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sldIdLst>
    <p:sldId id="256" r:id="rId2"/>
    <p:sldId id="257" r:id="rId3"/>
    <p:sldId id="279" r:id="rId4"/>
    <p:sldId id="259" r:id="rId5"/>
    <p:sldId id="261" r:id="rId6"/>
    <p:sldId id="264" r:id="rId7"/>
    <p:sldId id="263" r:id="rId8"/>
    <p:sldId id="265" r:id="rId9"/>
    <p:sldId id="266" r:id="rId10"/>
    <p:sldId id="258"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80" r:id="rId24"/>
    <p:sldId id="281" r:id="rId25"/>
    <p:sldId id="282" r:id="rId26"/>
    <p:sldId id="283" r:id="rId27"/>
    <p:sldId id="284" r:id="rId28"/>
    <p:sldId id="286" r:id="rId29"/>
    <p:sldId id="287" r:id="rId30"/>
    <p:sldId id="288" r:id="rId31"/>
    <p:sldId id="289" r:id="rId32"/>
    <p:sldId id="290" r:id="rId33"/>
    <p:sldId id="291" r:id="rId34"/>
    <p:sldId id="292" r:id="rId35"/>
    <p:sldId id="293" r:id="rId36"/>
    <p:sldId id="294" r:id="rId37"/>
    <p:sldId id="295" r:id="rId38"/>
    <p:sldId id="296" r:id="rId39"/>
    <p:sldId id="297" r:id="rId40"/>
    <p:sldId id="304" r:id="rId41"/>
    <p:sldId id="302" r:id="rId42"/>
    <p:sldId id="300" r:id="rId43"/>
    <p:sldId id="305" r:id="rId44"/>
    <p:sldId id="299" r:id="rId45"/>
    <p:sldId id="306" r:id="rId46"/>
    <p:sldId id="307" r:id="rId47"/>
    <p:sldId id="308" r:id="rId48"/>
    <p:sldId id="309" r:id="rId49"/>
    <p:sldId id="310" r:id="rId50"/>
    <p:sldId id="312" r:id="rId51"/>
    <p:sldId id="313" r:id="rId52"/>
    <p:sldId id="314" r:id="rId53"/>
    <p:sldId id="316" r:id="rId54"/>
    <p:sldId id="315" r:id="rId55"/>
    <p:sldId id="317" r:id="rId56"/>
    <p:sldId id="318" r:id="rId57"/>
    <p:sldId id="319" r:id="rId58"/>
    <p:sldId id="320" r:id="rId59"/>
    <p:sldId id="321" r:id="rId60"/>
    <p:sldId id="322" r:id="rId61"/>
    <p:sldId id="323" r:id="rId62"/>
    <p:sldId id="324" r:id="rId63"/>
    <p:sldId id="325" r:id="rId64"/>
    <p:sldId id="326" r:id="rId65"/>
    <p:sldId id="327" r:id="rId66"/>
    <p:sldId id="331" r:id="rId67"/>
    <p:sldId id="332" r:id="rId68"/>
    <p:sldId id="328" r:id="rId69"/>
    <p:sldId id="333" r:id="rId70"/>
    <p:sldId id="330" r:id="rId71"/>
    <p:sldId id="334" r:id="rId72"/>
    <p:sldId id="335" r:id="rId73"/>
    <p:sldId id="336" r:id="rId74"/>
    <p:sldId id="337" r:id="rId75"/>
    <p:sldId id="338" r:id="rId76"/>
    <p:sldId id="339" r:id="rId77"/>
    <p:sldId id="340" r:id="rId78"/>
    <p:sldId id="341" r:id="rId79"/>
    <p:sldId id="342" r:id="rId80"/>
    <p:sldId id="343" r:id="rId81"/>
    <p:sldId id="344" r:id="rId82"/>
    <p:sldId id="345" r:id="rId83"/>
    <p:sldId id="346" r:id="rId84"/>
    <p:sldId id="347" r:id="rId85"/>
    <p:sldId id="348" r:id="rId86"/>
    <p:sldId id="349" r:id="rId87"/>
    <p:sldId id="350" r:id="rId88"/>
    <p:sldId id="351" r:id="rId89"/>
    <p:sldId id="352" r:id="rId90"/>
    <p:sldId id="353" r:id="rId91"/>
    <p:sldId id="354" r:id="rId92"/>
    <p:sldId id="358" r:id="rId93"/>
    <p:sldId id="355" r:id="rId94"/>
    <p:sldId id="357" r:id="rId95"/>
    <p:sldId id="359" r:id="rId96"/>
    <p:sldId id="356" r:id="rId97"/>
    <p:sldId id="360" r:id="rId98"/>
    <p:sldId id="361" r:id="rId99"/>
    <p:sldId id="362" r:id="rId100"/>
    <p:sldId id="363" r:id="rId101"/>
    <p:sldId id="364" r:id="rId102"/>
    <p:sldId id="365" r:id="rId103"/>
    <p:sldId id="366" r:id="rId104"/>
    <p:sldId id="367" r:id="rId105"/>
    <p:sldId id="368" r:id="rId106"/>
    <p:sldId id="369" r:id="rId107"/>
    <p:sldId id="370" r:id="rId108"/>
    <p:sldId id="373" r:id="rId109"/>
    <p:sldId id="371" r:id="rId110"/>
    <p:sldId id="372" r:id="rId111"/>
    <p:sldId id="374" r:id="rId112"/>
    <p:sldId id="375" r:id="rId113"/>
    <p:sldId id="376" r:id="rId114"/>
    <p:sldId id="377" r:id="rId115"/>
    <p:sldId id="378" r:id="rId116"/>
    <p:sldId id="379" r:id="rId117"/>
    <p:sldId id="380" r:id="rId118"/>
    <p:sldId id="381" r:id="rId119"/>
    <p:sldId id="382" r:id="rId120"/>
    <p:sldId id="383" r:id="rId121"/>
    <p:sldId id="384" r:id="rId122"/>
    <p:sldId id="385" r:id="rId123"/>
  </p:sldIdLst>
  <p:sldSz cx="9144000" cy="6858000" type="screen4x3"/>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Estilo Médio 1 - Ênfase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aximized">
    <p:restoredLeft sz="15620"/>
    <p:restoredTop sz="94660"/>
  </p:normalViewPr>
  <p:slideViewPr>
    <p:cSldViewPr>
      <p:cViewPr varScale="1">
        <p:scale>
          <a:sx n="65" d="100"/>
          <a:sy n="65" d="100"/>
        </p:scale>
        <p:origin x="-108" y="-108"/>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presProps" Target="pres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685800" y="2130425"/>
            <a:ext cx="7772400" cy="1470025"/>
          </a:xfrm>
        </p:spPr>
        <p:txBody>
          <a:bodyPr/>
          <a:lstStyle/>
          <a:p>
            <a:r>
              <a:rPr lang="pt-BR" smtClean="0"/>
              <a:t>Clique para editar o título mestre</a:t>
            </a:r>
            <a:endParaRPr lang="pt-BR"/>
          </a:p>
        </p:txBody>
      </p:sp>
      <p:sp>
        <p:nvSpPr>
          <p:cNvPr id="3" name="Subtítulo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t-BR" smtClean="0"/>
              <a:t>Clique para editar o estilo do subtítulo mestre</a:t>
            </a:r>
            <a:endParaRPr lang="pt-BR"/>
          </a:p>
        </p:txBody>
      </p:sp>
      <p:sp>
        <p:nvSpPr>
          <p:cNvPr id="4" name="Espaço Reservado para Data 3"/>
          <p:cNvSpPr>
            <a:spLocks noGrp="1"/>
          </p:cNvSpPr>
          <p:nvPr>
            <p:ph type="dt" sz="half" idx="10"/>
          </p:nvPr>
        </p:nvSpPr>
        <p:spPr/>
        <p:txBody>
          <a:bodyPr/>
          <a:lstStyle/>
          <a:p>
            <a:fld id="{19A7F4E9-62D8-4453-AB81-B9AD5C3821A0}" type="datetimeFigureOut">
              <a:rPr lang="pt-BR" smtClean="0"/>
              <a:t>08/02/2012</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17E33603-B41A-4D06-81F2-9A13A7405CE3}" type="slidenum">
              <a:rPr lang="pt-BR" smtClean="0"/>
              <a:t>‹nº›</a:t>
            </a:fld>
            <a:endParaRPr lang="pt-BR"/>
          </a:p>
        </p:txBody>
      </p:sp>
    </p:spTree>
    <p:extLst>
      <p:ext uri="{BB962C8B-B14F-4D97-AF65-F5344CB8AC3E}">
        <p14:creationId xmlns:p14="http://schemas.microsoft.com/office/powerpoint/2010/main" val="42746748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Clique para editar o título mestre</a:t>
            </a:r>
            <a:endParaRPr lang="pt-BR"/>
          </a:p>
        </p:txBody>
      </p:sp>
      <p:sp>
        <p:nvSpPr>
          <p:cNvPr id="3" name="Espaço Reservado para Texto Vertical 2"/>
          <p:cNvSpPr>
            <a:spLocks noGrp="1"/>
          </p:cNvSpPr>
          <p:nvPr>
            <p:ph type="body" orient="vert" idx="1"/>
          </p:nvPr>
        </p:nvSpPr>
        <p:spPr/>
        <p:txBody>
          <a:bodyPr vert="eaVert"/>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Espaço Reservado para Data 3"/>
          <p:cNvSpPr>
            <a:spLocks noGrp="1"/>
          </p:cNvSpPr>
          <p:nvPr>
            <p:ph type="dt" sz="half" idx="10"/>
          </p:nvPr>
        </p:nvSpPr>
        <p:spPr/>
        <p:txBody>
          <a:bodyPr/>
          <a:lstStyle/>
          <a:p>
            <a:fld id="{19A7F4E9-62D8-4453-AB81-B9AD5C3821A0}" type="datetimeFigureOut">
              <a:rPr lang="pt-BR" smtClean="0"/>
              <a:t>08/02/2012</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17E33603-B41A-4D06-81F2-9A13A7405CE3}" type="slidenum">
              <a:rPr lang="pt-BR" smtClean="0"/>
              <a:t>‹nº›</a:t>
            </a:fld>
            <a:endParaRPr lang="pt-BR"/>
          </a:p>
        </p:txBody>
      </p:sp>
    </p:spTree>
    <p:extLst>
      <p:ext uri="{BB962C8B-B14F-4D97-AF65-F5344CB8AC3E}">
        <p14:creationId xmlns:p14="http://schemas.microsoft.com/office/powerpoint/2010/main" val="25634080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e texto verticais">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6629400" y="274638"/>
            <a:ext cx="2057400" cy="5851525"/>
          </a:xfrm>
        </p:spPr>
        <p:txBody>
          <a:bodyPr vert="eaVert"/>
          <a:lstStyle/>
          <a:p>
            <a:r>
              <a:rPr lang="pt-BR" smtClean="0"/>
              <a:t>Clique para editar o título mestre</a:t>
            </a:r>
            <a:endParaRPr lang="pt-BR"/>
          </a:p>
        </p:txBody>
      </p:sp>
      <p:sp>
        <p:nvSpPr>
          <p:cNvPr id="3" name="Espaço Reservado para Texto Vertical 2"/>
          <p:cNvSpPr>
            <a:spLocks noGrp="1"/>
          </p:cNvSpPr>
          <p:nvPr>
            <p:ph type="body" orient="vert" idx="1"/>
          </p:nvPr>
        </p:nvSpPr>
        <p:spPr>
          <a:xfrm>
            <a:off x="457200" y="274638"/>
            <a:ext cx="6019800" cy="5851525"/>
          </a:xfrm>
        </p:spPr>
        <p:txBody>
          <a:bodyPr vert="eaVert"/>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Espaço Reservado para Data 3"/>
          <p:cNvSpPr>
            <a:spLocks noGrp="1"/>
          </p:cNvSpPr>
          <p:nvPr>
            <p:ph type="dt" sz="half" idx="10"/>
          </p:nvPr>
        </p:nvSpPr>
        <p:spPr/>
        <p:txBody>
          <a:bodyPr/>
          <a:lstStyle/>
          <a:p>
            <a:fld id="{19A7F4E9-62D8-4453-AB81-B9AD5C3821A0}" type="datetimeFigureOut">
              <a:rPr lang="pt-BR" smtClean="0"/>
              <a:t>08/02/2012</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17E33603-B41A-4D06-81F2-9A13A7405CE3}" type="slidenum">
              <a:rPr lang="pt-BR" smtClean="0"/>
              <a:t>‹nº›</a:t>
            </a:fld>
            <a:endParaRPr lang="pt-BR"/>
          </a:p>
        </p:txBody>
      </p:sp>
    </p:spTree>
    <p:extLst>
      <p:ext uri="{BB962C8B-B14F-4D97-AF65-F5344CB8AC3E}">
        <p14:creationId xmlns:p14="http://schemas.microsoft.com/office/powerpoint/2010/main" val="25932904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Clique para editar o título mestre</a:t>
            </a:r>
            <a:endParaRPr lang="pt-BR"/>
          </a:p>
        </p:txBody>
      </p:sp>
      <p:sp>
        <p:nvSpPr>
          <p:cNvPr id="3" name="Espaço Reservado para Conteúdo 2"/>
          <p:cNvSpPr>
            <a:spLocks noGrp="1"/>
          </p:cNvSpPr>
          <p:nvPr>
            <p:ph idx="1"/>
          </p:nvPr>
        </p:nvSpPr>
        <p:spPr/>
        <p:txBody>
          <a:body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Espaço Reservado para Data 3"/>
          <p:cNvSpPr>
            <a:spLocks noGrp="1"/>
          </p:cNvSpPr>
          <p:nvPr>
            <p:ph type="dt" sz="half" idx="10"/>
          </p:nvPr>
        </p:nvSpPr>
        <p:spPr/>
        <p:txBody>
          <a:bodyPr/>
          <a:lstStyle/>
          <a:p>
            <a:fld id="{19A7F4E9-62D8-4453-AB81-B9AD5C3821A0}" type="datetimeFigureOut">
              <a:rPr lang="pt-BR" smtClean="0"/>
              <a:t>08/02/2012</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17E33603-B41A-4D06-81F2-9A13A7405CE3}" type="slidenum">
              <a:rPr lang="pt-BR" smtClean="0"/>
              <a:t>‹nº›</a:t>
            </a:fld>
            <a:endParaRPr lang="pt-BR"/>
          </a:p>
        </p:txBody>
      </p:sp>
    </p:spTree>
    <p:extLst>
      <p:ext uri="{BB962C8B-B14F-4D97-AF65-F5344CB8AC3E}">
        <p14:creationId xmlns:p14="http://schemas.microsoft.com/office/powerpoint/2010/main" val="35934441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p:cNvSpPr>
            <a:spLocks noGrp="1"/>
          </p:cNvSpPr>
          <p:nvPr>
            <p:ph type="title"/>
          </p:nvPr>
        </p:nvSpPr>
        <p:spPr>
          <a:xfrm>
            <a:off x="722313" y="4406900"/>
            <a:ext cx="7772400" cy="1362075"/>
          </a:xfrm>
        </p:spPr>
        <p:txBody>
          <a:bodyPr anchor="t"/>
          <a:lstStyle>
            <a:lvl1pPr algn="l">
              <a:defRPr sz="4000" b="1" cap="all"/>
            </a:lvl1pPr>
          </a:lstStyle>
          <a:p>
            <a:r>
              <a:rPr lang="pt-BR" smtClean="0"/>
              <a:t>Clique para editar o título mestre</a:t>
            </a:r>
            <a:endParaRPr lang="pt-BR"/>
          </a:p>
        </p:txBody>
      </p:sp>
      <p:sp>
        <p:nvSpPr>
          <p:cNvPr id="3" name="Espaço Reservado para Texto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BR" smtClean="0"/>
              <a:t>Clique para editar o texto mestre</a:t>
            </a:r>
          </a:p>
        </p:txBody>
      </p:sp>
      <p:sp>
        <p:nvSpPr>
          <p:cNvPr id="4" name="Espaço Reservado para Data 3"/>
          <p:cNvSpPr>
            <a:spLocks noGrp="1"/>
          </p:cNvSpPr>
          <p:nvPr>
            <p:ph type="dt" sz="half" idx="10"/>
          </p:nvPr>
        </p:nvSpPr>
        <p:spPr/>
        <p:txBody>
          <a:bodyPr/>
          <a:lstStyle/>
          <a:p>
            <a:fld id="{19A7F4E9-62D8-4453-AB81-B9AD5C3821A0}" type="datetimeFigureOut">
              <a:rPr lang="pt-BR" smtClean="0"/>
              <a:t>08/02/2012</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17E33603-B41A-4D06-81F2-9A13A7405CE3}" type="slidenum">
              <a:rPr lang="pt-BR" smtClean="0"/>
              <a:t>‹nº›</a:t>
            </a:fld>
            <a:endParaRPr lang="pt-BR"/>
          </a:p>
        </p:txBody>
      </p:sp>
    </p:spTree>
    <p:extLst>
      <p:ext uri="{BB962C8B-B14F-4D97-AF65-F5344CB8AC3E}">
        <p14:creationId xmlns:p14="http://schemas.microsoft.com/office/powerpoint/2010/main" val="26911014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Clique para editar o título mestre</a:t>
            </a:r>
            <a:endParaRPr lang="pt-BR"/>
          </a:p>
        </p:txBody>
      </p:sp>
      <p:sp>
        <p:nvSpPr>
          <p:cNvPr id="3" name="Espaço Reservado para Conteúdo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Espaço Reservado para Conteúdo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5" name="Espaço Reservado para Data 4"/>
          <p:cNvSpPr>
            <a:spLocks noGrp="1"/>
          </p:cNvSpPr>
          <p:nvPr>
            <p:ph type="dt" sz="half" idx="10"/>
          </p:nvPr>
        </p:nvSpPr>
        <p:spPr/>
        <p:txBody>
          <a:bodyPr/>
          <a:lstStyle/>
          <a:p>
            <a:fld id="{19A7F4E9-62D8-4453-AB81-B9AD5C3821A0}" type="datetimeFigureOut">
              <a:rPr lang="pt-BR" smtClean="0"/>
              <a:t>08/02/2012</a:t>
            </a:fld>
            <a:endParaRPr lang="pt-BR"/>
          </a:p>
        </p:txBody>
      </p:sp>
      <p:sp>
        <p:nvSpPr>
          <p:cNvPr id="6" name="Espaço Reservado para Rodapé 5"/>
          <p:cNvSpPr>
            <a:spLocks noGrp="1"/>
          </p:cNvSpPr>
          <p:nvPr>
            <p:ph type="ftr" sz="quarter" idx="11"/>
          </p:nvPr>
        </p:nvSpPr>
        <p:spPr/>
        <p:txBody>
          <a:bodyPr/>
          <a:lstStyle/>
          <a:p>
            <a:endParaRPr lang="pt-BR"/>
          </a:p>
        </p:txBody>
      </p:sp>
      <p:sp>
        <p:nvSpPr>
          <p:cNvPr id="7" name="Espaço Reservado para Número de Slide 6"/>
          <p:cNvSpPr>
            <a:spLocks noGrp="1"/>
          </p:cNvSpPr>
          <p:nvPr>
            <p:ph type="sldNum" sz="quarter" idx="12"/>
          </p:nvPr>
        </p:nvSpPr>
        <p:spPr/>
        <p:txBody>
          <a:bodyPr/>
          <a:lstStyle/>
          <a:p>
            <a:fld id="{17E33603-B41A-4D06-81F2-9A13A7405CE3}" type="slidenum">
              <a:rPr lang="pt-BR" smtClean="0"/>
              <a:t>‹nº›</a:t>
            </a:fld>
            <a:endParaRPr lang="pt-BR"/>
          </a:p>
        </p:txBody>
      </p:sp>
    </p:spTree>
    <p:extLst>
      <p:ext uri="{BB962C8B-B14F-4D97-AF65-F5344CB8AC3E}">
        <p14:creationId xmlns:p14="http://schemas.microsoft.com/office/powerpoint/2010/main" val="40609808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lvl1pPr>
              <a:defRPr/>
            </a:lvl1pPr>
          </a:lstStyle>
          <a:p>
            <a:r>
              <a:rPr lang="pt-BR" smtClean="0"/>
              <a:t>Clique para editar o título mestre</a:t>
            </a:r>
            <a:endParaRPr lang="pt-BR"/>
          </a:p>
        </p:txBody>
      </p:sp>
      <p:sp>
        <p:nvSpPr>
          <p:cNvPr id="3" name="Espaço Reservado para Texto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smtClean="0"/>
              <a:t>Clique para editar o texto mestre</a:t>
            </a:r>
          </a:p>
        </p:txBody>
      </p:sp>
      <p:sp>
        <p:nvSpPr>
          <p:cNvPr id="4" name="Espaço Reservado para Conteúdo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5" name="Espaço Reservado para Texto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smtClean="0"/>
              <a:t>Clique para editar o texto mestre</a:t>
            </a:r>
          </a:p>
        </p:txBody>
      </p:sp>
      <p:sp>
        <p:nvSpPr>
          <p:cNvPr id="6" name="Espaço Reservado para Conteúdo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7" name="Espaço Reservado para Data 6"/>
          <p:cNvSpPr>
            <a:spLocks noGrp="1"/>
          </p:cNvSpPr>
          <p:nvPr>
            <p:ph type="dt" sz="half" idx="10"/>
          </p:nvPr>
        </p:nvSpPr>
        <p:spPr/>
        <p:txBody>
          <a:bodyPr/>
          <a:lstStyle/>
          <a:p>
            <a:fld id="{19A7F4E9-62D8-4453-AB81-B9AD5C3821A0}" type="datetimeFigureOut">
              <a:rPr lang="pt-BR" smtClean="0"/>
              <a:t>08/02/2012</a:t>
            </a:fld>
            <a:endParaRPr lang="pt-BR"/>
          </a:p>
        </p:txBody>
      </p:sp>
      <p:sp>
        <p:nvSpPr>
          <p:cNvPr id="8" name="Espaço Reservado para Rodapé 7"/>
          <p:cNvSpPr>
            <a:spLocks noGrp="1"/>
          </p:cNvSpPr>
          <p:nvPr>
            <p:ph type="ftr" sz="quarter" idx="11"/>
          </p:nvPr>
        </p:nvSpPr>
        <p:spPr/>
        <p:txBody>
          <a:bodyPr/>
          <a:lstStyle/>
          <a:p>
            <a:endParaRPr lang="pt-BR"/>
          </a:p>
        </p:txBody>
      </p:sp>
      <p:sp>
        <p:nvSpPr>
          <p:cNvPr id="9" name="Espaço Reservado para Número de Slide 8"/>
          <p:cNvSpPr>
            <a:spLocks noGrp="1"/>
          </p:cNvSpPr>
          <p:nvPr>
            <p:ph type="sldNum" sz="quarter" idx="12"/>
          </p:nvPr>
        </p:nvSpPr>
        <p:spPr/>
        <p:txBody>
          <a:bodyPr/>
          <a:lstStyle/>
          <a:p>
            <a:fld id="{17E33603-B41A-4D06-81F2-9A13A7405CE3}" type="slidenum">
              <a:rPr lang="pt-BR" smtClean="0"/>
              <a:t>‹nº›</a:t>
            </a:fld>
            <a:endParaRPr lang="pt-BR"/>
          </a:p>
        </p:txBody>
      </p:sp>
    </p:spTree>
    <p:extLst>
      <p:ext uri="{BB962C8B-B14F-4D97-AF65-F5344CB8AC3E}">
        <p14:creationId xmlns:p14="http://schemas.microsoft.com/office/powerpoint/2010/main" val="255147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Clique para editar o título mestre</a:t>
            </a:r>
            <a:endParaRPr lang="pt-BR"/>
          </a:p>
        </p:txBody>
      </p:sp>
      <p:sp>
        <p:nvSpPr>
          <p:cNvPr id="3" name="Espaço Reservado para Data 2"/>
          <p:cNvSpPr>
            <a:spLocks noGrp="1"/>
          </p:cNvSpPr>
          <p:nvPr>
            <p:ph type="dt" sz="half" idx="10"/>
          </p:nvPr>
        </p:nvSpPr>
        <p:spPr/>
        <p:txBody>
          <a:bodyPr/>
          <a:lstStyle/>
          <a:p>
            <a:fld id="{19A7F4E9-62D8-4453-AB81-B9AD5C3821A0}" type="datetimeFigureOut">
              <a:rPr lang="pt-BR" smtClean="0"/>
              <a:t>08/02/2012</a:t>
            </a:fld>
            <a:endParaRPr lang="pt-BR"/>
          </a:p>
        </p:txBody>
      </p:sp>
      <p:sp>
        <p:nvSpPr>
          <p:cNvPr id="4" name="Espaço Reservado para Rodapé 3"/>
          <p:cNvSpPr>
            <a:spLocks noGrp="1"/>
          </p:cNvSpPr>
          <p:nvPr>
            <p:ph type="ftr" sz="quarter" idx="11"/>
          </p:nvPr>
        </p:nvSpPr>
        <p:spPr/>
        <p:txBody>
          <a:bodyPr/>
          <a:lstStyle/>
          <a:p>
            <a:endParaRPr lang="pt-BR"/>
          </a:p>
        </p:txBody>
      </p:sp>
      <p:sp>
        <p:nvSpPr>
          <p:cNvPr id="5" name="Espaço Reservado para Número de Slide 4"/>
          <p:cNvSpPr>
            <a:spLocks noGrp="1"/>
          </p:cNvSpPr>
          <p:nvPr>
            <p:ph type="sldNum" sz="quarter" idx="12"/>
          </p:nvPr>
        </p:nvSpPr>
        <p:spPr/>
        <p:txBody>
          <a:bodyPr/>
          <a:lstStyle/>
          <a:p>
            <a:fld id="{17E33603-B41A-4D06-81F2-9A13A7405CE3}" type="slidenum">
              <a:rPr lang="pt-BR" smtClean="0"/>
              <a:t>‹nº›</a:t>
            </a:fld>
            <a:endParaRPr lang="pt-BR"/>
          </a:p>
        </p:txBody>
      </p:sp>
    </p:spTree>
    <p:extLst>
      <p:ext uri="{BB962C8B-B14F-4D97-AF65-F5344CB8AC3E}">
        <p14:creationId xmlns:p14="http://schemas.microsoft.com/office/powerpoint/2010/main" val="39790450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p:cNvSpPr>
            <a:spLocks noGrp="1"/>
          </p:cNvSpPr>
          <p:nvPr>
            <p:ph type="dt" sz="half" idx="10"/>
          </p:nvPr>
        </p:nvSpPr>
        <p:spPr/>
        <p:txBody>
          <a:bodyPr/>
          <a:lstStyle/>
          <a:p>
            <a:fld id="{19A7F4E9-62D8-4453-AB81-B9AD5C3821A0}" type="datetimeFigureOut">
              <a:rPr lang="pt-BR" smtClean="0"/>
              <a:t>08/02/2012</a:t>
            </a:fld>
            <a:endParaRPr lang="pt-BR"/>
          </a:p>
        </p:txBody>
      </p:sp>
      <p:sp>
        <p:nvSpPr>
          <p:cNvPr id="3" name="Espaço Reservado para Rodapé 2"/>
          <p:cNvSpPr>
            <a:spLocks noGrp="1"/>
          </p:cNvSpPr>
          <p:nvPr>
            <p:ph type="ftr" sz="quarter" idx="11"/>
          </p:nvPr>
        </p:nvSpPr>
        <p:spPr/>
        <p:txBody>
          <a:bodyPr/>
          <a:lstStyle/>
          <a:p>
            <a:endParaRPr lang="pt-BR"/>
          </a:p>
        </p:txBody>
      </p:sp>
      <p:sp>
        <p:nvSpPr>
          <p:cNvPr id="4" name="Espaço Reservado para Número de Slide 3"/>
          <p:cNvSpPr>
            <a:spLocks noGrp="1"/>
          </p:cNvSpPr>
          <p:nvPr>
            <p:ph type="sldNum" sz="quarter" idx="12"/>
          </p:nvPr>
        </p:nvSpPr>
        <p:spPr/>
        <p:txBody>
          <a:bodyPr/>
          <a:lstStyle/>
          <a:p>
            <a:fld id="{17E33603-B41A-4D06-81F2-9A13A7405CE3}" type="slidenum">
              <a:rPr lang="pt-BR" smtClean="0"/>
              <a:t>‹nº›</a:t>
            </a:fld>
            <a:endParaRPr lang="pt-BR"/>
          </a:p>
        </p:txBody>
      </p:sp>
    </p:spTree>
    <p:extLst>
      <p:ext uri="{BB962C8B-B14F-4D97-AF65-F5344CB8AC3E}">
        <p14:creationId xmlns:p14="http://schemas.microsoft.com/office/powerpoint/2010/main" val="33392324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3050"/>
            <a:ext cx="3008313" cy="1162050"/>
          </a:xfrm>
        </p:spPr>
        <p:txBody>
          <a:bodyPr anchor="b"/>
          <a:lstStyle>
            <a:lvl1pPr algn="l">
              <a:defRPr sz="2000" b="1"/>
            </a:lvl1pPr>
          </a:lstStyle>
          <a:p>
            <a:r>
              <a:rPr lang="pt-BR" smtClean="0"/>
              <a:t>Clique para editar o título mestre</a:t>
            </a:r>
            <a:endParaRPr lang="pt-BR"/>
          </a:p>
        </p:txBody>
      </p:sp>
      <p:sp>
        <p:nvSpPr>
          <p:cNvPr id="3" name="Espaço Reservado para Conteúdo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Espaço Reservado para Texto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smtClean="0"/>
              <a:t>Clique para editar o texto mestre</a:t>
            </a:r>
          </a:p>
        </p:txBody>
      </p:sp>
      <p:sp>
        <p:nvSpPr>
          <p:cNvPr id="5" name="Espaço Reservado para Data 4"/>
          <p:cNvSpPr>
            <a:spLocks noGrp="1"/>
          </p:cNvSpPr>
          <p:nvPr>
            <p:ph type="dt" sz="half" idx="10"/>
          </p:nvPr>
        </p:nvSpPr>
        <p:spPr/>
        <p:txBody>
          <a:bodyPr/>
          <a:lstStyle/>
          <a:p>
            <a:fld id="{19A7F4E9-62D8-4453-AB81-B9AD5C3821A0}" type="datetimeFigureOut">
              <a:rPr lang="pt-BR" smtClean="0"/>
              <a:t>08/02/2012</a:t>
            </a:fld>
            <a:endParaRPr lang="pt-BR"/>
          </a:p>
        </p:txBody>
      </p:sp>
      <p:sp>
        <p:nvSpPr>
          <p:cNvPr id="6" name="Espaço Reservado para Rodapé 5"/>
          <p:cNvSpPr>
            <a:spLocks noGrp="1"/>
          </p:cNvSpPr>
          <p:nvPr>
            <p:ph type="ftr" sz="quarter" idx="11"/>
          </p:nvPr>
        </p:nvSpPr>
        <p:spPr/>
        <p:txBody>
          <a:bodyPr/>
          <a:lstStyle/>
          <a:p>
            <a:endParaRPr lang="pt-BR"/>
          </a:p>
        </p:txBody>
      </p:sp>
      <p:sp>
        <p:nvSpPr>
          <p:cNvPr id="7" name="Espaço Reservado para Número de Slide 6"/>
          <p:cNvSpPr>
            <a:spLocks noGrp="1"/>
          </p:cNvSpPr>
          <p:nvPr>
            <p:ph type="sldNum" sz="quarter" idx="12"/>
          </p:nvPr>
        </p:nvSpPr>
        <p:spPr/>
        <p:txBody>
          <a:bodyPr/>
          <a:lstStyle/>
          <a:p>
            <a:fld id="{17E33603-B41A-4D06-81F2-9A13A7405CE3}" type="slidenum">
              <a:rPr lang="pt-BR" smtClean="0"/>
              <a:t>‹nº›</a:t>
            </a:fld>
            <a:endParaRPr lang="pt-BR"/>
          </a:p>
        </p:txBody>
      </p:sp>
    </p:spTree>
    <p:extLst>
      <p:ext uri="{BB962C8B-B14F-4D97-AF65-F5344CB8AC3E}">
        <p14:creationId xmlns:p14="http://schemas.microsoft.com/office/powerpoint/2010/main" val="23925418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1792288" y="4800600"/>
            <a:ext cx="5486400" cy="566738"/>
          </a:xfrm>
        </p:spPr>
        <p:txBody>
          <a:bodyPr anchor="b"/>
          <a:lstStyle>
            <a:lvl1pPr algn="l">
              <a:defRPr sz="2000" b="1"/>
            </a:lvl1pPr>
          </a:lstStyle>
          <a:p>
            <a:r>
              <a:rPr lang="pt-BR" smtClean="0"/>
              <a:t>Clique para editar o título mestre</a:t>
            </a:r>
            <a:endParaRPr lang="pt-BR"/>
          </a:p>
        </p:txBody>
      </p:sp>
      <p:sp>
        <p:nvSpPr>
          <p:cNvPr id="3" name="Espaço Reservado para Imagem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smtClean="0"/>
              <a:t>Clique para editar o texto mestre</a:t>
            </a:r>
          </a:p>
        </p:txBody>
      </p:sp>
      <p:sp>
        <p:nvSpPr>
          <p:cNvPr id="5" name="Espaço Reservado para Data 4"/>
          <p:cNvSpPr>
            <a:spLocks noGrp="1"/>
          </p:cNvSpPr>
          <p:nvPr>
            <p:ph type="dt" sz="half" idx="10"/>
          </p:nvPr>
        </p:nvSpPr>
        <p:spPr/>
        <p:txBody>
          <a:bodyPr/>
          <a:lstStyle/>
          <a:p>
            <a:fld id="{19A7F4E9-62D8-4453-AB81-B9AD5C3821A0}" type="datetimeFigureOut">
              <a:rPr lang="pt-BR" smtClean="0"/>
              <a:t>08/02/2012</a:t>
            </a:fld>
            <a:endParaRPr lang="pt-BR"/>
          </a:p>
        </p:txBody>
      </p:sp>
      <p:sp>
        <p:nvSpPr>
          <p:cNvPr id="6" name="Espaço Reservado para Rodapé 5"/>
          <p:cNvSpPr>
            <a:spLocks noGrp="1"/>
          </p:cNvSpPr>
          <p:nvPr>
            <p:ph type="ftr" sz="quarter" idx="11"/>
          </p:nvPr>
        </p:nvSpPr>
        <p:spPr/>
        <p:txBody>
          <a:bodyPr/>
          <a:lstStyle/>
          <a:p>
            <a:endParaRPr lang="pt-BR"/>
          </a:p>
        </p:txBody>
      </p:sp>
      <p:sp>
        <p:nvSpPr>
          <p:cNvPr id="7" name="Espaço Reservado para Número de Slide 6"/>
          <p:cNvSpPr>
            <a:spLocks noGrp="1"/>
          </p:cNvSpPr>
          <p:nvPr>
            <p:ph type="sldNum" sz="quarter" idx="12"/>
          </p:nvPr>
        </p:nvSpPr>
        <p:spPr/>
        <p:txBody>
          <a:bodyPr/>
          <a:lstStyle/>
          <a:p>
            <a:fld id="{17E33603-B41A-4D06-81F2-9A13A7405CE3}" type="slidenum">
              <a:rPr lang="pt-BR" smtClean="0"/>
              <a:t>‹nº›</a:t>
            </a:fld>
            <a:endParaRPr lang="pt-BR"/>
          </a:p>
        </p:txBody>
      </p:sp>
    </p:spTree>
    <p:extLst>
      <p:ext uri="{BB962C8B-B14F-4D97-AF65-F5344CB8AC3E}">
        <p14:creationId xmlns:p14="http://schemas.microsoft.com/office/powerpoint/2010/main" val="22173739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sp>
        <p:nvSpPr>
          <p:cNvPr id="2" name="Espaço Reservado para Título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pt-BR" smtClean="0"/>
              <a:t>Clique para editar o título mestre</a:t>
            </a:r>
            <a:endParaRPr lang="pt-BR"/>
          </a:p>
        </p:txBody>
      </p:sp>
      <p:sp>
        <p:nvSpPr>
          <p:cNvPr id="3" name="Espaço Reservado para Texto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Espaço Reservado para Data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9A7F4E9-62D8-4453-AB81-B9AD5C3821A0}" type="datetimeFigureOut">
              <a:rPr lang="pt-BR" smtClean="0"/>
              <a:t>08/02/2012</a:t>
            </a:fld>
            <a:endParaRPr lang="pt-BR"/>
          </a:p>
        </p:txBody>
      </p:sp>
      <p:sp>
        <p:nvSpPr>
          <p:cNvPr id="5" name="Espaço Reservado para Rodapé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Espaço Reservado para Número de Slide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7E33603-B41A-4D06-81F2-9A13A7405CE3}" type="slidenum">
              <a:rPr lang="pt-BR" smtClean="0"/>
              <a:t>‹nº›</a:t>
            </a:fld>
            <a:endParaRPr lang="pt-BR"/>
          </a:p>
        </p:txBody>
      </p:sp>
    </p:spTree>
    <p:extLst>
      <p:ext uri="{BB962C8B-B14F-4D97-AF65-F5344CB8AC3E}">
        <p14:creationId xmlns:p14="http://schemas.microsoft.com/office/powerpoint/2010/main" val="172708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0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30.jpeg"/></Relationships>
</file>

<file path=ppt/slides/_rels/slide10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11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3.png"/></Relationships>
</file>

<file path=ppt/slides/_rels/slide11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2.xml"/><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1.jpeg"/><Relationship Id="rId7"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s>
</file>

<file path=ppt/slides/_rels/slide2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2.xml"/><Relationship Id="rId4" Type="http://schemas.microsoft.com/office/2007/relationships/hdphoto" Target="../media/hdphoto1.wdp"/></Relationships>
</file>

<file path=ppt/slides/_rels/slide3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3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3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3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3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3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3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4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4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4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5.png"/><Relationship Id="rId5" Type="http://schemas.microsoft.com/office/2007/relationships/hdphoto" Target="../media/hdphoto2.wdp"/><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5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5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png"/><Relationship Id="rId1" Type="http://schemas.openxmlformats.org/officeDocument/2006/relationships/slideLayout" Target="../slideLayouts/slideLayout2.xml"/><Relationship Id="rId5" Type="http://schemas.microsoft.com/office/2007/relationships/hdphoto" Target="../media/hdphoto3.wdp"/><Relationship Id="rId4" Type="http://schemas.openxmlformats.org/officeDocument/2006/relationships/image" Target="../media/image28.png"/></Relationships>
</file>

<file path=ppt/slides/_rels/slide7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8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8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8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8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lstStyle/>
          <a:p>
            <a:r>
              <a:rPr lang="pt-BR" dirty="0" smtClean="0"/>
              <a:t>Java Básico</a:t>
            </a:r>
            <a:endParaRPr lang="pt-BR" dirty="0"/>
          </a:p>
        </p:txBody>
      </p:sp>
      <p:sp>
        <p:nvSpPr>
          <p:cNvPr id="3" name="Subtítulo 2"/>
          <p:cNvSpPr>
            <a:spLocks noGrp="1"/>
          </p:cNvSpPr>
          <p:nvPr>
            <p:ph type="subTitle" idx="1"/>
          </p:nvPr>
        </p:nvSpPr>
        <p:spPr/>
        <p:txBody>
          <a:bodyPr/>
          <a:lstStyle/>
          <a:p>
            <a:r>
              <a:rPr lang="pt-BR" dirty="0" smtClean="0">
                <a:solidFill>
                  <a:schemeClr val="tx1">
                    <a:lumMod val="75000"/>
                    <a:lumOff val="25000"/>
                  </a:schemeClr>
                </a:solidFill>
              </a:rPr>
              <a:t>Curso Java Orientado a Objetos </a:t>
            </a:r>
          </a:p>
          <a:p>
            <a:r>
              <a:rPr lang="pt-BR" dirty="0" smtClean="0">
                <a:solidFill>
                  <a:schemeClr val="tx1">
                    <a:lumMod val="75000"/>
                    <a:lumOff val="25000"/>
                  </a:schemeClr>
                </a:solidFill>
              </a:rPr>
              <a:t>20 Horas</a:t>
            </a:r>
            <a:endParaRPr lang="pt-BR" dirty="0">
              <a:solidFill>
                <a:schemeClr val="tx1">
                  <a:lumMod val="75000"/>
                  <a:lumOff val="25000"/>
                </a:schemeClr>
              </a:solidFill>
            </a:endParaRPr>
          </a:p>
        </p:txBody>
      </p:sp>
      <p:pic>
        <p:nvPicPr>
          <p:cNvPr id="5" name="Picture 3" descr="G:\ITTraining - Programas e Controle\site\questionario\Image\logo.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07904" y="0"/>
            <a:ext cx="1572579" cy="907257"/>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C:\Users\Lucas Biason\Downloads\Java.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1600" y="1340768"/>
            <a:ext cx="2270969" cy="22709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10534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47664" y="576064"/>
            <a:ext cx="7308304" cy="836712"/>
          </a:xfrm>
        </p:spPr>
        <p:txBody>
          <a:bodyPr anchor="b">
            <a:normAutofit fontScale="90000"/>
          </a:bodyPr>
          <a:lstStyle/>
          <a:p>
            <a:r>
              <a:rPr lang="pt-BR" dirty="0" smtClean="0"/>
              <a:t>Primeiro Exemplo – “</a:t>
            </a:r>
            <a:r>
              <a:rPr lang="pt-BR" dirty="0" err="1" smtClean="0"/>
              <a:t>HelloWorld</a:t>
            </a:r>
            <a:r>
              <a:rPr lang="pt-BR" dirty="0" smtClean="0"/>
              <a:t>”</a:t>
            </a:r>
            <a:endParaRPr lang="pt-BR" dirty="0"/>
          </a:p>
        </p:txBody>
      </p:sp>
      <p:sp>
        <p:nvSpPr>
          <p:cNvPr id="5" name="CaixaDeTexto 4"/>
          <p:cNvSpPr txBox="1"/>
          <p:nvPr/>
        </p:nvSpPr>
        <p:spPr>
          <a:xfrm>
            <a:off x="1450581" y="2204864"/>
            <a:ext cx="6145755" cy="1754326"/>
          </a:xfrm>
          <a:prstGeom prst="rect">
            <a:avLst/>
          </a:prstGeom>
          <a:solidFill>
            <a:schemeClr val="bg1"/>
          </a:solidFill>
          <a:ln>
            <a:solidFill>
              <a:schemeClr val="tx2"/>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dirty="0" smtClean="0"/>
              <a:t>public </a:t>
            </a:r>
            <a:r>
              <a:rPr lang="en-US" dirty="0"/>
              <a:t>class </a:t>
            </a:r>
            <a:r>
              <a:rPr lang="en-US" dirty="0" err="1"/>
              <a:t>HelloWorld</a:t>
            </a:r>
            <a:r>
              <a:rPr lang="en-US" dirty="0"/>
              <a:t> </a:t>
            </a:r>
            <a:r>
              <a:rPr lang="en-US" dirty="0" smtClean="0"/>
              <a:t>{</a:t>
            </a:r>
            <a:endParaRPr lang="pt-BR" dirty="0"/>
          </a:p>
          <a:p>
            <a:r>
              <a:rPr lang="en-US" dirty="0"/>
              <a:t>	public static void main(String[] </a:t>
            </a:r>
            <a:r>
              <a:rPr lang="en-US" dirty="0" err="1"/>
              <a:t>args</a:t>
            </a:r>
            <a:r>
              <a:rPr lang="en-US" dirty="0"/>
              <a:t>) {</a:t>
            </a:r>
            <a:endParaRPr lang="pt-BR" dirty="0"/>
          </a:p>
          <a:p>
            <a:r>
              <a:rPr lang="en-US" dirty="0"/>
              <a:t>		</a:t>
            </a:r>
            <a:r>
              <a:rPr lang="pt-BR" b="1" dirty="0" err="1"/>
              <a:t>System.</a:t>
            </a:r>
            <a:r>
              <a:rPr lang="pt-BR" b="1" i="1" dirty="0" err="1"/>
              <a:t>out</a:t>
            </a:r>
            <a:r>
              <a:rPr lang="pt-BR" b="1" dirty="0" err="1"/>
              <a:t>.println</a:t>
            </a:r>
            <a:r>
              <a:rPr lang="pt-BR" b="1" dirty="0"/>
              <a:t>("Oi mundo!");</a:t>
            </a:r>
          </a:p>
          <a:p>
            <a:r>
              <a:rPr lang="pt-BR" b="1" dirty="0"/>
              <a:t>		</a:t>
            </a:r>
            <a:r>
              <a:rPr lang="pt-BR" b="1" dirty="0" err="1"/>
              <a:t>System.</a:t>
            </a:r>
            <a:r>
              <a:rPr lang="pt-BR" b="1" i="1" dirty="0" err="1"/>
              <a:t>out</a:t>
            </a:r>
            <a:r>
              <a:rPr lang="pt-BR" b="1" dirty="0" err="1"/>
              <a:t>.println</a:t>
            </a:r>
            <a:r>
              <a:rPr lang="pt-BR" b="1" dirty="0"/>
              <a:t>("Bem Vindo ao Java");</a:t>
            </a:r>
          </a:p>
          <a:p>
            <a:r>
              <a:rPr lang="pt-BR" dirty="0"/>
              <a:t>	</a:t>
            </a:r>
            <a:r>
              <a:rPr lang="pt-BR" dirty="0" smtClean="0"/>
              <a:t>}</a:t>
            </a:r>
            <a:endParaRPr lang="pt-BR" dirty="0"/>
          </a:p>
          <a:p>
            <a:r>
              <a:rPr lang="pt-BR" dirty="0" smtClean="0"/>
              <a:t>}</a:t>
            </a:r>
            <a:endParaRPr lang="pt-BR" dirty="0"/>
          </a:p>
        </p:txBody>
      </p:sp>
      <p:pic>
        <p:nvPicPr>
          <p:cNvPr id="13" name="Picture 2" descr="C:\Users\Lucas Biason\Downloads\Jav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49699"/>
            <a:ext cx="1475655" cy="147565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3" descr="G:\ITTraining - Programas e Controle\site\questionario\Image\log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79912" y="1"/>
            <a:ext cx="1224135" cy="706231"/>
          </a:xfrm>
          <a:prstGeom prst="rect">
            <a:avLst/>
          </a:prstGeom>
          <a:noFill/>
          <a:extLst>
            <a:ext uri="{909E8E84-426E-40DD-AFC4-6F175D3DCCD1}">
              <a14:hiddenFill xmlns:a14="http://schemas.microsoft.com/office/drawing/2010/main">
                <a:solidFill>
                  <a:srgbClr val="FFFFFF"/>
                </a:solidFill>
              </a14:hiddenFill>
            </a:ext>
          </a:extLst>
        </p:spPr>
      </p:pic>
      <p:pic>
        <p:nvPicPr>
          <p:cNvPr id="15" name="Imagem 14"/>
          <p:cNvPicPr/>
          <p:nvPr/>
        </p:nvPicPr>
        <p:blipFill rotWithShape="1">
          <a:blip r:embed="rId4"/>
          <a:srcRect l="10494" t="54073" r="75406" b="36866"/>
          <a:stretch/>
        </p:blipFill>
        <p:spPr bwMode="auto">
          <a:xfrm>
            <a:off x="2350682" y="4725144"/>
            <a:ext cx="4525574" cy="1401162"/>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2071693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47664" y="576064"/>
            <a:ext cx="7308304" cy="836712"/>
          </a:xfrm>
        </p:spPr>
        <p:txBody>
          <a:bodyPr anchor="b">
            <a:normAutofit/>
          </a:bodyPr>
          <a:lstStyle/>
          <a:p>
            <a:r>
              <a:rPr lang="pt-BR" dirty="0" smtClean="0"/>
              <a:t>Enumerações</a:t>
            </a:r>
            <a:endParaRPr lang="pt-BR" sz="3600" dirty="0"/>
          </a:p>
        </p:txBody>
      </p:sp>
      <p:pic>
        <p:nvPicPr>
          <p:cNvPr id="13" name="Picture 2" descr="C:\Users\Lucas Biason\Downloads\Jav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49699"/>
            <a:ext cx="1475655" cy="147565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3" descr="G:\ITTraining - Programas e Controle\site\questionario\Image\log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79912" y="1"/>
            <a:ext cx="1224135" cy="706231"/>
          </a:xfrm>
          <a:prstGeom prst="rect">
            <a:avLst/>
          </a:prstGeom>
          <a:noFill/>
          <a:extLst>
            <a:ext uri="{909E8E84-426E-40DD-AFC4-6F175D3DCCD1}">
              <a14:hiddenFill xmlns:a14="http://schemas.microsoft.com/office/drawing/2010/main">
                <a:solidFill>
                  <a:srgbClr val="FFFFFF"/>
                </a:solidFill>
              </a14:hiddenFill>
            </a:ext>
          </a:extLst>
        </p:spPr>
      </p:pic>
      <p:sp>
        <p:nvSpPr>
          <p:cNvPr id="6" name="Retângulo 5"/>
          <p:cNvSpPr/>
          <p:nvPr/>
        </p:nvSpPr>
        <p:spPr>
          <a:xfrm>
            <a:off x="1817947" y="2780928"/>
            <a:ext cx="5148064" cy="3970318"/>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pt-BR" b="1" dirty="0" err="1"/>
              <a:t>public</a:t>
            </a:r>
            <a:r>
              <a:rPr lang="pt-BR" dirty="0"/>
              <a:t> </a:t>
            </a:r>
            <a:r>
              <a:rPr lang="pt-BR" b="1" dirty="0" err="1">
                <a:solidFill>
                  <a:schemeClr val="accent6">
                    <a:lumMod val="75000"/>
                  </a:schemeClr>
                </a:solidFill>
              </a:rPr>
              <a:t>enum</a:t>
            </a:r>
            <a:r>
              <a:rPr lang="pt-BR" dirty="0">
                <a:solidFill>
                  <a:schemeClr val="accent6">
                    <a:lumMod val="75000"/>
                  </a:schemeClr>
                </a:solidFill>
              </a:rPr>
              <a:t> </a:t>
            </a:r>
            <a:r>
              <a:rPr lang="pt-BR" dirty="0" err="1"/>
              <a:t>Animal</a:t>
            </a:r>
            <a:r>
              <a:rPr lang="pt-BR" b="1" dirty="0" err="1"/>
              <a:t>Type</a:t>
            </a:r>
            <a:r>
              <a:rPr lang="pt-BR" dirty="0"/>
              <a:t> {</a:t>
            </a:r>
          </a:p>
          <a:p>
            <a:r>
              <a:rPr lang="pt-BR" dirty="0"/>
              <a:t>	//</a:t>
            </a:r>
            <a:r>
              <a:rPr lang="pt-BR" u="sng" dirty="0"/>
              <a:t>declara</a:t>
            </a:r>
            <a:r>
              <a:rPr lang="pt-BR" dirty="0"/>
              <a:t> </a:t>
            </a:r>
            <a:r>
              <a:rPr lang="pt-BR" u="sng" dirty="0"/>
              <a:t>constantes</a:t>
            </a:r>
            <a:r>
              <a:rPr lang="pt-BR" dirty="0"/>
              <a:t> do </a:t>
            </a:r>
            <a:r>
              <a:rPr lang="pt-BR" u="sng" dirty="0"/>
              <a:t>tipo</a:t>
            </a:r>
            <a:r>
              <a:rPr lang="pt-BR" dirty="0"/>
              <a:t> </a:t>
            </a:r>
            <a:r>
              <a:rPr lang="pt-BR" u="sng" dirty="0" err="1"/>
              <a:t>enum</a:t>
            </a:r>
            <a:endParaRPr lang="pt-BR" dirty="0"/>
          </a:p>
          <a:p>
            <a:r>
              <a:rPr lang="pt-BR" dirty="0"/>
              <a:t>	</a:t>
            </a:r>
            <a:r>
              <a:rPr lang="pt-BR" i="1" dirty="0"/>
              <a:t>caninos</a:t>
            </a:r>
            <a:r>
              <a:rPr lang="pt-BR" dirty="0"/>
              <a:t>("Cães"),</a:t>
            </a:r>
          </a:p>
          <a:p>
            <a:r>
              <a:rPr lang="pt-BR" dirty="0"/>
              <a:t>	</a:t>
            </a:r>
            <a:r>
              <a:rPr lang="pt-BR" i="1" dirty="0"/>
              <a:t>felinos</a:t>
            </a:r>
            <a:r>
              <a:rPr lang="pt-BR" dirty="0"/>
              <a:t>("Gatos"),</a:t>
            </a:r>
          </a:p>
          <a:p>
            <a:r>
              <a:rPr lang="pt-BR" dirty="0"/>
              <a:t>	</a:t>
            </a:r>
            <a:r>
              <a:rPr lang="pt-BR" i="1" dirty="0"/>
              <a:t>repteis</a:t>
            </a:r>
            <a:r>
              <a:rPr lang="pt-BR" dirty="0"/>
              <a:t>("Répteis"),</a:t>
            </a:r>
          </a:p>
          <a:p>
            <a:r>
              <a:rPr lang="pt-BR" dirty="0"/>
              <a:t>	</a:t>
            </a:r>
            <a:r>
              <a:rPr lang="pt-BR" i="1" dirty="0"/>
              <a:t>aves</a:t>
            </a:r>
            <a:r>
              <a:rPr lang="pt-BR" dirty="0"/>
              <a:t>("Aves"),</a:t>
            </a:r>
          </a:p>
          <a:p>
            <a:r>
              <a:rPr lang="pt-BR" dirty="0"/>
              <a:t>	</a:t>
            </a:r>
            <a:r>
              <a:rPr lang="pt-BR" i="1" dirty="0"/>
              <a:t>peixes</a:t>
            </a:r>
            <a:r>
              <a:rPr lang="pt-BR" dirty="0"/>
              <a:t>("Peixes"),</a:t>
            </a:r>
          </a:p>
          <a:p>
            <a:r>
              <a:rPr lang="pt-BR" dirty="0"/>
              <a:t>	</a:t>
            </a:r>
            <a:r>
              <a:rPr lang="pt-BR" i="1" dirty="0" err="1"/>
              <a:t>ornitorinco</a:t>
            </a:r>
            <a:r>
              <a:rPr lang="pt-BR" dirty="0"/>
              <a:t>("</a:t>
            </a:r>
            <a:r>
              <a:rPr lang="pt-BR" dirty="0" err="1"/>
              <a:t>Ornitorinco</a:t>
            </a:r>
            <a:r>
              <a:rPr lang="pt-BR" dirty="0" smtClean="0"/>
              <a:t>");</a:t>
            </a:r>
            <a:endParaRPr lang="pt-BR" dirty="0"/>
          </a:p>
          <a:p>
            <a:r>
              <a:rPr lang="pt-BR" dirty="0"/>
              <a:t>	</a:t>
            </a:r>
            <a:r>
              <a:rPr lang="en-US" b="1" dirty="0"/>
              <a:t>private</a:t>
            </a:r>
            <a:r>
              <a:rPr lang="en-US" dirty="0"/>
              <a:t> </a:t>
            </a:r>
            <a:r>
              <a:rPr lang="en-US" b="1" dirty="0"/>
              <a:t>final</a:t>
            </a:r>
            <a:r>
              <a:rPr lang="en-US" dirty="0"/>
              <a:t> String </a:t>
            </a:r>
            <a:r>
              <a:rPr lang="en-US" dirty="0" err="1"/>
              <a:t>nome</a:t>
            </a:r>
            <a:r>
              <a:rPr lang="en-US" dirty="0" smtClean="0"/>
              <a:t>;</a:t>
            </a:r>
            <a:r>
              <a:rPr lang="en-US" dirty="0"/>
              <a:t>	</a:t>
            </a:r>
            <a:endParaRPr lang="pt-BR" dirty="0"/>
          </a:p>
          <a:p>
            <a:r>
              <a:rPr lang="en-US" dirty="0"/>
              <a:t>	</a:t>
            </a:r>
            <a:r>
              <a:rPr lang="en-US" b="1" dirty="0"/>
              <a:t>private</a:t>
            </a:r>
            <a:r>
              <a:rPr lang="en-US" dirty="0"/>
              <a:t> </a:t>
            </a:r>
            <a:r>
              <a:rPr lang="en-US" dirty="0" err="1"/>
              <a:t>AnimalType</a:t>
            </a:r>
            <a:r>
              <a:rPr lang="en-US" dirty="0"/>
              <a:t>(String </a:t>
            </a:r>
            <a:r>
              <a:rPr lang="en-US" dirty="0" err="1"/>
              <a:t>nome</a:t>
            </a:r>
            <a:r>
              <a:rPr lang="en-US" dirty="0"/>
              <a:t>){</a:t>
            </a:r>
            <a:endParaRPr lang="pt-BR" dirty="0"/>
          </a:p>
          <a:p>
            <a:r>
              <a:rPr lang="en-US" dirty="0"/>
              <a:t>		</a:t>
            </a:r>
            <a:r>
              <a:rPr lang="en-US" b="1" dirty="0" err="1"/>
              <a:t>this</a:t>
            </a:r>
            <a:r>
              <a:rPr lang="en-US" dirty="0" err="1"/>
              <a:t>.nome</a:t>
            </a:r>
            <a:r>
              <a:rPr lang="en-US" dirty="0"/>
              <a:t>= </a:t>
            </a:r>
            <a:r>
              <a:rPr lang="en-US" dirty="0" err="1"/>
              <a:t>nome</a:t>
            </a:r>
            <a:r>
              <a:rPr lang="en-US" dirty="0"/>
              <a:t>;</a:t>
            </a:r>
            <a:endParaRPr lang="pt-BR" dirty="0"/>
          </a:p>
          <a:p>
            <a:r>
              <a:rPr lang="en-US" dirty="0"/>
              <a:t>	</a:t>
            </a:r>
            <a:r>
              <a:rPr lang="en-US" dirty="0" smtClean="0"/>
              <a:t>}</a:t>
            </a:r>
            <a:endParaRPr lang="pt-BR" dirty="0"/>
          </a:p>
          <a:p>
            <a:r>
              <a:rPr lang="en-US" dirty="0"/>
              <a:t>	</a:t>
            </a:r>
            <a:r>
              <a:rPr lang="en-US" b="1" dirty="0"/>
              <a:t>public</a:t>
            </a:r>
            <a:r>
              <a:rPr lang="en-US" dirty="0"/>
              <a:t> String </a:t>
            </a:r>
            <a:r>
              <a:rPr lang="en-US" dirty="0" err="1"/>
              <a:t>getNome</a:t>
            </a:r>
            <a:r>
              <a:rPr lang="en-US" dirty="0" smtClean="0"/>
              <a:t>(){ </a:t>
            </a:r>
            <a:r>
              <a:rPr lang="pt-BR" b="1" dirty="0" err="1" smtClean="0"/>
              <a:t>return</a:t>
            </a:r>
            <a:r>
              <a:rPr lang="pt-BR" dirty="0" smtClean="0"/>
              <a:t> </a:t>
            </a:r>
            <a:r>
              <a:rPr lang="pt-BR" dirty="0"/>
              <a:t>nome</a:t>
            </a:r>
            <a:r>
              <a:rPr lang="pt-BR" dirty="0" smtClean="0"/>
              <a:t>;</a:t>
            </a:r>
            <a:r>
              <a:rPr lang="pt-BR" dirty="0"/>
              <a:t>	}</a:t>
            </a:r>
          </a:p>
          <a:p>
            <a:r>
              <a:rPr lang="pt-BR" dirty="0"/>
              <a:t>}</a:t>
            </a:r>
          </a:p>
        </p:txBody>
      </p:sp>
      <p:sp>
        <p:nvSpPr>
          <p:cNvPr id="9" name="Retângulo 8"/>
          <p:cNvSpPr/>
          <p:nvPr/>
        </p:nvSpPr>
        <p:spPr>
          <a:xfrm>
            <a:off x="2483768" y="1501703"/>
            <a:ext cx="3548473" cy="1200329"/>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pt-BR" b="1" dirty="0" err="1"/>
              <a:t>public</a:t>
            </a:r>
            <a:r>
              <a:rPr lang="pt-BR" dirty="0"/>
              <a:t> </a:t>
            </a:r>
            <a:r>
              <a:rPr lang="pt-BR" b="1" dirty="0" err="1">
                <a:solidFill>
                  <a:schemeClr val="accent6">
                    <a:lumMod val="75000"/>
                  </a:schemeClr>
                </a:solidFill>
              </a:rPr>
              <a:t>enum</a:t>
            </a:r>
            <a:r>
              <a:rPr lang="pt-BR" dirty="0">
                <a:solidFill>
                  <a:schemeClr val="accent6">
                    <a:lumMod val="75000"/>
                  </a:schemeClr>
                </a:solidFill>
              </a:rPr>
              <a:t> </a:t>
            </a:r>
            <a:r>
              <a:rPr lang="pt-BR" dirty="0" err="1"/>
              <a:t>Animal</a:t>
            </a:r>
            <a:r>
              <a:rPr lang="pt-BR" b="1" dirty="0" err="1"/>
              <a:t>Type</a:t>
            </a:r>
            <a:r>
              <a:rPr lang="pt-BR" dirty="0"/>
              <a:t> </a:t>
            </a:r>
            <a:r>
              <a:rPr lang="pt-BR" dirty="0" smtClean="0"/>
              <a:t>{</a:t>
            </a:r>
          </a:p>
          <a:p>
            <a:r>
              <a:rPr lang="pt-BR" dirty="0"/>
              <a:t>	</a:t>
            </a:r>
            <a:r>
              <a:rPr lang="pt-BR" i="1" dirty="0" smtClean="0"/>
              <a:t>caninos</a:t>
            </a:r>
            <a:r>
              <a:rPr lang="pt-BR" dirty="0" smtClean="0"/>
              <a:t>, </a:t>
            </a:r>
            <a:r>
              <a:rPr lang="pt-BR" i="1" dirty="0" smtClean="0"/>
              <a:t>felinos</a:t>
            </a:r>
            <a:r>
              <a:rPr lang="pt-BR" dirty="0" smtClean="0"/>
              <a:t>, r</a:t>
            </a:r>
            <a:r>
              <a:rPr lang="pt-BR" i="1" dirty="0" smtClean="0"/>
              <a:t>epteis</a:t>
            </a:r>
            <a:r>
              <a:rPr lang="pt-BR" dirty="0" smtClean="0"/>
              <a:t>,</a:t>
            </a:r>
            <a:endParaRPr lang="pt-BR" dirty="0"/>
          </a:p>
          <a:p>
            <a:r>
              <a:rPr lang="pt-BR" dirty="0"/>
              <a:t>	</a:t>
            </a:r>
            <a:r>
              <a:rPr lang="pt-BR" i="1" dirty="0" err="1" smtClean="0"/>
              <a:t>aves</a:t>
            </a:r>
            <a:r>
              <a:rPr lang="pt-BR" dirty="0" err="1" smtClean="0"/>
              <a:t>,p</a:t>
            </a:r>
            <a:r>
              <a:rPr lang="pt-BR" i="1" dirty="0" err="1" smtClean="0"/>
              <a:t>eixes</a:t>
            </a:r>
            <a:r>
              <a:rPr lang="pt-BR" dirty="0" err="1" smtClean="0"/>
              <a:t>,</a:t>
            </a:r>
            <a:r>
              <a:rPr lang="pt-BR" i="1" dirty="0" err="1" smtClean="0"/>
              <a:t>ornitorinco</a:t>
            </a:r>
            <a:r>
              <a:rPr lang="pt-BR" dirty="0" smtClean="0"/>
              <a:t>;</a:t>
            </a:r>
            <a:endParaRPr lang="pt-BR" dirty="0"/>
          </a:p>
          <a:p>
            <a:r>
              <a:rPr lang="pt-BR" dirty="0" smtClean="0"/>
              <a:t>}</a:t>
            </a:r>
            <a:endParaRPr lang="pt-BR" dirty="0"/>
          </a:p>
        </p:txBody>
      </p:sp>
    </p:spTree>
    <p:extLst>
      <p:ext uri="{BB962C8B-B14F-4D97-AF65-F5344CB8AC3E}">
        <p14:creationId xmlns:p14="http://schemas.microsoft.com/office/powerpoint/2010/main" val="883727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47664" y="576064"/>
            <a:ext cx="7308304" cy="836712"/>
          </a:xfrm>
        </p:spPr>
        <p:txBody>
          <a:bodyPr anchor="b">
            <a:normAutofit/>
          </a:bodyPr>
          <a:lstStyle/>
          <a:p>
            <a:r>
              <a:rPr lang="pt-BR" dirty="0" smtClean="0"/>
              <a:t>Enumerações</a:t>
            </a:r>
            <a:endParaRPr lang="pt-BR" sz="3600" dirty="0"/>
          </a:p>
        </p:txBody>
      </p:sp>
      <p:pic>
        <p:nvPicPr>
          <p:cNvPr id="13" name="Picture 2" descr="C:\Users\Lucas Biason\Downloads\Jav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49699"/>
            <a:ext cx="1475655" cy="147565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3" descr="G:\ITTraining - Programas e Controle\site\questionario\Image\log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79912" y="1"/>
            <a:ext cx="1224135" cy="706231"/>
          </a:xfrm>
          <a:prstGeom prst="rect">
            <a:avLst/>
          </a:prstGeom>
          <a:noFill/>
          <a:extLst>
            <a:ext uri="{909E8E84-426E-40DD-AFC4-6F175D3DCCD1}">
              <a14:hiddenFill xmlns:a14="http://schemas.microsoft.com/office/drawing/2010/main">
                <a:solidFill>
                  <a:srgbClr val="FFFFFF"/>
                </a:solidFill>
              </a14:hiddenFill>
            </a:ext>
          </a:extLst>
        </p:spPr>
      </p:pic>
      <p:sp>
        <p:nvSpPr>
          <p:cNvPr id="3" name="Retângulo 2"/>
          <p:cNvSpPr/>
          <p:nvPr/>
        </p:nvSpPr>
        <p:spPr>
          <a:xfrm>
            <a:off x="917339" y="1844824"/>
            <a:ext cx="7128792" cy="2862322"/>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b="1" dirty="0"/>
              <a:t>public</a:t>
            </a:r>
            <a:r>
              <a:rPr lang="en-US" dirty="0"/>
              <a:t> </a:t>
            </a:r>
            <a:r>
              <a:rPr lang="en-US" b="1" dirty="0"/>
              <a:t>class</a:t>
            </a:r>
            <a:r>
              <a:rPr lang="en-US" dirty="0"/>
              <a:t> </a:t>
            </a:r>
            <a:r>
              <a:rPr lang="en-US" dirty="0" err="1"/>
              <a:t>TesteAnimais</a:t>
            </a:r>
            <a:r>
              <a:rPr lang="en-US" dirty="0"/>
              <a:t> {</a:t>
            </a:r>
            <a:endParaRPr lang="pt-BR" dirty="0"/>
          </a:p>
          <a:p>
            <a:r>
              <a:rPr lang="en-US" dirty="0"/>
              <a:t>	</a:t>
            </a:r>
            <a:r>
              <a:rPr lang="en-US" b="1" dirty="0"/>
              <a:t>public</a:t>
            </a:r>
            <a:r>
              <a:rPr lang="en-US" dirty="0"/>
              <a:t> </a:t>
            </a:r>
            <a:r>
              <a:rPr lang="en-US" b="1" dirty="0"/>
              <a:t>static</a:t>
            </a:r>
            <a:r>
              <a:rPr lang="en-US" dirty="0"/>
              <a:t> </a:t>
            </a:r>
            <a:r>
              <a:rPr lang="en-US" b="1" dirty="0"/>
              <a:t>void</a:t>
            </a:r>
            <a:r>
              <a:rPr lang="en-US" dirty="0"/>
              <a:t> main(String[] </a:t>
            </a:r>
            <a:r>
              <a:rPr lang="en-US" dirty="0" err="1"/>
              <a:t>args</a:t>
            </a:r>
            <a:r>
              <a:rPr lang="en-US" dirty="0"/>
              <a:t>){</a:t>
            </a:r>
            <a:endParaRPr lang="pt-BR" dirty="0"/>
          </a:p>
          <a:p>
            <a:r>
              <a:rPr lang="en-US" dirty="0"/>
              <a:t>		</a:t>
            </a:r>
            <a:r>
              <a:rPr lang="pt-BR" dirty="0"/>
              <a:t>//</a:t>
            </a:r>
            <a:r>
              <a:rPr lang="pt-BR" u="sng" dirty="0"/>
              <a:t>cria</a:t>
            </a:r>
            <a:r>
              <a:rPr lang="pt-BR" dirty="0"/>
              <a:t> </a:t>
            </a:r>
            <a:r>
              <a:rPr lang="pt-BR" u="sng" dirty="0"/>
              <a:t>um</a:t>
            </a:r>
            <a:r>
              <a:rPr lang="pt-BR" dirty="0"/>
              <a:t> </a:t>
            </a:r>
            <a:r>
              <a:rPr lang="pt-BR" u="sng" dirty="0" err="1"/>
              <a:t>enum</a:t>
            </a:r>
            <a:endParaRPr lang="pt-BR" dirty="0"/>
          </a:p>
          <a:p>
            <a:r>
              <a:rPr lang="pt-BR" dirty="0"/>
              <a:t>		</a:t>
            </a:r>
            <a:r>
              <a:rPr lang="pt-BR" dirty="0" err="1"/>
              <a:t>AnimalType</a:t>
            </a:r>
            <a:r>
              <a:rPr lang="pt-BR" dirty="0"/>
              <a:t> </a:t>
            </a:r>
            <a:r>
              <a:rPr lang="pt-BR" u="sng" dirty="0" err="1"/>
              <a:t>lila</a:t>
            </a:r>
            <a:r>
              <a:rPr lang="pt-BR" dirty="0"/>
              <a:t> = </a:t>
            </a:r>
            <a:r>
              <a:rPr lang="pt-BR" dirty="0" err="1"/>
              <a:t>AnimalType.</a:t>
            </a:r>
            <a:r>
              <a:rPr lang="pt-BR" i="1" dirty="0" err="1"/>
              <a:t>caninos</a:t>
            </a:r>
            <a:r>
              <a:rPr lang="pt-BR" dirty="0"/>
              <a:t>;</a:t>
            </a:r>
          </a:p>
          <a:p>
            <a:r>
              <a:rPr lang="pt-BR" dirty="0"/>
              <a:t>		</a:t>
            </a:r>
          </a:p>
          <a:p>
            <a:r>
              <a:rPr lang="pt-BR" dirty="0"/>
              <a:t>		//</a:t>
            </a:r>
            <a:r>
              <a:rPr lang="pt-BR" u="sng" dirty="0"/>
              <a:t>imprime</a:t>
            </a:r>
            <a:r>
              <a:rPr lang="pt-BR" dirty="0"/>
              <a:t> </a:t>
            </a:r>
            <a:r>
              <a:rPr lang="pt-BR" u="sng" dirty="0"/>
              <a:t>todos</a:t>
            </a:r>
            <a:r>
              <a:rPr lang="pt-BR" dirty="0"/>
              <a:t> </a:t>
            </a:r>
            <a:r>
              <a:rPr lang="pt-BR" u="sng" dirty="0"/>
              <a:t>os</a:t>
            </a:r>
            <a:r>
              <a:rPr lang="pt-BR" dirty="0"/>
              <a:t> </a:t>
            </a:r>
            <a:r>
              <a:rPr lang="pt-BR" u="sng" dirty="0"/>
              <a:t>animais</a:t>
            </a:r>
            <a:r>
              <a:rPr lang="pt-BR" dirty="0"/>
              <a:t> </a:t>
            </a:r>
            <a:r>
              <a:rPr lang="pt-BR" u="sng" dirty="0"/>
              <a:t>em</a:t>
            </a:r>
            <a:r>
              <a:rPr lang="pt-BR" dirty="0"/>
              <a:t> </a:t>
            </a:r>
            <a:r>
              <a:rPr lang="pt-BR" u="sng" dirty="0" err="1"/>
              <a:t>enum</a:t>
            </a:r>
            <a:r>
              <a:rPr lang="pt-BR" dirty="0"/>
              <a:t> </a:t>
            </a:r>
            <a:r>
              <a:rPr lang="pt-BR" dirty="0" err="1"/>
              <a:t>AnimalType</a:t>
            </a:r>
            <a:endParaRPr lang="pt-BR" dirty="0"/>
          </a:p>
          <a:p>
            <a:r>
              <a:rPr lang="pt-BR" dirty="0"/>
              <a:t>		</a:t>
            </a:r>
            <a:r>
              <a:rPr lang="en-US" b="1" dirty="0"/>
              <a:t>for</a:t>
            </a:r>
            <a:r>
              <a:rPr lang="en-US" dirty="0"/>
              <a:t>(</a:t>
            </a:r>
            <a:r>
              <a:rPr lang="en-US" dirty="0" err="1"/>
              <a:t>AnimalType</a:t>
            </a:r>
            <a:r>
              <a:rPr lang="en-US" dirty="0"/>
              <a:t> animal : </a:t>
            </a:r>
            <a:r>
              <a:rPr lang="en-US" dirty="0" err="1"/>
              <a:t>AnimalType.</a:t>
            </a:r>
            <a:r>
              <a:rPr lang="en-US" i="1" dirty="0" err="1"/>
              <a:t>values</a:t>
            </a:r>
            <a:r>
              <a:rPr lang="en-US" dirty="0"/>
              <a:t>())</a:t>
            </a:r>
            <a:endParaRPr lang="pt-BR" dirty="0"/>
          </a:p>
          <a:p>
            <a:r>
              <a:rPr lang="en-US" dirty="0"/>
              <a:t>		   </a:t>
            </a:r>
            <a:r>
              <a:rPr lang="en-US" dirty="0" err="1"/>
              <a:t>System.</a:t>
            </a:r>
            <a:r>
              <a:rPr lang="en-US" i="1" dirty="0" err="1"/>
              <a:t>out</a:t>
            </a:r>
            <a:r>
              <a:rPr lang="en-US" dirty="0" err="1"/>
              <a:t>.println</a:t>
            </a:r>
            <a:r>
              <a:rPr lang="en-US" dirty="0"/>
              <a:t>(" 1- " + </a:t>
            </a:r>
            <a:r>
              <a:rPr lang="en-US" dirty="0" err="1"/>
              <a:t>animal.getNome</a:t>
            </a:r>
            <a:r>
              <a:rPr lang="en-US" dirty="0"/>
              <a:t>());</a:t>
            </a:r>
            <a:endParaRPr lang="pt-BR" dirty="0"/>
          </a:p>
          <a:p>
            <a:r>
              <a:rPr lang="en-US" dirty="0"/>
              <a:t>	</a:t>
            </a:r>
            <a:r>
              <a:rPr lang="pt-BR" dirty="0"/>
              <a:t>}</a:t>
            </a:r>
          </a:p>
          <a:p>
            <a:r>
              <a:rPr lang="pt-BR" dirty="0"/>
              <a:t>}</a:t>
            </a:r>
          </a:p>
        </p:txBody>
      </p:sp>
      <p:sp>
        <p:nvSpPr>
          <p:cNvPr id="4" name="CaixaDeTexto 3"/>
          <p:cNvSpPr txBox="1"/>
          <p:nvPr/>
        </p:nvSpPr>
        <p:spPr>
          <a:xfrm>
            <a:off x="1646850" y="5884937"/>
            <a:ext cx="6108916" cy="369332"/>
          </a:xfrm>
          <a:prstGeom prst="rect">
            <a:avLst/>
          </a:prstGeom>
        </p:spPr>
        <p:style>
          <a:lnRef idx="1">
            <a:schemeClr val="accent1"/>
          </a:lnRef>
          <a:fillRef idx="3">
            <a:schemeClr val="accent1"/>
          </a:fillRef>
          <a:effectRef idx="2">
            <a:schemeClr val="accent1"/>
          </a:effectRef>
          <a:fontRef idx="minor">
            <a:schemeClr val="lt1"/>
          </a:fontRef>
        </p:style>
        <p:txBody>
          <a:bodyPr wrap="none" rtlCol="0">
            <a:spAutoFit/>
          </a:bodyPr>
          <a:lstStyle/>
          <a:p>
            <a:r>
              <a:rPr lang="pt-BR" dirty="0" err="1" smtClean="0"/>
              <a:t>ComboBoxes</a:t>
            </a:r>
            <a:r>
              <a:rPr lang="pt-BR" dirty="0" smtClean="0"/>
              <a:t>, Sexo, Cidades, Estados, Estado civil, profissões.... </a:t>
            </a:r>
            <a:endParaRPr lang="pt-BR" dirty="0"/>
          </a:p>
        </p:txBody>
      </p:sp>
    </p:spTree>
    <p:extLst>
      <p:ext uri="{BB962C8B-B14F-4D97-AF65-F5344CB8AC3E}">
        <p14:creationId xmlns:p14="http://schemas.microsoft.com/office/powerpoint/2010/main" val="29979939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pt-BR" dirty="0" smtClean="0"/>
              <a:t>Threads</a:t>
            </a:r>
            <a:endParaRPr lang="pt-BR" dirty="0"/>
          </a:p>
        </p:txBody>
      </p:sp>
      <p:sp>
        <p:nvSpPr>
          <p:cNvPr id="3" name="Espaço Reservado para Texto 2"/>
          <p:cNvSpPr>
            <a:spLocks noGrp="1"/>
          </p:cNvSpPr>
          <p:nvPr>
            <p:ph type="body" idx="1"/>
          </p:nvPr>
        </p:nvSpPr>
        <p:spPr/>
        <p:txBody>
          <a:bodyPr/>
          <a:lstStyle/>
          <a:p>
            <a:r>
              <a:rPr lang="pt-BR" i="1" dirty="0" smtClean="0">
                <a:solidFill>
                  <a:schemeClr val="tx1">
                    <a:lumMod val="65000"/>
                    <a:lumOff val="35000"/>
                  </a:schemeClr>
                </a:solidFill>
              </a:rPr>
              <a:t>Aprendendo o conceito de </a:t>
            </a:r>
            <a:r>
              <a:rPr lang="pt-BR" i="1" dirty="0" smtClean="0">
                <a:solidFill>
                  <a:schemeClr val="tx1">
                    <a:lumMod val="65000"/>
                    <a:lumOff val="35000"/>
                  </a:schemeClr>
                </a:solidFill>
              </a:rPr>
              <a:t>concorrência de processos com Threads</a:t>
            </a:r>
            <a:endParaRPr lang="pt-BR" dirty="0">
              <a:solidFill>
                <a:schemeClr val="tx1">
                  <a:lumMod val="75000"/>
                  <a:lumOff val="25000"/>
                </a:schemeClr>
              </a:solidFill>
            </a:endParaRPr>
          </a:p>
        </p:txBody>
      </p:sp>
      <p:pic>
        <p:nvPicPr>
          <p:cNvPr id="6" name="Picture 3" descr="G:\ITTraining - Programas e Controle\site\questionario\Image\logo.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79912" y="1"/>
            <a:ext cx="1224135" cy="70623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C:\Users\Lucas Biason\Downloads\Java.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56494" y="1340768"/>
            <a:ext cx="2270969" cy="22709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0577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47664" y="576064"/>
            <a:ext cx="7308304" cy="836712"/>
          </a:xfrm>
        </p:spPr>
        <p:txBody>
          <a:bodyPr anchor="b">
            <a:normAutofit/>
          </a:bodyPr>
          <a:lstStyle/>
          <a:p>
            <a:r>
              <a:rPr lang="pt-BR" sz="3600" dirty="0"/>
              <a:t>Threads</a:t>
            </a:r>
            <a:endParaRPr lang="pt-BR" sz="3600" dirty="0"/>
          </a:p>
        </p:txBody>
      </p:sp>
      <p:pic>
        <p:nvPicPr>
          <p:cNvPr id="13" name="Picture 2" descr="C:\Users\Lucas Biason\Downloads\Jav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49699"/>
            <a:ext cx="1475655" cy="147565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3" descr="G:\ITTraining - Programas e Controle\site\questionario\Image\log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79912" y="1"/>
            <a:ext cx="1224135" cy="706231"/>
          </a:xfrm>
          <a:prstGeom prst="rect">
            <a:avLst/>
          </a:prstGeom>
          <a:noFill/>
          <a:extLst>
            <a:ext uri="{909E8E84-426E-40DD-AFC4-6F175D3DCCD1}">
              <a14:hiddenFill xmlns:a14="http://schemas.microsoft.com/office/drawing/2010/main">
                <a:solidFill>
                  <a:srgbClr val="FFFFFF"/>
                </a:solidFill>
              </a14:hiddenFill>
            </a:ext>
          </a:extLst>
        </p:spPr>
      </p:pic>
      <p:sp>
        <p:nvSpPr>
          <p:cNvPr id="5" name="Retângulo 4"/>
          <p:cNvSpPr/>
          <p:nvPr/>
        </p:nvSpPr>
        <p:spPr>
          <a:xfrm>
            <a:off x="548680" y="1716507"/>
            <a:ext cx="7911752" cy="2862322"/>
          </a:xfrm>
          <a:prstGeom prst="rect">
            <a:avLst/>
          </a:prstGeom>
        </p:spPr>
        <p:txBody>
          <a:bodyPr wrap="square">
            <a:spAutoFit/>
          </a:bodyPr>
          <a:lstStyle/>
          <a:p>
            <a:pPr algn="just"/>
            <a:r>
              <a:rPr lang="pt-BR" dirty="0" smtClean="0"/>
              <a:t>	O Java  disponibiliza  a concorrência  para  o programador  de  aplicativos  por  meio  de  suas  APIs.  O programador  especifica  os aplicativos  que  contêm  threads  de  execução,  em  que  cada  thread  designa  urna  parte  de  um  programa  que  pode  executar concorrentemente com outras threads. </a:t>
            </a:r>
          </a:p>
          <a:p>
            <a:pPr algn="just"/>
            <a:r>
              <a:rPr lang="pt-BR" dirty="0" smtClean="0"/>
              <a:t>	Essa  </a:t>
            </a:r>
            <a:r>
              <a:rPr lang="pt-BR" dirty="0"/>
              <a:t>capacidade, chamada </a:t>
            </a:r>
            <a:r>
              <a:rPr lang="pt-BR" b="1" dirty="0" err="1"/>
              <a:t>muItithreading</a:t>
            </a:r>
            <a:r>
              <a:rPr lang="pt-BR" dirty="0"/>
              <a:t>, fornece capacidades poderosas para o programador de Java não disponíveis no núcleo das linguagens C e C++ em  que o Java é baseado. </a:t>
            </a:r>
          </a:p>
          <a:p>
            <a:pPr algn="just"/>
            <a:r>
              <a:rPr lang="pt-BR" dirty="0" smtClean="0"/>
              <a:t>	A </a:t>
            </a:r>
            <a:r>
              <a:rPr lang="pt-BR" dirty="0"/>
              <a:t>programação  de  aplicativos  concorrentes  é um  empreendimento  difícil  e  propenso  a  erro.  </a:t>
            </a:r>
            <a:r>
              <a:rPr lang="pt-BR" b="1" dirty="0"/>
              <a:t>Até  mesmo  alguns  aplicativos concorrentes  mais  simples  estão  além  da  capacidade  de  programadores  iniciantes</a:t>
            </a:r>
            <a:r>
              <a:rPr lang="pt-BR" dirty="0"/>
              <a:t>.</a:t>
            </a:r>
            <a:endParaRPr lang="pt-BR" dirty="0"/>
          </a:p>
        </p:txBody>
      </p:sp>
      <p:pic>
        <p:nvPicPr>
          <p:cNvPr id="8" name="Imagem 7" descr="ima003.jpg"/>
          <p:cNvPicPr/>
          <p:nvPr/>
        </p:nvPicPr>
        <p:blipFill>
          <a:blip r:embed="rId4">
            <a:extLst>
              <a:ext uri="{28A0092B-C50C-407E-A947-70E740481C1C}">
                <a14:useLocalDpi xmlns:a14="http://schemas.microsoft.com/office/drawing/2010/main" val="0"/>
              </a:ext>
            </a:extLst>
          </a:blip>
          <a:srcRect/>
          <a:stretch>
            <a:fillRect/>
          </a:stretch>
        </p:blipFill>
        <p:spPr bwMode="auto">
          <a:xfrm>
            <a:off x="2887770" y="4578829"/>
            <a:ext cx="3233571" cy="2086835"/>
          </a:xfrm>
          <a:prstGeom prst="rect">
            <a:avLst/>
          </a:prstGeom>
          <a:noFill/>
          <a:ln>
            <a:noFill/>
          </a:ln>
        </p:spPr>
      </p:pic>
    </p:spTree>
    <p:extLst>
      <p:ext uri="{BB962C8B-B14F-4D97-AF65-F5344CB8AC3E}">
        <p14:creationId xmlns:p14="http://schemas.microsoft.com/office/powerpoint/2010/main" val="31712787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47664" y="576064"/>
            <a:ext cx="7308304" cy="836712"/>
          </a:xfrm>
        </p:spPr>
        <p:txBody>
          <a:bodyPr anchor="b">
            <a:normAutofit/>
          </a:bodyPr>
          <a:lstStyle/>
          <a:p>
            <a:r>
              <a:rPr lang="pt-BR" sz="3600" dirty="0" smtClean="0"/>
              <a:t>Criando Threads</a:t>
            </a:r>
            <a:endParaRPr lang="pt-BR" sz="3600" dirty="0"/>
          </a:p>
        </p:txBody>
      </p:sp>
      <p:pic>
        <p:nvPicPr>
          <p:cNvPr id="13" name="Picture 2" descr="C:\Users\Lucas Biason\Downloads\Jav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49699"/>
            <a:ext cx="1475655" cy="147565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3" descr="G:\ITTraining - Programas e Controle\site\questionario\Image\log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79912" y="1"/>
            <a:ext cx="1224135" cy="706231"/>
          </a:xfrm>
          <a:prstGeom prst="rect">
            <a:avLst/>
          </a:prstGeom>
          <a:noFill/>
          <a:extLst>
            <a:ext uri="{909E8E84-426E-40DD-AFC4-6F175D3DCCD1}">
              <a14:hiddenFill xmlns:a14="http://schemas.microsoft.com/office/drawing/2010/main">
                <a:solidFill>
                  <a:srgbClr val="FFFFFF"/>
                </a:solidFill>
              </a14:hiddenFill>
            </a:ext>
          </a:extLst>
        </p:spPr>
      </p:pic>
      <p:sp>
        <p:nvSpPr>
          <p:cNvPr id="3" name="Retângulo 2"/>
          <p:cNvSpPr/>
          <p:nvPr/>
        </p:nvSpPr>
        <p:spPr>
          <a:xfrm>
            <a:off x="1603565" y="1844824"/>
            <a:ext cx="5940661" cy="4524315"/>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dirty="0"/>
              <a:t>public class </a:t>
            </a:r>
            <a:r>
              <a:rPr lang="en-US" dirty="0" err="1"/>
              <a:t>Contadora</a:t>
            </a:r>
            <a:r>
              <a:rPr lang="en-US" dirty="0"/>
              <a:t> </a:t>
            </a:r>
            <a:r>
              <a:rPr lang="en-US" b="1" dirty="0"/>
              <a:t>implements Runnable </a:t>
            </a:r>
            <a:r>
              <a:rPr lang="en-US" dirty="0"/>
              <a:t>{</a:t>
            </a:r>
          </a:p>
          <a:p>
            <a:endParaRPr lang="pt-BR" dirty="0"/>
          </a:p>
          <a:p>
            <a:pPr lvl="1"/>
            <a:r>
              <a:rPr lang="pt-BR" dirty="0" err="1"/>
              <a:t>int</a:t>
            </a:r>
            <a:r>
              <a:rPr lang="pt-BR" dirty="0"/>
              <a:t> </a:t>
            </a:r>
            <a:r>
              <a:rPr lang="pt-BR" dirty="0" err="1"/>
              <a:t>num_thread</a:t>
            </a:r>
            <a:r>
              <a:rPr lang="pt-BR" dirty="0"/>
              <a:t>; //representa o numero/nome da thread</a:t>
            </a:r>
          </a:p>
          <a:p>
            <a:pPr lvl="1"/>
            <a:endParaRPr lang="pt-BR" dirty="0"/>
          </a:p>
          <a:p>
            <a:pPr lvl="1"/>
            <a:r>
              <a:rPr lang="pt-BR" dirty="0" err="1"/>
              <a:t>public</a:t>
            </a:r>
            <a:r>
              <a:rPr lang="pt-BR" dirty="0"/>
              <a:t> Contadora(</a:t>
            </a:r>
            <a:r>
              <a:rPr lang="pt-BR" dirty="0" err="1"/>
              <a:t>int</a:t>
            </a:r>
            <a:r>
              <a:rPr lang="pt-BR" dirty="0"/>
              <a:t> </a:t>
            </a:r>
            <a:r>
              <a:rPr lang="pt-BR" dirty="0" err="1"/>
              <a:t>num_thread</a:t>
            </a:r>
            <a:r>
              <a:rPr lang="pt-BR" dirty="0"/>
              <a:t>) {</a:t>
            </a:r>
          </a:p>
          <a:p>
            <a:pPr lvl="2"/>
            <a:r>
              <a:rPr lang="pt-BR" dirty="0" err="1"/>
              <a:t>super</a:t>
            </a:r>
            <a:r>
              <a:rPr lang="pt-BR" dirty="0"/>
              <a:t>();</a:t>
            </a:r>
          </a:p>
          <a:p>
            <a:pPr lvl="2"/>
            <a:r>
              <a:rPr lang="pt-BR" dirty="0" err="1"/>
              <a:t>this.num_thread</a:t>
            </a:r>
            <a:r>
              <a:rPr lang="pt-BR" dirty="0"/>
              <a:t> = </a:t>
            </a:r>
            <a:r>
              <a:rPr lang="pt-BR" dirty="0" err="1"/>
              <a:t>num_thread</a:t>
            </a:r>
            <a:r>
              <a:rPr lang="pt-BR" dirty="0"/>
              <a:t>;</a:t>
            </a:r>
          </a:p>
          <a:p>
            <a:pPr lvl="1"/>
            <a:r>
              <a:rPr lang="pt-BR" dirty="0"/>
              <a:t>}</a:t>
            </a:r>
          </a:p>
          <a:p>
            <a:pPr lvl="1"/>
            <a:endParaRPr lang="pt-BR" dirty="0"/>
          </a:p>
          <a:p>
            <a:pPr lvl="1"/>
            <a:r>
              <a:rPr lang="pt-BR" b="1" dirty="0"/>
              <a:t>@</a:t>
            </a:r>
            <a:r>
              <a:rPr lang="pt-BR" b="1" dirty="0" err="1"/>
              <a:t>Override</a:t>
            </a:r>
            <a:endParaRPr lang="pt-BR" b="1" dirty="0"/>
          </a:p>
          <a:p>
            <a:pPr lvl="1"/>
            <a:r>
              <a:rPr lang="pt-BR" b="1" dirty="0" err="1"/>
              <a:t>public</a:t>
            </a:r>
            <a:r>
              <a:rPr lang="pt-BR" b="1" dirty="0"/>
              <a:t> </a:t>
            </a:r>
            <a:r>
              <a:rPr lang="pt-BR" b="1" dirty="0" err="1"/>
              <a:t>void</a:t>
            </a:r>
            <a:r>
              <a:rPr lang="pt-BR" b="1" dirty="0"/>
              <a:t> </a:t>
            </a:r>
            <a:r>
              <a:rPr lang="pt-BR" b="1" dirty="0" err="1"/>
              <a:t>run</a:t>
            </a:r>
            <a:r>
              <a:rPr lang="pt-BR" b="1" dirty="0"/>
              <a:t>() {</a:t>
            </a:r>
          </a:p>
          <a:p>
            <a:pPr lvl="2"/>
            <a:r>
              <a:rPr lang="nn-NO" dirty="0"/>
              <a:t>for (int i = 0; i &lt;= 100; i++) </a:t>
            </a:r>
          </a:p>
          <a:p>
            <a:pPr lvl="2"/>
            <a:r>
              <a:rPr lang="pt-BR" dirty="0" err="1"/>
              <a:t>System.</a:t>
            </a:r>
            <a:r>
              <a:rPr lang="pt-BR" i="1" dirty="0" err="1"/>
              <a:t>out.println</a:t>
            </a:r>
            <a:r>
              <a:rPr lang="pt-BR" i="1" dirty="0"/>
              <a:t>(</a:t>
            </a:r>
            <a:r>
              <a:rPr lang="pt-BR" i="1" dirty="0" err="1"/>
              <a:t>num_thread</a:t>
            </a:r>
            <a:r>
              <a:rPr lang="pt-BR" i="1" dirty="0"/>
              <a:t> + " - " + i</a:t>
            </a:r>
            <a:r>
              <a:rPr lang="pt-BR" i="1" dirty="0" smtClean="0"/>
              <a:t>);</a:t>
            </a:r>
            <a:endParaRPr lang="pt-BR" dirty="0"/>
          </a:p>
          <a:p>
            <a:pPr lvl="1"/>
            <a:r>
              <a:rPr lang="pt-BR" b="1" dirty="0"/>
              <a:t>}</a:t>
            </a:r>
          </a:p>
          <a:p>
            <a:endParaRPr lang="pt-BR" dirty="0"/>
          </a:p>
          <a:p>
            <a:r>
              <a:rPr lang="pt-BR" dirty="0"/>
              <a:t>}</a:t>
            </a:r>
            <a:endParaRPr lang="pt-BR" dirty="0"/>
          </a:p>
        </p:txBody>
      </p:sp>
    </p:spTree>
    <p:extLst>
      <p:ext uri="{BB962C8B-B14F-4D97-AF65-F5344CB8AC3E}">
        <p14:creationId xmlns:p14="http://schemas.microsoft.com/office/powerpoint/2010/main" val="1658947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47664" y="576064"/>
            <a:ext cx="7308304" cy="836712"/>
          </a:xfrm>
        </p:spPr>
        <p:txBody>
          <a:bodyPr anchor="b">
            <a:normAutofit/>
          </a:bodyPr>
          <a:lstStyle/>
          <a:p>
            <a:r>
              <a:rPr lang="pt-BR" sz="3600" dirty="0" smtClean="0"/>
              <a:t>Criando Threads</a:t>
            </a:r>
            <a:endParaRPr lang="pt-BR" sz="3600" dirty="0"/>
          </a:p>
        </p:txBody>
      </p:sp>
      <p:pic>
        <p:nvPicPr>
          <p:cNvPr id="13" name="Picture 2" descr="C:\Users\Lucas Biason\Downloads\Jav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49699"/>
            <a:ext cx="1475655" cy="147565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3" descr="G:\ITTraining - Programas e Controle\site\questionario\Image\log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79912" y="1"/>
            <a:ext cx="1224135" cy="706231"/>
          </a:xfrm>
          <a:prstGeom prst="rect">
            <a:avLst/>
          </a:prstGeom>
          <a:noFill/>
          <a:extLst>
            <a:ext uri="{909E8E84-426E-40DD-AFC4-6F175D3DCCD1}">
              <a14:hiddenFill xmlns:a14="http://schemas.microsoft.com/office/drawing/2010/main">
                <a:solidFill>
                  <a:srgbClr val="FFFFFF"/>
                </a:solidFill>
              </a14:hiddenFill>
            </a:ext>
          </a:extLst>
        </p:spPr>
      </p:pic>
      <p:sp>
        <p:nvSpPr>
          <p:cNvPr id="3" name="Retângulo 2"/>
          <p:cNvSpPr/>
          <p:nvPr/>
        </p:nvSpPr>
        <p:spPr>
          <a:xfrm>
            <a:off x="1603565" y="1844824"/>
            <a:ext cx="5940661" cy="3970318"/>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pt-BR" b="1" dirty="0" err="1"/>
              <a:t>public</a:t>
            </a:r>
            <a:r>
              <a:rPr lang="pt-BR" b="1" dirty="0"/>
              <a:t> </a:t>
            </a:r>
            <a:r>
              <a:rPr lang="pt-BR" b="1" dirty="0" err="1"/>
              <a:t>class</a:t>
            </a:r>
            <a:r>
              <a:rPr lang="pt-BR" b="1" dirty="0"/>
              <a:t> </a:t>
            </a:r>
            <a:r>
              <a:rPr lang="pt-BR" b="1" dirty="0" err="1"/>
              <a:t>TestaContadora</a:t>
            </a:r>
            <a:r>
              <a:rPr lang="pt-BR" b="1" dirty="0"/>
              <a:t> {</a:t>
            </a:r>
          </a:p>
          <a:p>
            <a:endParaRPr lang="pt-BR" dirty="0"/>
          </a:p>
          <a:p>
            <a:pPr lvl="1"/>
            <a:r>
              <a:rPr lang="en-US" b="1" dirty="0"/>
              <a:t>public static void main(String </a:t>
            </a:r>
            <a:r>
              <a:rPr lang="en-US" b="1" dirty="0" err="1"/>
              <a:t>args</a:t>
            </a:r>
            <a:r>
              <a:rPr lang="en-US" b="1" dirty="0"/>
              <a:t>[]){</a:t>
            </a:r>
          </a:p>
          <a:p>
            <a:pPr lvl="1"/>
            <a:endParaRPr lang="pt-BR" dirty="0"/>
          </a:p>
          <a:p>
            <a:pPr lvl="2"/>
            <a:r>
              <a:rPr lang="pt-BR" dirty="0"/>
              <a:t>Contadora c = </a:t>
            </a:r>
            <a:r>
              <a:rPr lang="pt-BR" b="1" dirty="0"/>
              <a:t>new Contadora(1); </a:t>
            </a:r>
            <a:endParaRPr lang="pt-BR" b="1" u="sng" dirty="0"/>
          </a:p>
          <a:p>
            <a:pPr lvl="2"/>
            <a:r>
              <a:rPr lang="pt-BR" dirty="0"/>
              <a:t>Thread t = </a:t>
            </a:r>
            <a:r>
              <a:rPr lang="pt-BR" b="1" dirty="0"/>
              <a:t>new Thread(c);</a:t>
            </a:r>
          </a:p>
          <a:p>
            <a:pPr lvl="2"/>
            <a:r>
              <a:rPr lang="pt-BR" b="1" dirty="0" err="1"/>
              <a:t>t.start</a:t>
            </a:r>
            <a:r>
              <a:rPr lang="pt-BR" b="1" dirty="0"/>
              <a:t>();</a:t>
            </a:r>
          </a:p>
          <a:p>
            <a:pPr lvl="2"/>
            <a:endParaRPr lang="pt-BR" dirty="0"/>
          </a:p>
          <a:p>
            <a:pPr lvl="2"/>
            <a:r>
              <a:rPr lang="pt-BR" dirty="0"/>
              <a:t>Contadora c2 = </a:t>
            </a:r>
            <a:r>
              <a:rPr lang="pt-BR" b="1" dirty="0"/>
              <a:t>new Contadora(2); </a:t>
            </a:r>
            <a:endParaRPr lang="pt-BR" b="1" u="sng" dirty="0"/>
          </a:p>
          <a:p>
            <a:pPr lvl="2"/>
            <a:r>
              <a:rPr lang="pt-BR" dirty="0"/>
              <a:t>Thread t2 = </a:t>
            </a:r>
            <a:r>
              <a:rPr lang="pt-BR" b="1" dirty="0"/>
              <a:t>new Thread(c2);</a:t>
            </a:r>
          </a:p>
          <a:p>
            <a:pPr lvl="2"/>
            <a:r>
              <a:rPr lang="pt-BR" b="1" dirty="0"/>
              <a:t>t2.start();</a:t>
            </a:r>
          </a:p>
          <a:p>
            <a:pPr lvl="1"/>
            <a:endParaRPr lang="pt-BR" dirty="0"/>
          </a:p>
          <a:p>
            <a:pPr lvl="1"/>
            <a:r>
              <a:rPr lang="pt-BR" dirty="0"/>
              <a:t>}</a:t>
            </a:r>
          </a:p>
          <a:p>
            <a:r>
              <a:rPr lang="pt-BR" dirty="0"/>
              <a:t>}</a:t>
            </a:r>
          </a:p>
        </p:txBody>
      </p:sp>
    </p:spTree>
    <p:extLst>
      <p:ext uri="{BB962C8B-B14F-4D97-AF65-F5344CB8AC3E}">
        <p14:creationId xmlns:p14="http://schemas.microsoft.com/office/powerpoint/2010/main" val="844178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pt-BR" dirty="0" smtClean="0"/>
              <a:t>Arquivos e Strings</a:t>
            </a:r>
            <a:endParaRPr lang="pt-BR" dirty="0"/>
          </a:p>
        </p:txBody>
      </p:sp>
      <p:sp>
        <p:nvSpPr>
          <p:cNvPr id="3" name="Espaço Reservado para Texto 2"/>
          <p:cNvSpPr>
            <a:spLocks noGrp="1"/>
          </p:cNvSpPr>
          <p:nvPr>
            <p:ph type="body" idx="1"/>
          </p:nvPr>
        </p:nvSpPr>
        <p:spPr/>
        <p:txBody>
          <a:bodyPr/>
          <a:lstStyle/>
          <a:p>
            <a:r>
              <a:rPr lang="pt-BR" i="1" dirty="0" smtClean="0">
                <a:solidFill>
                  <a:schemeClr val="tx1">
                    <a:lumMod val="65000"/>
                    <a:lumOff val="35000"/>
                  </a:schemeClr>
                </a:solidFill>
              </a:rPr>
              <a:t>Aprendendo </a:t>
            </a:r>
            <a:r>
              <a:rPr lang="pt-BR" i="1" dirty="0" smtClean="0">
                <a:solidFill>
                  <a:schemeClr val="tx1">
                    <a:lumMod val="65000"/>
                    <a:lumOff val="35000"/>
                  </a:schemeClr>
                </a:solidFill>
              </a:rPr>
              <a:t>a persistir classes </a:t>
            </a:r>
            <a:r>
              <a:rPr lang="pt-BR" i="1" dirty="0" err="1" smtClean="0">
                <a:solidFill>
                  <a:schemeClr val="tx1">
                    <a:lumMod val="65000"/>
                    <a:lumOff val="35000"/>
                  </a:schemeClr>
                </a:solidFill>
              </a:rPr>
              <a:t>Serializables</a:t>
            </a:r>
            <a:r>
              <a:rPr lang="pt-BR" i="1" dirty="0" smtClean="0">
                <a:solidFill>
                  <a:schemeClr val="tx1">
                    <a:lumMod val="65000"/>
                    <a:lumOff val="35000"/>
                  </a:schemeClr>
                </a:solidFill>
              </a:rPr>
              <a:t>, leitura e escrita de arquivos textos.</a:t>
            </a:r>
            <a:endParaRPr lang="pt-BR" dirty="0">
              <a:solidFill>
                <a:schemeClr val="tx1">
                  <a:lumMod val="75000"/>
                  <a:lumOff val="25000"/>
                </a:schemeClr>
              </a:solidFill>
            </a:endParaRPr>
          </a:p>
        </p:txBody>
      </p:sp>
      <p:pic>
        <p:nvPicPr>
          <p:cNvPr id="6" name="Picture 3" descr="G:\ITTraining - Programas e Controle\site\questionario\Image\logo.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79912" y="1"/>
            <a:ext cx="1224135" cy="70623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C:\Users\Lucas Biason\Downloads\Java.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56494" y="1340768"/>
            <a:ext cx="2270969" cy="22709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1288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47664" y="576064"/>
            <a:ext cx="7308304" cy="836712"/>
          </a:xfrm>
        </p:spPr>
        <p:txBody>
          <a:bodyPr anchor="b">
            <a:normAutofit/>
          </a:bodyPr>
          <a:lstStyle/>
          <a:p>
            <a:r>
              <a:rPr lang="pt-BR" sz="3600" dirty="0" smtClean="0"/>
              <a:t>Arquivo Texto</a:t>
            </a:r>
            <a:endParaRPr lang="pt-BR" sz="3600" dirty="0"/>
          </a:p>
        </p:txBody>
      </p:sp>
      <p:pic>
        <p:nvPicPr>
          <p:cNvPr id="13" name="Picture 2" descr="C:\Users\Lucas Biason\Downloads\Jav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49699"/>
            <a:ext cx="1475655" cy="147565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3" descr="G:\ITTraining - Programas e Controle\site\questionario\Image\log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79912" y="1"/>
            <a:ext cx="1224135" cy="706231"/>
          </a:xfrm>
          <a:prstGeom prst="rect">
            <a:avLst/>
          </a:prstGeom>
          <a:noFill/>
          <a:extLst>
            <a:ext uri="{909E8E84-426E-40DD-AFC4-6F175D3DCCD1}">
              <a14:hiddenFill xmlns:a14="http://schemas.microsoft.com/office/drawing/2010/main">
                <a:solidFill>
                  <a:srgbClr val="FFFFFF"/>
                </a:solidFill>
              </a14:hiddenFill>
            </a:ext>
          </a:extLst>
        </p:spPr>
      </p:pic>
      <p:sp>
        <p:nvSpPr>
          <p:cNvPr id="5" name="Retângulo 4"/>
          <p:cNvSpPr/>
          <p:nvPr/>
        </p:nvSpPr>
        <p:spPr>
          <a:xfrm>
            <a:off x="611560" y="1700808"/>
            <a:ext cx="7992888" cy="1200329"/>
          </a:xfrm>
          <a:prstGeom prst="rect">
            <a:avLst/>
          </a:prstGeom>
        </p:spPr>
        <p:txBody>
          <a:bodyPr wrap="square">
            <a:spAutoFit/>
          </a:bodyPr>
          <a:lstStyle/>
          <a:p>
            <a:pPr algn="just"/>
            <a:r>
              <a:rPr lang="pt-BR" dirty="0" smtClean="0"/>
              <a:t>	Uma </a:t>
            </a:r>
            <a:r>
              <a:rPr lang="pt-BR" dirty="0"/>
              <a:t>das principais facilidades em Java, comparando com outras </a:t>
            </a:r>
            <a:r>
              <a:rPr lang="pt-BR" dirty="0" smtClean="0"/>
              <a:t>linguagens </a:t>
            </a:r>
            <a:r>
              <a:rPr lang="pt-BR" dirty="0"/>
              <a:t>de programação, é a facilidade na leitura e gravação de arquivos no sistema operacional sem ter de se preocupar com o sistema operacional no qual sua aplicação está rodando.</a:t>
            </a:r>
            <a:endParaRPr lang="pt-BR" dirty="0"/>
          </a:p>
        </p:txBody>
      </p:sp>
      <p:sp>
        <p:nvSpPr>
          <p:cNvPr id="6" name="Retângulo 5"/>
          <p:cNvSpPr/>
          <p:nvPr/>
        </p:nvSpPr>
        <p:spPr>
          <a:xfrm>
            <a:off x="683568" y="3284984"/>
            <a:ext cx="7920880" cy="646331"/>
          </a:xfrm>
          <a:prstGeom prst="rect">
            <a:avLst/>
          </a:prstGeom>
        </p:spPr>
        <p:txBody>
          <a:bodyPr wrap="square">
            <a:spAutoFit/>
          </a:bodyPr>
          <a:lstStyle/>
          <a:p>
            <a:pPr algn="just"/>
            <a:r>
              <a:rPr lang="pt-BR" dirty="0" smtClean="0"/>
              <a:t>	Para </a:t>
            </a:r>
            <a:r>
              <a:rPr lang="pt-BR" dirty="0"/>
              <a:t>a criação de diretórios e arquivos em Java, podemos utilizar a classe </a:t>
            </a:r>
            <a:r>
              <a:rPr lang="pt-BR" b="1" i="1" dirty="0" err="1" smtClean="0"/>
              <a:t>java.io.File</a:t>
            </a:r>
            <a:r>
              <a:rPr lang="pt-BR" b="1" i="1" dirty="0" smtClean="0"/>
              <a:t>.</a:t>
            </a:r>
            <a:endParaRPr lang="pt-BR" dirty="0"/>
          </a:p>
        </p:txBody>
      </p:sp>
      <p:sp>
        <p:nvSpPr>
          <p:cNvPr id="9" name="Retângulo 8"/>
          <p:cNvSpPr/>
          <p:nvPr/>
        </p:nvSpPr>
        <p:spPr>
          <a:xfrm>
            <a:off x="694359" y="4221088"/>
            <a:ext cx="7920880" cy="646331"/>
          </a:xfrm>
          <a:prstGeom prst="rect">
            <a:avLst/>
          </a:prstGeom>
        </p:spPr>
        <p:txBody>
          <a:bodyPr wrap="square">
            <a:spAutoFit/>
          </a:bodyPr>
          <a:lstStyle/>
          <a:p>
            <a:pPr algn="just"/>
            <a:r>
              <a:rPr lang="pt-BR" dirty="0" smtClean="0"/>
              <a:t>	Como vamos utilizar por enquanto arquivos Textos, as classes que vamos precisar são </a:t>
            </a:r>
            <a:r>
              <a:rPr lang="pt-BR" b="1" dirty="0" err="1" smtClean="0"/>
              <a:t>Formatter</a:t>
            </a:r>
            <a:r>
              <a:rPr lang="pt-BR" b="1" dirty="0" smtClean="0"/>
              <a:t> e Scanner</a:t>
            </a:r>
            <a:r>
              <a:rPr lang="pt-BR" dirty="0" smtClean="0"/>
              <a:t>.</a:t>
            </a:r>
          </a:p>
        </p:txBody>
      </p:sp>
      <p:sp>
        <p:nvSpPr>
          <p:cNvPr id="10" name="Retângulo 9"/>
          <p:cNvSpPr/>
          <p:nvPr/>
        </p:nvSpPr>
        <p:spPr>
          <a:xfrm>
            <a:off x="718213" y="5157192"/>
            <a:ext cx="7920880" cy="923330"/>
          </a:xfrm>
          <a:prstGeom prst="rect">
            <a:avLst/>
          </a:prstGeom>
        </p:spPr>
        <p:txBody>
          <a:bodyPr wrap="square">
            <a:spAutoFit/>
          </a:bodyPr>
          <a:lstStyle/>
          <a:p>
            <a:pPr algn="just"/>
            <a:r>
              <a:rPr lang="pt-BR" dirty="0" smtClean="0"/>
              <a:t>	A classe </a:t>
            </a:r>
            <a:r>
              <a:rPr lang="pt-BR" b="1" dirty="0" smtClean="0"/>
              <a:t>Arquivo</a:t>
            </a:r>
            <a:r>
              <a:rPr lang="pt-BR" dirty="0" smtClean="0"/>
              <a:t> que vamos criar pode ser utilizada em qualquer projeto, é uma classe reutilizável. Ou seja, para utiliza-la basta saber o que ela e seus métodos fazem.</a:t>
            </a:r>
          </a:p>
        </p:txBody>
      </p:sp>
    </p:spTree>
    <p:extLst>
      <p:ext uri="{BB962C8B-B14F-4D97-AF65-F5344CB8AC3E}">
        <p14:creationId xmlns:p14="http://schemas.microsoft.com/office/powerpoint/2010/main" val="28027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47664" y="576064"/>
            <a:ext cx="7308304" cy="836712"/>
          </a:xfrm>
        </p:spPr>
        <p:txBody>
          <a:bodyPr anchor="b">
            <a:normAutofit/>
          </a:bodyPr>
          <a:lstStyle/>
          <a:p>
            <a:r>
              <a:rPr lang="pt-BR" sz="3600" dirty="0" smtClean="0"/>
              <a:t>Abrindo Arquivo Texto</a:t>
            </a:r>
            <a:endParaRPr lang="pt-BR" sz="3600" dirty="0"/>
          </a:p>
        </p:txBody>
      </p:sp>
      <p:pic>
        <p:nvPicPr>
          <p:cNvPr id="13" name="Picture 2" descr="C:\Users\Lucas Biason\Downloads\Jav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49699"/>
            <a:ext cx="1475655" cy="147565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3" descr="G:\ITTraining - Programas e Controle\site\questionario\Image\log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79912" y="1"/>
            <a:ext cx="1224135" cy="706231"/>
          </a:xfrm>
          <a:prstGeom prst="rect">
            <a:avLst/>
          </a:prstGeom>
          <a:noFill/>
          <a:extLst>
            <a:ext uri="{909E8E84-426E-40DD-AFC4-6F175D3DCCD1}">
              <a14:hiddenFill xmlns:a14="http://schemas.microsoft.com/office/drawing/2010/main">
                <a:solidFill>
                  <a:srgbClr val="FFFFFF"/>
                </a:solidFill>
              </a14:hiddenFill>
            </a:ext>
          </a:extLst>
        </p:spPr>
      </p:pic>
      <p:sp>
        <p:nvSpPr>
          <p:cNvPr id="4" name="Retângulo 3"/>
          <p:cNvSpPr/>
          <p:nvPr/>
        </p:nvSpPr>
        <p:spPr>
          <a:xfrm>
            <a:off x="611560" y="1772816"/>
            <a:ext cx="7560840" cy="4524315"/>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pt-BR" dirty="0" err="1"/>
              <a:t>public</a:t>
            </a:r>
            <a:r>
              <a:rPr lang="pt-BR" dirty="0"/>
              <a:t> </a:t>
            </a:r>
            <a:r>
              <a:rPr lang="pt-BR" dirty="0" err="1"/>
              <a:t>class</a:t>
            </a:r>
            <a:r>
              <a:rPr lang="pt-BR" dirty="0"/>
              <a:t> Arquivo {</a:t>
            </a:r>
          </a:p>
          <a:p>
            <a:endParaRPr lang="pt-BR" dirty="0"/>
          </a:p>
          <a:p>
            <a:pPr lvl="1"/>
            <a:r>
              <a:rPr lang="pt-BR" dirty="0"/>
              <a:t>   </a:t>
            </a:r>
            <a:r>
              <a:rPr lang="pt-BR" b="1" dirty="0" err="1"/>
              <a:t>private</a:t>
            </a:r>
            <a:r>
              <a:rPr lang="pt-BR" b="1" dirty="0"/>
              <a:t> </a:t>
            </a:r>
            <a:r>
              <a:rPr lang="pt-BR" b="1" dirty="0" err="1">
                <a:solidFill>
                  <a:schemeClr val="accent6">
                    <a:lumMod val="75000"/>
                  </a:schemeClr>
                </a:solidFill>
              </a:rPr>
              <a:t>Formatter</a:t>
            </a:r>
            <a:r>
              <a:rPr lang="pt-BR" b="1" dirty="0">
                <a:solidFill>
                  <a:schemeClr val="accent6">
                    <a:lumMod val="75000"/>
                  </a:schemeClr>
                </a:solidFill>
              </a:rPr>
              <a:t> output</a:t>
            </a:r>
            <a:r>
              <a:rPr lang="pt-BR" b="1" dirty="0" smtClean="0">
                <a:solidFill>
                  <a:schemeClr val="accent6">
                    <a:lumMod val="75000"/>
                  </a:schemeClr>
                </a:solidFill>
              </a:rPr>
              <a:t>;</a:t>
            </a:r>
            <a:r>
              <a:rPr lang="pt-BR" b="1" dirty="0" smtClean="0"/>
              <a:t> </a:t>
            </a:r>
            <a:r>
              <a:rPr lang="pt-BR" dirty="0" smtClean="0"/>
              <a:t>//</a:t>
            </a:r>
            <a:r>
              <a:rPr lang="pt-BR" dirty="0" err="1" smtClean="0"/>
              <a:t>saida</a:t>
            </a:r>
            <a:r>
              <a:rPr lang="pt-BR" dirty="0" smtClean="0"/>
              <a:t> de texto</a:t>
            </a:r>
            <a:endParaRPr lang="pt-BR" b="1" dirty="0"/>
          </a:p>
          <a:p>
            <a:pPr lvl="1"/>
            <a:r>
              <a:rPr lang="pt-BR" dirty="0"/>
              <a:t>   </a:t>
            </a:r>
            <a:r>
              <a:rPr lang="pt-BR" b="1" dirty="0" err="1"/>
              <a:t>private</a:t>
            </a:r>
            <a:r>
              <a:rPr lang="pt-BR" b="1" dirty="0"/>
              <a:t> </a:t>
            </a:r>
            <a:r>
              <a:rPr lang="pt-BR" b="1" dirty="0">
                <a:solidFill>
                  <a:schemeClr val="accent4">
                    <a:lumMod val="75000"/>
                  </a:schemeClr>
                </a:solidFill>
              </a:rPr>
              <a:t>Scanner input</a:t>
            </a:r>
            <a:r>
              <a:rPr lang="pt-BR" b="1" dirty="0" smtClean="0">
                <a:solidFill>
                  <a:schemeClr val="accent4">
                    <a:lumMod val="75000"/>
                  </a:schemeClr>
                </a:solidFill>
              </a:rPr>
              <a:t>; </a:t>
            </a:r>
            <a:r>
              <a:rPr lang="pt-BR" dirty="0" smtClean="0"/>
              <a:t>//entrada de texto</a:t>
            </a:r>
            <a:endParaRPr lang="pt-BR" b="1" dirty="0"/>
          </a:p>
          <a:p>
            <a:pPr lvl="1"/>
            <a:endParaRPr lang="pt-BR" dirty="0"/>
          </a:p>
          <a:p>
            <a:pPr lvl="1"/>
            <a:r>
              <a:rPr lang="pt-BR" dirty="0"/>
              <a:t>   </a:t>
            </a:r>
            <a:r>
              <a:rPr lang="pt-BR" dirty="0" err="1"/>
              <a:t>public</a:t>
            </a:r>
            <a:r>
              <a:rPr lang="pt-BR" dirty="0"/>
              <a:t> </a:t>
            </a:r>
            <a:r>
              <a:rPr lang="pt-BR" dirty="0" err="1"/>
              <a:t>void</a:t>
            </a:r>
            <a:r>
              <a:rPr lang="pt-BR" dirty="0"/>
              <a:t> </a:t>
            </a:r>
            <a:r>
              <a:rPr lang="pt-BR" dirty="0" err="1"/>
              <a:t>openFile</a:t>
            </a:r>
            <a:r>
              <a:rPr lang="pt-BR" dirty="0"/>
              <a:t>(</a:t>
            </a:r>
            <a:r>
              <a:rPr lang="pt-BR" b="1" dirty="0">
                <a:solidFill>
                  <a:schemeClr val="accent3">
                    <a:lumMod val="75000"/>
                  </a:schemeClr>
                </a:solidFill>
              </a:rPr>
              <a:t>String </a:t>
            </a:r>
            <a:r>
              <a:rPr lang="pt-BR" b="1" dirty="0" err="1">
                <a:solidFill>
                  <a:schemeClr val="accent3">
                    <a:lumMod val="75000"/>
                  </a:schemeClr>
                </a:solidFill>
              </a:rPr>
              <a:t>url</a:t>
            </a:r>
            <a:r>
              <a:rPr lang="pt-BR" dirty="0"/>
              <a:t>){</a:t>
            </a:r>
          </a:p>
          <a:p>
            <a:pPr lvl="1"/>
            <a:r>
              <a:rPr lang="pt-BR" dirty="0"/>
              <a:t>      </a:t>
            </a:r>
            <a:r>
              <a:rPr lang="pt-BR" dirty="0" err="1"/>
              <a:t>try</a:t>
            </a:r>
            <a:r>
              <a:rPr lang="pt-BR" dirty="0"/>
              <a:t>{</a:t>
            </a:r>
          </a:p>
          <a:p>
            <a:pPr lvl="1"/>
            <a:r>
              <a:rPr lang="pt-BR" dirty="0"/>
              <a:t>         </a:t>
            </a:r>
            <a:r>
              <a:rPr lang="pt-BR" b="1" dirty="0">
                <a:solidFill>
                  <a:schemeClr val="accent6">
                    <a:lumMod val="75000"/>
                  </a:schemeClr>
                </a:solidFill>
              </a:rPr>
              <a:t>output = new </a:t>
            </a:r>
            <a:r>
              <a:rPr lang="pt-BR" b="1" dirty="0" err="1">
                <a:solidFill>
                  <a:schemeClr val="accent6">
                    <a:lumMod val="75000"/>
                  </a:schemeClr>
                </a:solidFill>
              </a:rPr>
              <a:t>Formatter</a:t>
            </a:r>
            <a:r>
              <a:rPr lang="pt-BR" b="1" dirty="0">
                <a:solidFill>
                  <a:schemeClr val="accent6">
                    <a:lumMod val="75000"/>
                  </a:schemeClr>
                </a:solidFill>
              </a:rPr>
              <a:t>(</a:t>
            </a:r>
            <a:r>
              <a:rPr lang="pt-BR" b="1" dirty="0" err="1">
                <a:solidFill>
                  <a:schemeClr val="accent3">
                    <a:lumMod val="75000"/>
                  </a:schemeClr>
                </a:solidFill>
              </a:rPr>
              <a:t>url</a:t>
            </a:r>
            <a:r>
              <a:rPr lang="pt-BR" b="1" dirty="0">
                <a:solidFill>
                  <a:schemeClr val="accent6">
                    <a:lumMod val="75000"/>
                  </a:schemeClr>
                </a:solidFill>
              </a:rPr>
              <a:t>);</a:t>
            </a:r>
          </a:p>
          <a:p>
            <a:pPr lvl="1"/>
            <a:r>
              <a:rPr lang="pt-BR" dirty="0"/>
              <a:t>      }catch ( </a:t>
            </a:r>
            <a:r>
              <a:rPr lang="pt-BR" b="1" dirty="0" err="1"/>
              <a:t>SecurityException</a:t>
            </a:r>
            <a:r>
              <a:rPr lang="pt-BR" b="1" dirty="0"/>
              <a:t> </a:t>
            </a:r>
            <a:r>
              <a:rPr lang="pt-BR" b="1" dirty="0" err="1"/>
              <a:t>securityException</a:t>
            </a:r>
            <a:r>
              <a:rPr lang="pt-BR" dirty="0"/>
              <a:t> ){</a:t>
            </a:r>
          </a:p>
          <a:p>
            <a:pPr lvl="1"/>
            <a:r>
              <a:rPr lang="pt-BR" dirty="0"/>
              <a:t>         </a:t>
            </a:r>
            <a:r>
              <a:rPr lang="pt-BR" b="1" dirty="0" err="1"/>
              <a:t>System.</a:t>
            </a:r>
            <a:r>
              <a:rPr lang="pt-BR" b="1" i="1" dirty="0" err="1"/>
              <a:t>out.println</a:t>
            </a:r>
            <a:r>
              <a:rPr lang="pt-BR" b="1" i="1" dirty="0"/>
              <a:t>("Você não tem permissão de escrita em "+</a:t>
            </a:r>
            <a:r>
              <a:rPr lang="pt-BR" b="1" i="1" dirty="0" err="1"/>
              <a:t>url</a:t>
            </a:r>
            <a:r>
              <a:rPr lang="pt-BR" b="1" i="1" dirty="0"/>
              <a:t>);</a:t>
            </a:r>
          </a:p>
          <a:p>
            <a:pPr lvl="1"/>
            <a:r>
              <a:rPr lang="pt-BR" b="1" dirty="0"/>
              <a:t>         </a:t>
            </a:r>
            <a:r>
              <a:rPr lang="pt-BR" b="1" dirty="0" err="1"/>
              <a:t>System.</a:t>
            </a:r>
            <a:r>
              <a:rPr lang="pt-BR" b="1" i="1" dirty="0" err="1"/>
              <a:t>exit</a:t>
            </a:r>
            <a:r>
              <a:rPr lang="pt-BR" b="1" i="1" dirty="0"/>
              <a:t>( 1 );</a:t>
            </a:r>
          </a:p>
          <a:p>
            <a:pPr lvl="1"/>
            <a:r>
              <a:rPr lang="pt-BR" dirty="0"/>
              <a:t>      }catch ( </a:t>
            </a:r>
            <a:r>
              <a:rPr lang="pt-BR" b="1" dirty="0" err="1"/>
              <a:t>FileNotFoundException</a:t>
            </a:r>
            <a:r>
              <a:rPr lang="pt-BR" b="1" dirty="0"/>
              <a:t> </a:t>
            </a:r>
            <a:r>
              <a:rPr lang="pt-BR" b="1" dirty="0" err="1"/>
              <a:t>filesNotFoundException</a:t>
            </a:r>
            <a:r>
              <a:rPr lang="pt-BR" b="1" dirty="0"/>
              <a:t> </a:t>
            </a:r>
            <a:r>
              <a:rPr lang="pt-BR" dirty="0"/>
              <a:t>){</a:t>
            </a:r>
          </a:p>
          <a:p>
            <a:pPr lvl="1"/>
            <a:r>
              <a:rPr lang="pt-BR" b="1" dirty="0"/>
              <a:t>     </a:t>
            </a:r>
            <a:r>
              <a:rPr lang="pt-BR" b="1" dirty="0" smtClean="0"/>
              <a:t>   </a:t>
            </a:r>
            <a:r>
              <a:rPr lang="pt-BR" b="1" dirty="0" err="1" smtClean="0"/>
              <a:t>System.</a:t>
            </a:r>
            <a:r>
              <a:rPr lang="pt-BR" b="1" i="1" dirty="0" err="1" smtClean="0"/>
              <a:t>out.println</a:t>
            </a:r>
            <a:r>
              <a:rPr lang="pt-BR" b="1" i="1" dirty="0"/>
              <a:t>( "Arquivo não encontrado.");</a:t>
            </a:r>
          </a:p>
          <a:p>
            <a:pPr lvl="1"/>
            <a:r>
              <a:rPr lang="pt-BR" b="1" dirty="0"/>
              <a:t>         </a:t>
            </a:r>
            <a:r>
              <a:rPr lang="pt-BR" b="1" dirty="0" err="1"/>
              <a:t>System.</a:t>
            </a:r>
            <a:r>
              <a:rPr lang="pt-BR" b="1" i="1" dirty="0" err="1"/>
              <a:t>exit</a:t>
            </a:r>
            <a:r>
              <a:rPr lang="pt-BR" b="1" i="1" dirty="0"/>
              <a:t>( 1 );</a:t>
            </a:r>
          </a:p>
          <a:p>
            <a:pPr lvl="1"/>
            <a:r>
              <a:rPr lang="pt-BR" dirty="0"/>
              <a:t>      }</a:t>
            </a:r>
          </a:p>
          <a:p>
            <a:r>
              <a:rPr lang="pt-BR" dirty="0"/>
              <a:t>   }</a:t>
            </a:r>
            <a:endParaRPr lang="pt-BR" dirty="0"/>
          </a:p>
        </p:txBody>
      </p:sp>
    </p:spTree>
    <p:extLst>
      <p:ext uri="{BB962C8B-B14F-4D97-AF65-F5344CB8AC3E}">
        <p14:creationId xmlns:p14="http://schemas.microsoft.com/office/powerpoint/2010/main" val="4108181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47664" y="576064"/>
            <a:ext cx="7308304" cy="836712"/>
          </a:xfrm>
        </p:spPr>
        <p:txBody>
          <a:bodyPr anchor="b">
            <a:normAutofit/>
          </a:bodyPr>
          <a:lstStyle/>
          <a:p>
            <a:r>
              <a:rPr lang="pt-BR" sz="3600" dirty="0" smtClean="0"/>
              <a:t>Lendo Arquivo Texto</a:t>
            </a:r>
            <a:endParaRPr lang="pt-BR" sz="3600" dirty="0"/>
          </a:p>
        </p:txBody>
      </p:sp>
      <p:pic>
        <p:nvPicPr>
          <p:cNvPr id="13" name="Picture 2" descr="C:\Users\Lucas Biason\Downloads\Jav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49699"/>
            <a:ext cx="1475655" cy="147565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3" descr="G:\ITTraining - Programas e Controle\site\questionario\Image\log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79912" y="1"/>
            <a:ext cx="1224135" cy="706231"/>
          </a:xfrm>
          <a:prstGeom prst="rect">
            <a:avLst/>
          </a:prstGeom>
          <a:noFill/>
          <a:extLst>
            <a:ext uri="{909E8E84-426E-40DD-AFC4-6F175D3DCCD1}">
              <a14:hiddenFill xmlns:a14="http://schemas.microsoft.com/office/drawing/2010/main">
                <a:solidFill>
                  <a:srgbClr val="FFFFFF"/>
                </a:solidFill>
              </a14:hiddenFill>
            </a:ext>
          </a:extLst>
        </p:spPr>
      </p:pic>
      <p:sp>
        <p:nvSpPr>
          <p:cNvPr id="4" name="Retângulo 3"/>
          <p:cNvSpPr/>
          <p:nvPr/>
        </p:nvSpPr>
        <p:spPr>
          <a:xfrm>
            <a:off x="503547" y="1769083"/>
            <a:ext cx="7776864" cy="4801314"/>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pt-BR" dirty="0" err="1"/>
              <a:t>public</a:t>
            </a:r>
            <a:r>
              <a:rPr lang="pt-BR" dirty="0"/>
              <a:t> </a:t>
            </a:r>
            <a:r>
              <a:rPr lang="pt-BR" dirty="0" err="1"/>
              <a:t>class</a:t>
            </a:r>
            <a:r>
              <a:rPr lang="pt-BR" dirty="0"/>
              <a:t> Arquivo {</a:t>
            </a:r>
          </a:p>
          <a:p>
            <a:pPr lvl="1"/>
            <a:r>
              <a:rPr lang="pt-BR" dirty="0" smtClean="0"/>
              <a:t>...</a:t>
            </a:r>
            <a:endParaRPr lang="pt-BR" b="1" dirty="0"/>
          </a:p>
          <a:p>
            <a:endParaRPr lang="pt-BR" dirty="0"/>
          </a:p>
          <a:p>
            <a:pPr lvl="1"/>
            <a:r>
              <a:rPr lang="pt-BR" dirty="0"/>
              <a:t>   </a:t>
            </a:r>
            <a:r>
              <a:rPr lang="pt-BR" dirty="0" err="1"/>
              <a:t>public</a:t>
            </a:r>
            <a:r>
              <a:rPr lang="pt-BR" dirty="0"/>
              <a:t> Scanner </a:t>
            </a:r>
            <a:r>
              <a:rPr lang="pt-BR" dirty="0" err="1"/>
              <a:t>readFile</a:t>
            </a:r>
            <a:r>
              <a:rPr lang="pt-BR" dirty="0"/>
              <a:t>(</a:t>
            </a:r>
            <a:r>
              <a:rPr lang="pt-BR" b="1" dirty="0">
                <a:solidFill>
                  <a:schemeClr val="accent3">
                    <a:lumMod val="75000"/>
                  </a:schemeClr>
                </a:solidFill>
              </a:rPr>
              <a:t>String </a:t>
            </a:r>
            <a:r>
              <a:rPr lang="pt-BR" b="1" dirty="0" err="1">
                <a:solidFill>
                  <a:schemeClr val="accent3">
                    <a:lumMod val="75000"/>
                  </a:schemeClr>
                </a:solidFill>
              </a:rPr>
              <a:t>url</a:t>
            </a:r>
            <a:r>
              <a:rPr lang="pt-BR" dirty="0"/>
              <a:t>){</a:t>
            </a:r>
          </a:p>
          <a:p>
            <a:pPr lvl="1"/>
            <a:r>
              <a:rPr lang="pt-BR" dirty="0"/>
              <a:t>      </a:t>
            </a:r>
            <a:r>
              <a:rPr lang="pt-BR" dirty="0" err="1"/>
              <a:t>try</a:t>
            </a:r>
            <a:r>
              <a:rPr lang="pt-BR" dirty="0"/>
              <a:t>{</a:t>
            </a:r>
          </a:p>
          <a:p>
            <a:pPr lvl="1"/>
            <a:r>
              <a:rPr lang="en-US" dirty="0"/>
              <a:t>         </a:t>
            </a:r>
            <a:r>
              <a:rPr lang="en-US" b="1" dirty="0"/>
              <a:t>return </a:t>
            </a:r>
            <a:r>
              <a:rPr lang="en-US" b="1" dirty="0">
                <a:solidFill>
                  <a:schemeClr val="accent4">
                    <a:lumMod val="75000"/>
                  </a:schemeClr>
                </a:solidFill>
              </a:rPr>
              <a:t>input = new Scanner( </a:t>
            </a:r>
            <a:r>
              <a:rPr lang="en-US" b="1" dirty="0">
                <a:solidFill>
                  <a:schemeClr val="accent1">
                    <a:lumMod val="75000"/>
                  </a:schemeClr>
                </a:solidFill>
              </a:rPr>
              <a:t>new File(</a:t>
            </a:r>
            <a:r>
              <a:rPr lang="en-US" b="1" dirty="0" err="1">
                <a:solidFill>
                  <a:schemeClr val="accent3">
                    <a:lumMod val="75000"/>
                  </a:schemeClr>
                </a:solidFill>
              </a:rPr>
              <a:t>url</a:t>
            </a:r>
            <a:r>
              <a:rPr lang="en-US" b="1" dirty="0">
                <a:solidFill>
                  <a:schemeClr val="accent1">
                    <a:lumMod val="75000"/>
                  </a:schemeClr>
                </a:solidFill>
              </a:rPr>
              <a:t>) </a:t>
            </a:r>
            <a:r>
              <a:rPr lang="en-US" b="1" dirty="0">
                <a:solidFill>
                  <a:schemeClr val="accent4">
                    <a:lumMod val="75000"/>
                  </a:schemeClr>
                </a:solidFill>
              </a:rPr>
              <a:t>);</a:t>
            </a:r>
          </a:p>
          <a:p>
            <a:pPr lvl="1"/>
            <a:r>
              <a:rPr lang="pt-BR" dirty="0"/>
              <a:t>      }catch ( </a:t>
            </a:r>
            <a:r>
              <a:rPr lang="pt-BR" dirty="0" err="1"/>
              <a:t>SecurityException</a:t>
            </a:r>
            <a:r>
              <a:rPr lang="pt-BR" dirty="0"/>
              <a:t> </a:t>
            </a:r>
            <a:r>
              <a:rPr lang="pt-BR" dirty="0" err="1"/>
              <a:t>securityException</a:t>
            </a:r>
            <a:r>
              <a:rPr lang="pt-BR" dirty="0"/>
              <a:t> ){</a:t>
            </a:r>
          </a:p>
          <a:p>
            <a:pPr lvl="1"/>
            <a:r>
              <a:rPr lang="pt-BR" dirty="0"/>
              <a:t>     </a:t>
            </a:r>
            <a:r>
              <a:rPr lang="pt-BR" dirty="0" smtClean="0"/>
              <a:t>    </a:t>
            </a:r>
            <a:r>
              <a:rPr lang="pt-BR" dirty="0" err="1" smtClean="0"/>
              <a:t>System.</a:t>
            </a:r>
            <a:r>
              <a:rPr lang="pt-BR" i="1" dirty="0" err="1" smtClean="0"/>
              <a:t>out.println</a:t>
            </a:r>
            <a:r>
              <a:rPr lang="pt-BR" i="1" dirty="0"/>
              <a:t>("Você não tem permissão de leitura em "+</a:t>
            </a:r>
            <a:r>
              <a:rPr lang="pt-BR" i="1" dirty="0" err="1"/>
              <a:t>url</a:t>
            </a:r>
            <a:r>
              <a:rPr lang="pt-BR" i="1" dirty="0"/>
              <a:t>);</a:t>
            </a:r>
          </a:p>
          <a:p>
            <a:pPr lvl="1"/>
            <a:r>
              <a:rPr lang="pt-BR" dirty="0"/>
              <a:t>         </a:t>
            </a:r>
            <a:r>
              <a:rPr lang="pt-BR" dirty="0" err="1"/>
              <a:t>System.</a:t>
            </a:r>
            <a:r>
              <a:rPr lang="pt-BR" i="1" dirty="0" err="1"/>
              <a:t>exit</a:t>
            </a:r>
            <a:r>
              <a:rPr lang="pt-BR" i="1" dirty="0"/>
              <a:t>( 1 );</a:t>
            </a:r>
          </a:p>
          <a:p>
            <a:pPr lvl="1"/>
            <a:r>
              <a:rPr lang="pt-BR" dirty="0"/>
              <a:t>      }catch ( </a:t>
            </a:r>
            <a:r>
              <a:rPr lang="pt-BR" dirty="0" err="1"/>
              <a:t>FileNotFoundException</a:t>
            </a:r>
            <a:r>
              <a:rPr lang="pt-BR" dirty="0"/>
              <a:t> </a:t>
            </a:r>
            <a:r>
              <a:rPr lang="pt-BR" dirty="0" err="1"/>
              <a:t>filesNotFoundException</a:t>
            </a:r>
            <a:r>
              <a:rPr lang="pt-BR" dirty="0"/>
              <a:t> ){</a:t>
            </a:r>
          </a:p>
          <a:p>
            <a:pPr lvl="1"/>
            <a:r>
              <a:rPr lang="pt-BR" dirty="0"/>
              <a:t>     </a:t>
            </a:r>
            <a:r>
              <a:rPr lang="pt-BR" dirty="0" smtClean="0"/>
              <a:t>    </a:t>
            </a:r>
            <a:r>
              <a:rPr lang="pt-BR" dirty="0" err="1" smtClean="0"/>
              <a:t>System.</a:t>
            </a:r>
            <a:r>
              <a:rPr lang="pt-BR" i="1" dirty="0" err="1" smtClean="0"/>
              <a:t>out.println</a:t>
            </a:r>
            <a:r>
              <a:rPr lang="pt-BR" i="1" dirty="0"/>
              <a:t>( "Arquivo não encontrado.");</a:t>
            </a:r>
          </a:p>
          <a:p>
            <a:pPr lvl="1"/>
            <a:r>
              <a:rPr lang="pt-BR" dirty="0"/>
              <a:t>         </a:t>
            </a:r>
            <a:r>
              <a:rPr lang="pt-BR" dirty="0" err="1"/>
              <a:t>System.</a:t>
            </a:r>
            <a:r>
              <a:rPr lang="pt-BR" i="1" dirty="0" err="1"/>
              <a:t>exit</a:t>
            </a:r>
            <a:r>
              <a:rPr lang="pt-BR" i="1" dirty="0"/>
              <a:t>( 1 );</a:t>
            </a:r>
          </a:p>
          <a:p>
            <a:pPr lvl="1"/>
            <a:r>
              <a:rPr lang="pt-BR" dirty="0"/>
              <a:t>      }</a:t>
            </a:r>
          </a:p>
          <a:p>
            <a:pPr lvl="1"/>
            <a:r>
              <a:rPr lang="pt-BR" dirty="0"/>
              <a:t>      </a:t>
            </a:r>
            <a:r>
              <a:rPr lang="pt-BR" dirty="0" err="1"/>
              <a:t>return</a:t>
            </a:r>
            <a:r>
              <a:rPr lang="pt-BR" dirty="0"/>
              <a:t> </a:t>
            </a:r>
            <a:r>
              <a:rPr lang="pt-BR" dirty="0" err="1"/>
              <a:t>null</a:t>
            </a:r>
            <a:r>
              <a:rPr lang="pt-BR" dirty="0"/>
              <a:t>;</a:t>
            </a:r>
          </a:p>
          <a:p>
            <a:pPr lvl="1"/>
            <a:r>
              <a:rPr lang="pt-BR" dirty="0"/>
              <a:t>   }</a:t>
            </a:r>
          </a:p>
          <a:p>
            <a:endParaRPr lang="pt-BR" dirty="0"/>
          </a:p>
          <a:p>
            <a:r>
              <a:rPr lang="pt-BR" dirty="0"/>
              <a:t>   }</a:t>
            </a:r>
            <a:endParaRPr lang="pt-BR" dirty="0"/>
          </a:p>
        </p:txBody>
      </p:sp>
    </p:spTree>
    <p:extLst>
      <p:ext uri="{BB962C8B-B14F-4D97-AF65-F5344CB8AC3E}">
        <p14:creationId xmlns:p14="http://schemas.microsoft.com/office/powerpoint/2010/main" val="1558462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47664" y="576064"/>
            <a:ext cx="7308304" cy="836712"/>
          </a:xfrm>
        </p:spPr>
        <p:txBody>
          <a:bodyPr anchor="b">
            <a:normAutofit/>
          </a:bodyPr>
          <a:lstStyle/>
          <a:p>
            <a:r>
              <a:rPr lang="pt-BR" dirty="0" smtClean="0"/>
              <a:t>Estudo Sobre Variáveis</a:t>
            </a:r>
            <a:endParaRPr lang="pt-BR" dirty="0"/>
          </a:p>
        </p:txBody>
      </p:sp>
      <p:sp>
        <p:nvSpPr>
          <p:cNvPr id="5" name="CaixaDeTexto 4"/>
          <p:cNvSpPr txBox="1"/>
          <p:nvPr/>
        </p:nvSpPr>
        <p:spPr>
          <a:xfrm>
            <a:off x="1475656" y="1700808"/>
            <a:ext cx="6145755" cy="2585323"/>
          </a:xfrm>
          <a:prstGeom prst="rect">
            <a:avLst/>
          </a:prstGeom>
          <a:solidFill>
            <a:schemeClr val="bg1"/>
          </a:solidFill>
          <a:ln>
            <a:solidFill>
              <a:schemeClr val="tx2"/>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pt-BR" dirty="0" err="1"/>
              <a:t>p</a:t>
            </a:r>
            <a:r>
              <a:rPr lang="pt-BR" dirty="0" err="1" smtClean="0"/>
              <a:t>ublic</a:t>
            </a:r>
            <a:r>
              <a:rPr lang="pt-BR" dirty="0" smtClean="0"/>
              <a:t> </a:t>
            </a:r>
            <a:r>
              <a:rPr lang="pt-BR" dirty="0" err="1"/>
              <a:t>class</a:t>
            </a:r>
            <a:r>
              <a:rPr lang="pt-BR" dirty="0"/>
              <a:t> </a:t>
            </a:r>
            <a:r>
              <a:rPr lang="pt-BR" dirty="0" smtClean="0"/>
              <a:t> </a:t>
            </a:r>
            <a:r>
              <a:rPr lang="pt-BR" dirty="0" err="1" smtClean="0"/>
              <a:t>Variaveis</a:t>
            </a:r>
            <a:r>
              <a:rPr lang="pt-BR" dirty="0" smtClean="0"/>
              <a:t> {</a:t>
            </a:r>
            <a:endParaRPr lang="pt-BR" dirty="0"/>
          </a:p>
          <a:p>
            <a:r>
              <a:rPr lang="en-US" dirty="0" smtClean="0"/>
              <a:t>	public </a:t>
            </a:r>
            <a:r>
              <a:rPr lang="en-US" dirty="0"/>
              <a:t>static void main(String[] </a:t>
            </a:r>
            <a:r>
              <a:rPr lang="en-US" dirty="0" err="1"/>
              <a:t>args</a:t>
            </a:r>
            <a:r>
              <a:rPr lang="en-US" dirty="0"/>
              <a:t>) </a:t>
            </a:r>
            <a:r>
              <a:rPr lang="en-US" dirty="0" smtClean="0"/>
              <a:t>{</a:t>
            </a:r>
            <a:endParaRPr lang="pt-BR" dirty="0"/>
          </a:p>
          <a:p>
            <a:r>
              <a:rPr lang="pt-BR" dirty="0" smtClean="0"/>
              <a:t>		</a:t>
            </a:r>
            <a:r>
              <a:rPr lang="pt-BR" b="1" dirty="0" smtClean="0">
                <a:solidFill>
                  <a:schemeClr val="accent6">
                    <a:lumMod val="75000"/>
                  </a:schemeClr>
                </a:solidFill>
              </a:rPr>
              <a:t>String</a:t>
            </a:r>
            <a:r>
              <a:rPr lang="pt-BR" b="1" dirty="0" smtClean="0"/>
              <a:t> texto=</a:t>
            </a:r>
            <a:r>
              <a:rPr lang="pt-BR" b="1" dirty="0" smtClean="0">
                <a:solidFill>
                  <a:schemeClr val="accent1">
                    <a:lumMod val="75000"/>
                  </a:schemeClr>
                </a:solidFill>
              </a:rPr>
              <a:t>"um texto qualquer"</a:t>
            </a:r>
            <a:r>
              <a:rPr lang="pt-BR" b="1" dirty="0" smtClean="0"/>
              <a:t>;</a:t>
            </a:r>
          </a:p>
          <a:p>
            <a:r>
              <a:rPr lang="pt-BR" b="1" dirty="0" smtClean="0"/>
              <a:t>		</a:t>
            </a:r>
            <a:r>
              <a:rPr lang="pt-BR" b="1" dirty="0" err="1" smtClean="0">
                <a:solidFill>
                  <a:schemeClr val="accent6">
                    <a:lumMod val="75000"/>
                  </a:schemeClr>
                </a:solidFill>
              </a:rPr>
              <a:t>int</a:t>
            </a:r>
            <a:r>
              <a:rPr lang="pt-BR" b="1" dirty="0" smtClean="0"/>
              <a:t> i = </a:t>
            </a:r>
            <a:r>
              <a:rPr lang="pt-BR" b="1" dirty="0" smtClean="0">
                <a:solidFill>
                  <a:schemeClr val="accent1">
                    <a:lumMod val="75000"/>
                  </a:schemeClr>
                </a:solidFill>
              </a:rPr>
              <a:t>23</a:t>
            </a:r>
            <a:r>
              <a:rPr lang="pt-BR" b="1" dirty="0" smtClean="0"/>
              <a:t>;</a:t>
            </a:r>
          </a:p>
          <a:p>
            <a:r>
              <a:rPr lang="pt-BR" b="1" dirty="0" smtClean="0"/>
              <a:t>		</a:t>
            </a:r>
            <a:r>
              <a:rPr lang="pt-BR" b="1" dirty="0" err="1" smtClean="0">
                <a:solidFill>
                  <a:schemeClr val="accent6">
                    <a:lumMod val="75000"/>
                  </a:schemeClr>
                </a:solidFill>
              </a:rPr>
              <a:t>float</a:t>
            </a:r>
            <a:r>
              <a:rPr lang="pt-BR" b="1" dirty="0" smtClean="0"/>
              <a:t> moeda= </a:t>
            </a:r>
            <a:r>
              <a:rPr lang="pt-BR" b="1" dirty="0" smtClean="0">
                <a:solidFill>
                  <a:schemeClr val="accent1">
                    <a:lumMod val="75000"/>
                  </a:schemeClr>
                </a:solidFill>
              </a:rPr>
              <a:t>23.4f</a:t>
            </a:r>
            <a:r>
              <a:rPr lang="pt-BR" b="1" dirty="0" smtClean="0"/>
              <a:t>;</a:t>
            </a:r>
          </a:p>
          <a:p>
            <a:r>
              <a:rPr lang="pt-BR" b="1" dirty="0" smtClean="0"/>
              <a:t>		</a:t>
            </a:r>
            <a:r>
              <a:rPr lang="pt-BR" b="1" dirty="0" err="1" smtClean="0">
                <a:solidFill>
                  <a:schemeClr val="accent6">
                    <a:lumMod val="75000"/>
                  </a:schemeClr>
                </a:solidFill>
              </a:rPr>
              <a:t>double</a:t>
            </a:r>
            <a:r>
              <a:rPr lang="pt-BR" b="1" dirty="0" smtClean="0"/>
              <a:t> </a:t>
            </a:r>
            <a:r>
              <a:rPr lang="pt-BR" b="1" dirty="0" err="1" smtClean="0"/>
              <a:t>moedaDupla</a:t>
            </a:r>
            <a:r>
              <a:rPr lang="pt-BR" b="1" dirty="0" smtClean="0"/>
              <a:t> = </a:t>
            </a:r>
            <a:r>
              <a:rPr lang="pt-BR" b="1" dirty="0" smtClean="0">
                <a:solidFill>
                  <a:schemeClr val="accent1">
                    <a:lumMod val="75000"/>
                  </a:schemeClr>
                </a:solidFill>
              </a:rPr>
              <a:t>23.53445345645654</a:t>
            </a:r>
            <a:r>
              <a:rPr lang="pt-BR" b="1" dirty="0" smtClean="0"/>
              <a:t>;</a:t>
            </a:r>
          </a:p>
          <a:p>
            <a:r>
              <a:rPr lang="en-US" b="1" dirty="0" smtClean="0"/>
              <a:t>		</a:t>
            </a:r>
            <a:r>
              <a:rPr lang="en-US" b="1" dirty="0" err="1" smtClean="0">
                <a:solidFill>
                  <a:schemeClr val="accent6">
                    <a:lumMod val="75000"/>
                  </a:schemeClr>
                </a:solidFill>
              </a:rPr>
              <a:t>boolean</a:t>
            </a:r>
            <a:r>
              <a:rPr lang="en-US" b="1" dirty="0" smtClean="0"/>
              <a:t> </a:t>
            </a:r>
            <a:r>
              <a:rPr lang="en-US" b="1" dirty="0" err="1" smtClean="0"/>
              <a:t>isOk</a:t>
            </a:r>
            <a:r>
              <a:rPr lang="en-US" b="1" dirty="0" smtClean="0"/>
              <a:t> = </a:t>
            </a:r>
            <a:r>
              <a:rPr lang="en-US" b="1" dirty="0" smtClean="0">
                <a:solidFill>
                  <a:schemeClr val="accent1">
                    <a:lumMod val="75000"/>
                  </a:schemeClr>
                </a:solidFill>
              </a:rPr>
              <a:t>true</a:t>
            </a:r>
            <a:r>
              <a:rPr lang="en-US" b="1" dirty="0" smtClean="0"/>
              <a:t>; // </a:t>
            </a:r>
            <a:r>
              <a:rPr lang="en-US" b="1" dirty="0" err="1" smtClean="0"/>
              <a:t>ou</a:t>
            </a:r>
            <a:r>
              <a:rPr lang="en-US" b="1" dirty="0" smtClean="0"/>
              <a:t> false</a:t>
            </a:r>
            <a:endParaRPr lang="pt-BR" b="1" dirty="0" smtClean="0"/>
          </a:p>
          <a:p>
            <a:r>
              <a:rPr lang="pt-BR" dirty="0" smtClean="0"/>
              <a:t>	}</a:t>
            </a:r>
            <a:endParaRPr lang="pt-BR" dirty="0"/>
          </a:p>
          <a:p>
            <a:r>
              <a:rPr lang="pt-BR" dirty="0"/>
              <a:t>}</a:t>
            </a:r>
          </a:p>
        </p:txBody>
      </p:sp>
      <p:pic>
        <p:nvPicPr>
          <p:cNvPr id="13" name="Picture 2" descr="C:\Users\Lucas Biason\Downloads\Jav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49699"/>
            <a:ext cx="1475655" cy="147565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3" descr="G:\ITTraining - Programas e Controle\site\questionario\Image\log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79912" y="1"/>
            <a:ext cx="1224135" cy="706231"/>
          </a:xfrm>
          <a:prstGeom prst="rect">
            <a:avLst/>
          </a:prstGeom>
          <a:noFill/>
          <a:extLst>
            <a:ext uri="{909E8E84-426E-40DD-AFC4-6F175D3DCCD1}">
              <a14:hiddenFill xmlns:a14="http://schemas.microsoft.com/office/drawing/2010/main">
                <a:solidFill>
                  <a:srgbClr val="FFFFFF"/>
                </a:solidFill>
              </a14:hiddenFill>
            </a:ext>
          </a:extLst>
        </p:spPr>
      </p:pic>
      <p:sp>
        <p:nvSpPr>
          <p:cNvPr id="7" name="Elipse 6"/>
          <p:cNvSpPr/>
          <p:nvPr/>
        </p:nvSpPr>
        <p:spPr>
          <a:xfrm>
            <a:off x="179512" y="4435243"/>
            <a:ext cx="1326391" cy="636177"/>
          </a:xfrm>
          <a:prstGeom prst="ellipse">
            <a:avLst/>
          </a:prstGeom>
          <a:gradFill flip="none" rotWithShape="1">
            <a:gsLst>
              <a:gs pos="0">
                <a:schemeClr val="accent1">
                  <a:lumMod val="75000"/>
                  <a:shade val="30000"/>
                  <a:satMod val="115000"/>
                </a:schemeClr>
              </a:gs>
              <a:gs pos="50000">
                <a:schemeClr val="accent1">
                  <a:lumMod val="75000"/>
                  <a:shade val="67500"/>
                  <a:satMod val="115000"/>
                </a:schemeClr>
              </a:gs>
              <a:gs pos="100000">
                <a:schemeClr val="accent1">
                  <a:lumMod val="75000"/>
                  <a:shade val="100000"/>
                  <a:satMod val="115000"/>
                </a:schemeClr>
              </a:gs>
            </a:gsLst>
            <a:lin ang="16200000" scaled="1"/>
            <a:tileRect/>
          </a:gradFill>
          <a:ln>
            <a:noFill/>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pt-BR" sz="1600" dirty="0" err="1" smtClean="0"/>
              <a:t>boolean</a:t>
            </a:r>
            <a:endParaRPr lang="pt-BR" sz="1600" dirty="0"/>
          </a:p>
        </p:txBody>
      </p:sp>
      <p:sp>
        <p:nvSpPr>
          <p:cNvPr id="8" name="Elipse 7"/>
          <p:cNvSpPr/>
          <p:nvPr/>
        </p:nvSpPr>
        <p:spPr>
          <a:xfrm>
            <a:off x="179511" y="5345611"/>
            <a:ext cx="1326391" cy="636177"/>
          </a:xfrm>
          <a:prstGeom prst="ellipse">
            <a:avLst/>
          </a:prstGeom>
          <a:gradFill flip="none" rotWithShape="1">
            <a:gsLst>
              <a:gs pos="0">
                <a:schemeClr val="accent1">
                  <a:lumMod val="75000"/>
                  <a:shade val="30000"/>
                  <a:satMod val="115000"/>
                </a:schemeClr>
              </a:gs>
              <a:gs pos="50000">
                <a:schemeClr val="accent1">
                  <a:lumMod val="75000"/>
                  <a:shade val="67500"/>
                  <a:satMod val="115000"/>
                </a:schemeClr>
              </a:gs>
              <a:gs pos="100000">
                <a:schemeClr val="accent1">
                  <a:lumMod val="75000"/>
                  <a:shade val="100000"/>
                  <a:satMod val="115000"/>
                </a:schemeClr>
              </a:gs>
            </a:gsLst>
            <a:lin ang="16200000" scaled="1"/>
            <a:tileRect/>
          </a:gradFill>
          <a:ln>
            <a:noFill/>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pt-BR" sz="1600" dirty="0" smtClean="0"/>
              <a:t>char</a:t>
            </a:r>
            <a:endParaRPr lang="pt-BR" sz="1600" dirty="0"/>
          </a:p>
        </p:txBody>
      </p:sp>
      <p:sp>
        <p:nvSpPr>
          <p:cNvPr id="9" name="Elipse 8"/>
          <p:cNvSpPr/>
          <p:nvPr/>
        </p:nvSpPr>
        <p:spPr>
          <a:xfrm>
            <a:off x="780303" y="6151794"/>
            <a:ext cx="1326391" cy="636177"/>
          </a:xfrm>
          <a:prstGeom prst="ellipse">
            <a:avLst/>
          </a:prstGeom>
          <a:gradFill flip="none" rotWithShape="1">
            <a:gsLst>
              <a:gs pos="0">
                <a:schemeClr val="accent1">
                  <a:lumMod val="75000"/>
                  <a:shade val="30000"/>
                  <a:satMod val="115000"/>
                </a:schemeClr>
              </a:gs>
              <a:gs pos="50000">
                <a:schemeClr val="accent1">
                  <a:lumMod val="75000"/>
                  <a:shade val="67500"/>
                  <a:satMod val="115000"/>
                </a:schemeClr>
              </a:gs>
              <a:gs pos="100000">
                <a:schemeClr val="accent1">
                  <a:lumMod val="75000"/>
                  <a:shade val="100000"/>
                  <a:satMod val="115000"/>
                </a:schemeClr>
              </a:gs>
            </a:gsLst>
            <a:lin ang="16200000" scaled="1"/>
            <a:tileRect/>
          </a:gradFill>
          <a:ln>
            <a:noFill/>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pt-BR" sz="1600" dirty="0" smtClean="0"/>
              <a:t>byte</a:t>
            </a:r>
            <a:endParaRPr lang="pt-BR" sz="1600" dirty="0"/>
          </a:p>
        </p:txBody>
      </p:sp>
      <p:sp>
        <p:nvSpPr>
          <p:cNvPr id="10" name="Elipse 9"/>
          <p:cNvSpPr/>
          <p:nvPr/>
        </p:nvSpPr>
        <p:spPr>
          <a:xfrm>
            <a:off x="1670826" y="4709435"/>
            <a:ext cx="1326391" cy="636177"/>
          </a:xfrm>
          <a:prstGeom prst="ellipse">
            <a:avLst/>
          </a:prstGeom>
          <a:gradFill flip="none" rotWithShape="1">
            <a:gsLst>
              <a:gs pos="0">
                <a:schemeClr val="accent1">
                  <a:lumMod val="75000"/>
                  <a:shade val="30000"/>
                  <a:satMod val="115000"/>
                </a:schemeClr>
              </a:gs>
              <a:gs pos="50000">
                <a:schemeClr val="accent1">
                  <a:lumMod val="75000"/>
                  <a:shade val="67500"/>
                  <a:satMod val="115000"/>
                </a:schemeClr>
              </a:gs>
              <a:gs pos="100000">
                <a:schemeClr val="accent1">
                  <a:lumMod val="75000"/>
                  <a:shade val="100000"/>
                  <a:satMod val="115000"/>
                </a:schemeClr>
              </a:gs>
            </a:gsLst>
            <a:lin ang="16200000" scaled="1"/>
            <a:tileRect/>
          </a:gradFill>
          <a:ln>
            <a:noFill/>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pt-BR" sz="1600" dirty="0" smtClean="0"/>
              <a:t>short</a:t>
            </a:r>
            <a:endParaRPr lang="pt-BR" sz="1600" dirty="0"/>
          </a:p>
        </p:txBody>
      </p:sp>
      <p:sp>
        <p:nvSpPr>
          <p:cNvPr id="11" name="Elipse 10"/>
          <p:cNvSpPr/>
          <p:nvPr/>
        </p:nvSpPr>
        <p:spPr>
          <a:xfrm>
            <a:off x="1979712" y="5474756"/>
            <a:ext cx="1326391" cy="636177"/>
          </a:xfrm>
          <a:prstGeom prst="ellipse">
            <a:avLst/>
          </a:prstGeom>
          <a:gradFill flip="none" rotWithShape="1">
            <a:gsLst>
              <a:gs pos="0">
                <a:schemeClr val="accent1">
                  <a:lumMod val="75000"/>
                  <a:shade val="30000"/>
                  <a:satMod val="115000"/>
                </a:schemeClr>
              </a:gs>
              <a:gs pos="50000">
                <a:schemeClr val="accent1">
                  <a:lumMod val="75000"/>
                  <a:shade val="67500"/>
                  <a:satMod val="115000"/>
                </a:schemeClr>
              </a:gs>
              <a:gs pos="100000">
                <a:schemeClr val="accent1">
                  <a:lumMod val="75000"/>
                  <a:shade val="100000"/>
                  <a:satMod val="115000"/>
                </a:schemeClr>
              </a:gs>
            </a:gsLst>
            <a:lin ang="16200000" scaled="1"/>
            <a:tileRect/>
          </a:gradFill>
          <a:ln>
            <a:noFill/>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pt-BR" sz="1600" dirty="0" err="1" smtClean="0"/>
              <a:t>int</a:t>
            </a:r>
            <a:endParaRPr lang="pt-BR" sz="1600" dirty="0"/>
          </a:p>
        </p:txBody>
      </p:sp>
      <p:sp>
        <p:nvSpPr>
          <p:cNvPr id="12" name="Elipse 11"/>
          <p:cNvSpPr/>
          <p:nvPr/>
        </p:nvSpPr>
        <p:spPr>
          <a:xfrm>
            <a:off x="2759086" y="6129437"/>
            <a:ext cx="1326391" cy="636177"/>
          </a:xfrm>
          <a:prstGeom prst="ellipse">
            <a:avLst/>
          </a:prstGeom>
          <a:gradFill flip="none" rotWithShape="1">
            <a:gsLst>
              <a:gs pos="0">
                <a:schemeClr val="accent1">
                  <a:lumMod val="75000"/>
                  <a:shade val="30000"/>
                  <a:satMod val="115000"/>
                </a:schemeClr>
              </a:gs>
              <a:gs pos="50000">
                <a:schemeClr val="accent1">
                  <a:lumMod val="75000"/>
                  <a:shade val="67500"/>
                  <a:satMod val="115000"/>
                </a:schemeClr>
              </a:gs>
              <a:gs pos="100000">
                <a:schemeClr val="accent1">
                  <a:lumMod val="75000"/>
                  <a:shade val="100000"/>
                  <a:satMod val="115000"/>
                </a:schemeClr>
              </a:gs>
            </a:gsLst>
            <a:lin ang="16200000" scaled="1"/>
            <a:tileRect/>
          </a:gradFill>
          <a:ln>
            <a:noFill/>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pt-BR" sz="1600" dirty="0" err="1" smtClean="0"/>
              <a:t>long</a:t>
            </a:r>
            <a:endParaRPr lang="pt-BR" sz="1600" dirty="0"/>
          </a:p>
        </p:txBody>
      </p:sp>
      <p:sp>
        <p:nvSpPr>
          <p:cNvPr id="16" name="Elipse 15"/>
          <p:cNvSpPr/>
          <p:nvPr/>
        </p:nvSpPr>
        <p:spPr>
          <a:xfrm>
            <a:off x="3353769" y="4820000"/>
            <a:ext cx="1326391" cy="636177"/>
          </a:xfrm>
          <a:prstGeom prst="ellipse">
            <a:avLst/>
          </a:prstGeom>
          <a:gradFill flip="none" rotWithShape="1">
            <a:gsLst>
              <a:gs pos="0">
                <a:schemeClr val="accent1">
                  <a:lumMod val="75000"/>
                  <a:shade val="30000"/>
                  <a:satMod val="115000"/>
                </a:schemeClr>
              </a:gs>
              <a:gs pos="50000">
                <a:schemeClr val="accent1">
                  <a:lumMod val="75000"/>
                  <a:shade val="67500"/>
                  <a:satMod val="115000"/>
                </a:schemeClr>
              </a:gs>
              <a:gs pos="100000">
                <a:schemeClr val="accent1">
                  <a:lumMod val="75000"/>
                  <a:shade val="100000"/>
                  <a:satMod val="115000"/>
                </a:schemeClr>
              </a:gs>
            </a:gsLst>
            <a:lin ang="16200000" scaled="1"/>
            <a:tileRect/>
          </a:gradFill>
          <a:ln>
            <a:noFill/>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pt-BR" sz="1600" dirty="0" err="1" smtClean="0"/>
              <a:t>float</a:t>
            </a:r>
            <a:endParaRPr lang="pt-BR" sz="1600" dirty="0"/>
          </a:p>
        </p:txBody>
      </p:sp>
      <p:sp>
        <p:nvSpPr>
          <p:cNvPr id="17" name="Elipse 16"/>
          <p:cNvSpPr/>
          <p:nvPr/>
        </p:nvSpPr>
        <p:spPr>
          <a:xfrm>
            <a:off x="4085477" y="5661075"/>
            <a:ext cx="1326391" cy="636177"/>
          </a:xfrm>
          <a:prstGeom prst="ellipse">
            <a:avLst/>
          </a:prstGeom>
          <a:gradFill flip="none" rotWithShape="1">
            <a:gsLst>
              <a:gs pos="0">
                <a:schemeClr val="accent1">
                  <a:lumMod val="75000"/>
                  <a:shade val="30000"/>
                  <a:satMod val="115000"/>
                </a:schemeClr>
              </a:gs>
              <a:gs pos="50000">
                <a:schemeClr val="accent1">
                  <a:lumMod val="75000"/>
                  <a:shade val="67500"/>
                  <a:satMod val="115000"/>
                </a:schemeClr>
              </a:gs>
              <a:gs pos="100000">
                <a:schemeClr val="accent1">
                  <a:lumMod val="75000"/>
                  <a:shade val="100000"/>
                  <a:satMod val="115000"/>
                </a:schemeClr>
              </a:gs>
            </a:gsLst>
            <a:lin ang="16200000" scaled="1"/>
            <a:tileRect/>
          </a:gradFill>
          <a:ln>
            <a:noFill/>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pt-BR" sz="1600" dirty="0" err="1" smtClean="0"/>
              <a:t>double</a:t>
            </a:r>
            <a:endParaRPr lang="pt-BR" sz="1600" dirty="0"/>
          </a:p>
        </p:txBody>
      </p:sp>
      <p:sp>
        <p:nvSpPr>
          <p:cNvPr id="18" name="Elipse 17"/>
          <p:cNvSpPr/>
          <p:nvPr/>
        </p:nvSpPr>
        <p:spPr>
          <a:xfrm>
            <a:off x="5026523" y="4642669"/>
            <a:ext cx="1326391" cy="636177"/>
          </a:xfrm>
          <a:prstGeom prst="ellipse">
            <a:avLst/>
          </a:prstGeom>
          <a:gradFill flip="none" rotWithShape="1">
            <a:gsLst>
              <a:gs pos="0">
                <a:schemeClr val="accent3">
                  <a:lumMod val="50000"/>
                  <a:shade val="30000"/>
                  <a:satMod val="115000"/>
                </a:schemeClr>
              </a:gs>
              <a:gs pos="50000">
                <a:schemeClr val="accent3">
                  <a:lumMod val="50000"/>
                  <a:shade val="67500"/>
                  <a:satMod val="115000"/>
                </a:schemeClr>
              </a:gs>
              <a:gs pos="100000">
                <a:schemeClr val="accent3">
                  <a:lumMod val="50000"/>
                  <a:shade val="100000"/>
                  <a:satMod val="115000"/>
                </a:schemeClr>
              </a:gs>
            </a:gsLst>
            <a:lin ang="16200000" scaled="1"/>
            <a:tileRect/>
          </a:gradFill>
          <a:ln>
            <a:noFill/>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pt-BR" sz="1600" dirty="0" smtClean="0"/>
              <a:t>String</a:t>
            </a:r>
            <a:endParaRPr lang="pt-BR" sz="1600" dirty="0"/>
          </a:p>
        </p:txBody>
      </p:sp>
      <p:sp>
        <p:nvSpPr>
          <p:cNvPr id="19" name="Elipse 18"/>
          <p:cNvSpPr/>
          <p:nvPr/>
        </p:nvSpPr>
        <p:spPr>
          <a:xfrm>
            <a:off x="6654514" y="4626477"/>
            <a:ext cx="1326391" cy="636177"/>
          </a:xfrm>
          <a:prstGeom prst="ellipse">
            <a:avLst/>
          </a:prstGeom>
          <a:gradFill flip="none" rotWithShape="1">
            <a:gsLst>
              <a:gs pos="0">
                <a:schemeClr val="accent3">
                  <a:lumMod val="50000"/>
                  <a:shade val="30000"/>
                  <a:satMod val="115000"/>
                </a:schemeClr>
              </a:gs>
              <a:gs pos="50000">
                <a:schemeClr val="accent3">
                  <a:lumMod val="50000"/>
                  <a:shade val="67500"/>
                  <a:satMod val="115000"/>
                </a:schemeClr>
              </a:gs>
              <a:gs pos="100000">
                <a:schemeClr val="accent3">
                  <a:lumMod val="50000"/>
                  <a:shade val="100000"/>
                  <a:satMod val="115000"/>
                </a:schemeClr>
              </a:gs>
            </a:gsLst>
            <a:lin ang="16200000" scaled="1"/>
            <a:tileRect/>
          </a:gradFill>
          <a:ln>
            <a:noFill/>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pt-BR" sz="1600" dirty="0" err="1" smtClean="0"/>
              <a:t>Boolean</a:t>
            </a:r>
            <a:endParaRPr lang="pt-BR" sz="1600" dirty="0"/>
          </a:p>
        </p:txBody>
      </p:sp>
      <p:sp>
        <p:nvSpPr>
          <p:cNvPr id="20" name="Elipse 19"/>
          <p:cNvSpPr/>
          <p:nvPr/>
        </p:nvSpPr>
        <p:spPr>
          <a:xfrm>
            <a:off x="5654424" y="5456177"/>
            <a:ext cx="1326391" cy="636177"/>
          </a:xfrm>
          <a:prstGeom prst="ellipse">
            <a:avLst/>
          </a:prstGeom>
          <a:gradFill flip="none" rotWithShape="1">
            <a:gsLst>
              <a:gs pos="0">
                <a:schemeClr val="accent3">
                  <a:lumMod val="50000"/>
                  <a:shade val="30000"/>
                  <a:satMod val="115000"/>
                </a:schemeClr>
              </a:gs>
              <a:gs pos="50000">
                <a:schemeClr val="accent3">
                  <a:lumMod val="50000"/>
                  <a:shade val="67500"/>
                  <a:satMod val="115000"/>
                </a:schemeClr>
              </a:gs>
              <a:gs pos="100000">
                <a:schemeClr val="accent3">
                  <a:lumMod val="50000"/>
                  <a:shade val="100000"/>
                  <a:satMod val="115000"/>
                </a:schemeClr>
              </a:gs>
            </a:gsLst>
            <a:lin ang="16200000" scaled="1"/>
            <a:tileRect/>
          </a:gradFill>
          <a:ln>
            <a:noFill/>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pt-BR" sz="1600" dirty="0" err="1" smtClean="0"/>
              <a:t>Float</a:t>
            </a:r>
            <a:endParaRPr lang="pt-BR" sz="1600" dirty="0"/>
          </a:p>
        </p:txBody>
      </p:sp>
      <p:sp>
        <p:nvSpPr>
          <p:cNvPr id="21" name="Elipse 20"/>
          <p:cNvSpPr/>
          <p:nvPr/>
        </p:nvSpPr>
        <p:spPr>
          <a:xfrm>
            <a:off x="7668344" y="5304932"/>
            <a:ext cx="1326391" cy="636177"/>
          </a:xfrm>
          <a:prstGeom prst="ellipse">
            <a:avLst/>
          </a:prstGeom>
          <a:gradFill flip="none" rotWithShape="1">
            <a:gsLst>
              <a:gs pos="0">
                <a:schemeClr val="accent3">
                  <a:lumMod val="50000"/>
                  <a:shade val="30000"/>
                  <a:satMod val="115000"/>
                </a:schemeClr>
              </a:gs>
              <a:gs pos="50000">
                <a:schemeClr val="accent3">
                  <a:lumMod val="50000"/>
                  <a:shade val="67500"/>
                  <a:satMod val="115000"/>
                </a:schemeClr>
              </a:gs>
              <a:gs pos="100000">
                <a:schemeClr val="accent3">
                  <a:lumMod val="50000"/>
                  <a:shade val="100000"/>
                  <a:satMod val="115000"/>
                </a:schemeClr>
              </a:gs>
            </a:gsLst>
            <a:lin ang="16200000" scaled="1"/>
            <a:tileRect/>
          </a:gradFill>
          <a:ln>
            <a:noFill/>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pt-BR" sz="1600" dirty="0" smtClean="0"/>
              <a:t>Double</a:t>
            </a:r>
            <a:endParaRPr lang="pt-BR" sz="1600" dirty="0"/>
          </a:p>
        </p:txBody>
      </p:sp>
      <p:sp>
        <p:nvSpPr>
          <p:cNvPr id="22" name="Elipse 21"/>
          <p:cNvSpPr/>
          <p:nvPr/>
        </p:nvSpPr>
        <p:spPr>
          <a:xfrm>
            <a:off x="6341953" y="6099773"/>
            <a:ext cx="1326391" cy="636177"/>
          </a:xfrm>
          <a:prstGeom prst="ellipse">
            <a:avLst/>
          </a:prstGeom>
          <a:gradFill flip="none" rotWithShape="1">
            <a:gsLst>
              <a:gs pos="0">
                <a:schemeClr val="accent3">
                  <a:lumMod val="50000"/>
                  <a:shade val="30000"/>
                  <a:satMod val="115000"/>
                </a:schemeClr>
              </a:gs>
              <a:gs pos="50000">
                <a:schemeClr val="accent3">
                  <a:lumMod val="50000"/>
                  <a:shade val="67500"/>
                  <a:satMod val="115000"/>
                </a:schemeClr>
              </a:gs>
              <a:gs pos="100000">
                <a:schemeClr val="accent3">
                  <a:lumMod val="50000"/>
                  <a:shade val="100000"/>
                  <a:satMod val="115000"/>
                </a:schemeClr>
              </a:gs>
            </a:gsLst>
            <a:lin ang="16200000" scaled="1"/>
            <a:tileRect/>
          </a:gradFill>
          <a:ln>
            <a:noFill/>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pt-BR" sz="1600" dirty="0" err="1" smtClean="0"/>
              <a:t>Integer</a:t>
            </a:r>
            <a:endParaRPr lang="pt-BR" sz="1600" dirty="0"/>
          </a:p>
        </p:txBody>
      </p:sp>
      <p:sp>
        <p:nvSpPr>
          <p:cNvPr id="3" name="CaixaDeTexto 2"/>
          <p:cNvSpPr txBox="1"/>
          <p:nvPr/>
        </p:nvSpPr>
        <p:spPr>
          <a:xfrm>
            <a:off x="5446675" y="6274285"/>
            <a:ext cx="415498" cy="461665"/>
          </a:xfrm>
          <a:prstGeom prst="rect">
            <a:avLst/>
          </a:prstGeom>
          <a:noFill/>
        </p:spPr>
        <p:txBody>
          <a:bodyPr wrap="none" rtlCol="0">
            <a:spAutoFit/>
          </a:bodyPr>
          <a:lstStyle/>
          <a:p>
            <a:r>
              <a:rPr lang="pt-BR" sz="2400" dirty="0" smtClean="0"/>
              <a:t>...</a:t>
            </a:r>
            <a:endParaRPr lang="pt-BR" sz="2400" dirty="0"/>
          </a:p>
        </p:txBody>
      </p:sp>
    </p:spTree>
    <p:extLst>
      <p:ext uri="{BB962C8B-B14F-4D97-AF65-F5344CB8AC3E}">
        <p14:creationId xmlns:p14="http://schemas.microsoft.com/office/powerpoint/2010/main" val="19810087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47664" y="576064"/>
            <a:ext cx="7308304" cy="836712"/>
          </a:xfrm>
        </p:spPr>
        <p:txBody>
          <a:bodyPr anchor="b">
            <a:normAutofit/>
          </a:bodyPr>
          <a:lstStyle/>
          <a:p>
            <a:r>
              <a:rPr lang="pt-BR" sz="3600" dirty="0" smtClean="0"/>
              <a:t>Fechando Arquivo Texto</a:t>
            </a:r>
            <a:endParaRPr lang="pt-BR" sz="3600" dirty="0"/>
          </a:p>
        </p:txBody>
      </p:sp>
      <p:pic>
        <p:nvPicPr>
          <p:cNvPr id="13" name="Picture 2" descr="C:\Users\Lucas Biason\Downloads\Jav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49699"/>
            <a:ext cx="1475655" cy="147565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3" descr="G:\ITTraining - Programas e Controle\site\questionario\Image\log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79912" y="1"/>
            <a:ext cx="1224135" cy="706231"/>
          </a:xfrm>
          <a:prstGeom prst="rect">
            <a:avLst/>
          </a:prstGeom>
          <a:noFill/>
          <a:extLst>
            <a:ext uri="{909E8E84-426E-40DD-AFC4-6F175D3DCCD1}">
              <a14:hiddenFill xmlns:a14="http://schemas.microsoft.com/office/drawing/2010/main">
                <a:solidFill>
                  <a:srgbClr val="FFFFFF"/>
                </a:solidFill>
              </a14:hiddenFill>
            </a:ext>
          </a:extLst>
        </p:spPr>
      </p:pic>
      <p:sp>
        <p:nvSpPr>
          <p:cNvPr id="4" name="Retângulo 3"/>
          <p:cNvSpPr/>
          <p:nvPr/>
        </p:nvSpPr>
        <p:spPr>
          <a:xfrm>
            <a:off x="503547" y="1769083"/>
            <a:ext cx="7776864" cy="2585323"/>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pt-BR" dirty="0" err="1"/>
              <a:t>public</a:t>
            </a:r>
            <a:r>
              <a:rPr lang="pt-BR" dirty="0"/>
              <a:t> </a:t>
            </a:r>
            <a:r>
              <a:rPr lang="pt-BR" dirty="0" err="1"/>
              <a:t>class</a:t>
            </a:r>
            <a:r>
              <a:rPr lang="pt-BR" dirty="0"/>
              <a:t> Arquivo {</a:t>
            </a:r>
          </a:p>
          <a:p>
            <a:pPr lvl="1"/>
            <a:r>
              <a:rPr lang="pt-BR" dirty="0" smtClean="0"/>
              <a:t>...</a:t>
            </a:r>
            <a:endParaRPr lang="pt-BR" b="1" dirty="0"/>
          </a:p>
          <a:p>
            <a:endParaRPr lang="pt-BR" dirty="0"/>
          </a:p>
          <a:p>
            <a:pPr lvl="1"/>
            <a:r>
              <a:rPr lang="pt-BR" dirty="0"/>
              <a:t>   </a:t>
            </a:r>
            <a:r>
              <a:rPr lang="pt-BR" dirty="0" err="1"/>
              <a:t>public</a:t>
            </a:r>
            <a:r>
              <a:rPr lang="pt-BR" dirty="0"/>
              <a:t> </a:t>
            </a:r>
            <a:r>
              <a:rPr lang="pt-BR" dirty="0" err="1"/>
              <a:t>void</a:t>
            </a:r>
            <a:r>
              <a:rPr lang="pt-BR" dirty="0"/>
              <a:t> </a:t>
            </a:r>
            <a:r>
              <a:rPr lang="pt-BR" dirty="0" err="1"/>
              <a:t>closeFile</a:t>
            </a:r>
            <a:r>
              <a:rPr lang="pt-BR" dirty="0"/>
              <a:t>() {</a:t>
            </a:r>
          </a:p>
          <a:p>
            <a:pPr lvl="1"/>
            <a:r>
              <a:rPr lang="pt-BR" dirty="0"/>
              <a:t>        </a:t>
            </a:r>
            <a:r>
              <a:rPr lang="pt-BR" dirty="0" err="1"/>
              <a:t>if</a:t>
            </a:r>
            <a:r>
              <a:rPr lang="pt-BR" dirty="0"/>
              <a:t> (input != </a:t>
            </a:r>
            <a:r>
              <a:rPr lang="pt-BR" dirty="0" err="1"/>
              <a:t>null</a:t>
            </a:r>
            <a:r>
              <a:rPr lang="pt-BR" dirty="0"/>
              <a:t>) </a:t>
            </a:r>
            <a:r>
              <a:rPr lang="pt-BR" b="1" dirty="0" err="1">
                <a:solidFill>
                  <a:schemeClr val="accent4">
                    <a:lumMod val="75000"/>
                  </a:schemeClr>
                </a:solidFill>
              </a:rPr>
              <a:t>input.close</a:t>
            </a:r>
            <a:r>
              <a:rPr lang="pt-BR" b="1" dirty="0">
                <a:solidFill>
                  <a:schemeClr val="accent4">
                    <a:lumMod val="75000"/>
                  </a:schemeClr>
                </a:solidFill>
              </a:rPr>
              <a:t>();</a:t>
            </a:r>
          </a:p>
          <a:p>
            <a:pPr lvl="1"/>
            <a:r>
              <a:rPr lang="pt-BR" dirty="0"/>
              <a:t>        </a:t>
            </a:r>
            <a:r>
              <a:rPr lang="pt-BR" dirty="0" err="1"/>
              <a:t>if</a:t>
            </a:r>
            <a:r>
              <a:rPr lang="pt-BR" dirty="0"/>
              <a:t> (output != </a:t>
            </a:r>
            <a:r>
              <a:rPr lang="pt-BR" dirty="0" err="1"/>
              <a:t>null</a:t>
            </a:r>
            <a:r>
              <a:rPr lang="pt-BR" dirty="0"/>
              <a:t>) </a:t>
            </a:r>
            <a:r>
              <a:rPr lang="pt-BR" b="1" dirty="0" err="1">
                <a:solidFill>
                  <a:schemeClr val="accent6">
                    <a:lumMod val="75000"/>
                  </a:schemeClr>
                </a:solidFill>
              </a:rPr>
              <a:t>output.close</a:t>
            </a:r>
            <a:r>
              <a:rPr lang="pt-BR" b="1" dirty="0">
                <a:solidFill>
                  <a:schemeClr val="accent6">
                    <a:lumMod val="75000"/>
                  </a:schemeClr>
                </a:solidFill>
              </a:rPr>
              <a:t>();</a:t>
            </a:r>
          </a:p>
          <a:p>
            <a:pPr lvl="1"/>
            <a:r>
              <a:rPr lang="pt-BR" b="1" dirty="0"/>
              <a:t>    }</a:t>
            </a:r>
          </a:p>
          <a:p>
            <a:endParaRPr lang="pt-BR" dirty="0"/>
          </a:p>
          <a:p>
            <a:r>
              <a:rPr lang="pt-BR" dirty="0"/>
              <a:t>   }</a:t>
            </a:r>
            <a:endParaRPr lang="pt-BR" dirty="0"/>
          </a:p>
        </p:txBody>
      </p:sp>
      <p:sp>
        <p:nvSpPr>
          <p:cNvPr id="3" name="Retângulo 2"/>
          <p:cNvSpPr/>
          <p:nvPr/>
        </p:nvSpPr>
        <p:spPr>
          <a:xfrm>
            <a:off x="2286000" y="4653135"/>
            <a:ext cx="4572000" cy="2031325"/>
          </a:xfrm>
          <a:prstGeom prst="rect">
            <a:avLst/>
          </a:prstGeom>
        </p:spPr>
        <p:style>
          <a:lnRef idx="2">
            <a:schemeClr val="dk1"/>
          </a:lnRef>
          <a:fillRef idx="1">
            <a:schemeClr val="lt1"/>
          </a:fillRef>
          <a:effectRef idx="0">
            <a:schemeClr val="dk1"/>
          </a:effectRef>
          <a:fontRef idx="minor">
            <a:schemeClr val="dk1"/>
          </a:fontRef>
        </p:style>
        <p:txBody>
          <a:bodyPr>
            <a:spAutoFit/>
          </a:bodyPr>
          <a:lstStyle/>
          <a:p>
            <a:r>
              <a:rPr lang="pt-BR" b="1" dirty="0" err="1"/>
              <a:t>public</a:t>
            </a:r>
            <a:r>
              <a:rPr lang="pt-BR" b="1" dirty="0"/>
              <a:t> </a:t>
            </a:r>
            <a:r>
              <a:rPr lang="pt-BR" b="1" dirty="0" err="1"/>
              <a:t>Formatter</a:t>
            </a:r>
            <a:r>
              <a:rPr lang="pt-BR" b="1" dirty="0"/>
              <a:t> </a:t>
            </a:r>
            <a:r>
              <a:rPr lang="pt-BR" b="1" dirty="0" err="1"/>
              <a:t>getOutput</a:t>
            </a:r>
            <a:r>
              <a:rPr lang="pt-BR" b="1" dirty="0"/>
              <a:t>() {</a:t>
            </a:r>
          </a:p>
          <a:p>
            <a:r>
              <a:rPr lang="pt-BR" dirty="0"/>
              <a:t>        </a:t>
            </a:r>
            <a:r>
              <a:rPr lang="pt-BR" b="1" dirty="0" err="1"/>
              <a:t>return</a:t>
            </a:r>
            <a:r>
              <a:rPr lang="pt-BR" b="1" dirty="0"/>
              <a:t> output;</a:t>
            </a:r>
          </a:p>
          <a:p>
            <a:r>
              <a:rPr lang="pt-BR" dirty="0" smtClean="0"/>
              <a:t>}</a:t>
            </a:r>
            <a:endParaRPr lang="pt-BR" dirty="0"/>
          </a:p>
          <a:p>
            <a:endParaRPr lang="pt-BR" dirty="0"/>
          </a:p>
          <a:p>
            <a:r>
              <a:rPr lang="pt-BR" b="1" dirty="0" err="1" smtClean="0"/>
              <a:t>public</a:t>
            </a:r>
            <a:r>
              <a:rPr lang="pt-BR" b="1" dirty="0" smtClean="0"/>
              <a:t> </a:t>
            </a:r>
            <a:r>
              <a:rPr lang="pt-BR" b="1" dirty="0" err="1"/>
              <a:t>void</a:t>
            </a:r>
            <a:r>
              <a:rPr lang="pt-BR" b="1" dirty="0"/>
              <a:t> </a:t>
            </a:r>
            <a:r>
              <a:rPr lang="pt-BR" b="1" dirty="0" err="1"/>
              <a:t>setOutput</a:t>
            </a:r>
            <a:r>
              <a:rPr lang="pt-BR" b="1" dirty="0"/>
              <a:t>(</a:t>
            </a:r>
            <a:r>
              <a:rPr lang="pt-BR" b="1" dirty="0" err="1"/>
              <a:t>Formatter</a:t>
            </a:r>
            <a:r>
              <a:rPr lang="pt-BR" b="1" dirty="0"/>
              <a:t> output) {</a:t>
            </a:r>
          </a:p>
          <a:p>
            <a:r>
              <a:rPr lang="pt-BR" dirty="0"/>
              <a:t>        </a:t>
            </a:r>
            <a:r>
              <a:rPr lang="pt-BR" b="1" dirty="0" err="1"/>
              <a:t>this.output</a:t>
            </a:r>
            <a:r>
              <a:rPr lang="pt-BR" b="1" dirty="0"/>
              <a:t> = output;</a:t>
            </a:r>
          </a:p>
          <a:p>
            <a:r>
              <a:rPr lang="pt-BR" dirty="0" smtClean="0"/>
              <a:t>}</a:t>
            </a:r>
            <a:endParaRPr lang="pt-BR" dirty="0"/>
          </a:p>
        </p:txBody>
      </p:sp>
    </p:spTree>
    <p:extLst>
      <p:ext uri="{BB962C8B-B14F-4D97-AF65-F5344CB8AC3E}">
        <p14:creationId xmlns:p14="http://schemas.microsoft.com/office/powerpoint/2010/main" val="2932455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47664" y="576064"/>
            <a:ext cx="7308304" cy="836712"/>
          </a:xfrm>
        </p:spPr>
        <p:txBody>
          <a:bodyPr anchor="b">
            <a:normAutofit/>
          </a:bodyPr>
          <a:lstStyle/>
          <a:p>
            <a:r>
              <a:rPr lang="pt-BR" sz="3600" dirty="0" smtClean="0"/>
              <a:t>Testando a Classe Arquivo </a:t>
            </a:r>
            <a:endParaRPr lang="pt-BR" sz="3600" dirty="0"/>
          </a:p>
        </p:txBody>
      </p:sp>
      <p:pic>
        <p:nvPicPr>
          <p:cNvPr id="13" name="Picture 2" descr="C:\Users\Lucas Biason\Downloads\Jav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49699"/>
            <a:ext cx="1475655" cy="147565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3" descr="G:\ITTraining - Programas e Controle\site\questionario\Image\log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79912" y="1"/>
            <a:ext cx="1224135" cy="706231"/>
          </a:xfrm>
          <a:prstGeom prst="rect">
            <a:avLst/>
          </a:prstGeom>
          <a:noFill/>
          <a:extLst>
            <a:ext uri="{909E8E84-426E-40DD-AFC4-6F175D3DCCD1}">
              <a14:hiddenFill xmlns:a14="http://schemas.microsoft.com/office/drawing/2010/main">
                <a:solidFill>
                  <a:srgbClr val="FFFFFF"/>
                </a:solidFill>
              </a14:hiddenFill>
            </a:ext>
          </a:extLst>
        </p:spPr>
      </p:pic>
      <p:sp>
        <p:nvSpPr>
          <p:cNvPr id="4" name="Retângulo 3"/>
          <p:cNvSpPr/>
          <p:nvPr/>
        </p:nvSpPr>
        <p:spPr>
          <a:xfrm>
            <a:off x="503547" y="1752612"/>
            <a:ext cx="7776864" cy="3139321"/>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dirty="0"/>
              <a:t>public static void main(String[] </a:t>
            </a:r>
            <a:r>
              <a:rPr lang="en-US" dirty="0" err="1"/>
              <a:t>args</a:t>
            </a:r>
            <a:r>
              <a:rPr lang="en-US" dirty="0"/>
              <a:t>) {</a:t>
            </a:r>
          </a:p>
          <a:p>
            <a:pPr lvl="1"/>
            <a:r>
              <a:rPr lang="pt-BR" b="1" dirty="0">
                <a:solidFill>
                  <a:schemeClr val="accent6">
                    <a:lumMod val="75000"/>
                  </a:schemeClr>
                </a:solidFill>
              </a:rPr>
              <a:t>Arquivo </a:t>
            </a:r>
            <a:r>
              <a:rPr lang="pt-BR" b="1" dirty="0" err="1">
                <a:solidFill>
                  <a:schemeClr val="accent6">
                    <a:lumMod val="75000"/>
                  </a:schemeClr>
                </a:solidFill>
              </a:rPr>
              <a:t>arq</a:t>
            </a:r>
            <a:r>
              <a:rPr lang="pt-BR" b="1" dirty="0">
                <a:solidFill>
                  <a:schemeClr val="accent6">
                    <a:lumMod val="75000"/>
                  </a:schemeClr>
                </a:solidFill>
              </a:rPr>
              <a:t> = new Arquivo();</a:t>
            </a:r>
          </a:p>
          <a:p>
            <a:pPr lvl="1"/>
            <a:endParaRPr lang="pt-BR" dirty="0"/>
          </a:p>
          <a:p>
            <a:pPr lvl="1"/>
            <a:r>
              <a:rPr lang="pt-BR" dirty="0"/>
              <a:t>//</a:t>
            </a:r>
            <a:r>
              <a:rPr lang="pt-BR" u="sng" dirty="0"/>
              <a:t>abrindo o arquivo</a:t>
            </a:r>
          </a:p>
          <a:p>
            <a:pPr lvl="1"/>
            <a:r>
              <a:rPr lang="pt-BR" dirty="0" err="1"/>
              <a:t>arq.</a:t>
            </a:r>
            <a:r>
              <a:rPr lang="pt-BR" b="1" dirty="0" err="1">
                <a:solidFill>
                  <a:schemeClr val="accent3">
                    <a:lumMod val="75000"/>
                  </a:schemeClr>
                </a:solidFill>
              </a:rPr>
              <a:t>openFile</a:t>
            </a:r>
            <a:r>
              <a:rPr lang="pt-BR" dirty="0"/>
              <a:t>(</a:t>
            </a:r>
            <a:r>
              <a:rPr lang="pt-BR" b="1" dirty="0">
                <a:solidFill>
                  <a:schemeClr val="accent4">
                    <a:lumMod val="75000"/>
                  </a:schemeClr>
                </a:solidFill>
              </a:rPr>
              <a:t>"contato.txt"</a:t>
            </a:r>
            <a:r>
              <a:rPr lang="pt-BR" dirty="0"/>
              <a:t>);</a:t>
            </a:r>
          </a:p>
          <a:p>
            <a:pPr lvl="1"/>
            <a:r>
              <a:rPr lang="pt-BR" dirty="0"/>
              <a:t>//</a:t>
            </a:r>
            <a:r>
              <a:rPr lang="pt-BR" u="sng" dirty="0"/>
              <a:t>colocando dados</a:t>
            </a:r>
          </a:p>
          <a:p>
            <a:pPr lvl="1"/>
            <a:r>
              <a:rPr lang="pt-BR" b="1" dirty="0" err="1"/>
              <a:t>arq.getOutput</a:t>
            </a:r>
            <a:r>
              <a:rPr lang="pt-BR" b="1" dirty="0"/>
              <a:t>().</a:t>
            </a:r>
            <a:r>
              <a:rPr lang="pt-BR" b="1" dirty="0" err="1"/>
              <a:t>format</a:t>
            </a:r>
            <a:r>
              <a:rPr lang="pt-BR" b="1" dirty="0" smtClean="0"/>
              <a:t>( "%</a:t>
            </a:r>
            <a:r>
              <a:rPr lang="pt-BR" b="1" dirty="0"/>
              <a:t>s %</a:t>
            </a:r>
            <a:r>
              <a:rPr lang="pt-BR" b="1" dirty="0" smtClean="0"/>
              <a:t>d\n“ , "Lucas“ , 473625141</a:t>
            </a:r>
            <a:r>
              <a:rPr lang="pt-BR" b="1" dirty="0"/>
              <a:t>);</a:t>
            </a:r>
          </a:p>
          <a:p>
            <a:pPr lvl="1"/>
            <a:r>
              <a:rPr lang="pt-BR" b="1" dirty="0" err="1"/>
              <a:t>arq.getOutput</a:t>
            </a:r>
            <a:r>
              <a:rPr lang="pt-BR" b="1" dirty="0"/>
              <a:t>().</a:t>
            </a:r>
            <a:r>
              <a:rPr lang="pt-BR" b="1" dirty="0" err="1"/>
              <a:t>format</a:t>
            </a:r>
            <a:r>
              <a:rPr lang="pt-BR" b="1" dirty="0" smtClean="0"/>
              <a:t>( “%</a:t>
            </a:r>
            <a:r>
              <a:rPr lang="pt-BR" b="1" dirty="0"/>
              <a:t>s %</a:t>
            </a:r>
            <a:r>
              <a:rPr lang="pt-BR" b="1" dirty="0" smtClean="0"/>
              <a:t>d\n“ , "Ana“ , 49734512</a:t>
            </a:r>
            <a:r>
              <a:rPr lang="pt-BR" b="1" dirty="0"/>
              <a:t>);</a:t>
            </a:r>
          </a:p>
          <a:p>
            <a:pPr lvl="1"/>
            <a:r>
              <a:rPr lang="pt-BR" dirty="0"/>
              <a:t>//</a:t>
            </a:r>
            <a:r>
              <a:rPr lang="pt-BR" u="sng" dirty="0"/>
              <a:t>fechando o arquivo</a:t>
            </a:r>
          </a:p>
          <a:p>
            <a:pPr lvl="1"/>
            <a:r>
              <a:rPr lang="pt-BR" dirty="0" err="1" smtClean="0"/>
              <a:t>arq.</a:t>
            </a:r>
            <a:r>
              <a:rPr lang="pt-BR" b="1" dirty="0" err="1" smtClean="0">
                <a:solidFill>
                  <a:schemeClr val="accent2">
                    <a:lumMod val="75000"/>
                  </a:schemeClr>
                </a:solidFill>
              </a:rPr>
              <a:t>closeFile</a:t>
            </a:r>
            <a:r>
              <a:rPr lang="pt-BR" b="1" dirty="0" smtClean="0">
                <a:solidFill>
                  <a:schemeClr val="accent2">
                    <a:lumMod val="75000"/>
                  </a:schemeClr>
                </a:solidFill>
              </a:rPr>
              <a:t>();</a:t>
            </a:r>
          </a:p>
          <a:p>
            <a:r>
              <a:rPr lang="pt-BR" dirty="0"/>
              <a:t>}</a:t>
            </a:r>
          </a:p>
        </p:txBody>
      </p:sp>
      <p:sp>
        <p:nvSpPr>
          <p:cNvPr id="5" name="Retângulo 4"/>
          <p:cNvSpPr/>
          <p:nvPr/>
        </p:nvSpPr>
        <p:spPr>
          <a:xfrm>
            <a:off x="68224" y="4975232"/>
            <a:ext cx="3173886" cy="923330"/>
          </a:xfrm>
          <a:prstGeom prst="rect">
            <a:avLst/>
          </a:prstGeom>
        </p:spPr>
        <p:txBody>
          <a:bodyPr wrap="square">
            <a:spAutoFit/>
          </a:bodyPr>
          <a:lstStyle/>
          <a:p>
            <a:pPr lvl="1"/>
            <a:r>
              <a:rPr lang="pt-BR" b="1" dirty="0" err="1"/>
              <a:t>arq.getOutput</a:t>
            </a:r>
            <a:r>
              <a:rPr lang="pt-BR" b="1" dirty="0"/>
              <a:t>().</a:t>
            </a:r>
            <a:r>
              <a:rPr lang="pt-BR" b="1" dirty="0" err="1"/>
              <a:t>format</a:t>
            </a:r>
            <a:r>
              <a:rPr lang="pt-BR" b="1" dirty="0"/>
              <a:t>( </a:t>
            </a:r>
            <a:endParaRPr lang="pt-BR" b="1" dirty="0" smtClean="0"/>
          </a:p>
          <a:p>
            <a:pPr lvl="1"/>
            <a:r>
              <a:rPr lang="pt-BR" b="1" dirty="0" smtClean="0">
                <a:solidFill>
                  <a:schemeClr val="accent2">
                    <a:lumMod val="75000"/>
                  </a:schemeClr>
                </a:solidFill>
              </a:rPr>
              <a:t>“&lt;&lt;String de formato&gt;&gt;“</a:t>
            </a:r>
            <a:r>
              <a:rPr lang="pt-BR" b="1" dirty="0" smtClean="0"/>
              <a:t> </a:t>
            </a:r>
            <a:r>
              <a:rPr lang="pt-BR" b="1" dirty="0"/>
              <a:t>, </a:t>
            </a:r>
            <a:endParaRPr lang="pt-BR" b="1" dirty="0" smtClean="0"/>
          </a:p>
          <a:p>
            <a:pPr lvl="1"/>
            <a:r>
              <a:rPr lang="pt-BR" b="1" dirty="0" smtClean="0">
                <a:solidFill>
                  <a:schemeClr val="accent3">
                    <a:lumMod val="50000"/>
                  </a:schemeClr>
                </a:solidFill>
              </a:rPr>
              <a:t>&lt;&lt;Dados/</a:t>
            </a:r>
            <a:r>
              <a:rPr lang="pt-BR" b="1" dirty="0" err="1" smtClean="0">
                <a:solidFill>
                  <a:schemeClr val="accent3">
                    <a:lumMod val="50000"/>
                  </a:schemeClr>
                </a:solidFill>
              </a:rPr>
              <a:t>parametros</a:t>
            </a:r>
            <a:r>
              <a:rPr lang="pt-BR" b="1" dirty="0" smtClean="0">
                <a:solidFill>
                  <a:schemeClr val="accent3">
                    <a:lumMod val="50000"/>
                  </a:schemeClr>
                </a:solidFill>
              </a:rPr>
              <a:t>&gt;&gt;</a:t>
            </a:r>
            <a:r>
              <a:rPr lang="pt-BR" b="1" dirty="0" smtClean="0"/>
              <a:t>);</a:t>
            </a:r>
            <a:endParaRPr lang="pt-BR" b="1" dirty="0"/>
          </a:p>
        </p:txBody>
      </p:sp>
      <p:pic>
        <p:nvPicPr>
          <p:cNvPr id="8"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60293" t="54412" r="30183" b="23848"/>
          <a:stretch/>
        </p:blipFill>
        <p:spPr bwMode="auto">
          <a:xfrm>
            <a:off x="6084169" y="4975232"/>
            <a:ext cx="2400300" cy="16565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4" name="Picture 2"/>
          <p:cNvPicPr>
            <a:picLocks noChangeAspect="1" noChangeArrowheads="1"/>
          </p:cNvPicPr>
          <p:nvPr/>
        </p:nvPicPr>
        <p:blipFill rotWithShape="1">
          <a:blip r:embed="rId5">
            <a:extLst>
              <a:ext uri="{28A0092B-C50C-407E-A947-70E740481C1C}">
                <a14:useLocalDpi xmlns:a14="http://schemas.microsoft.com/office/drawing/2010/main" val="0"/>
              </a:ext>
            </a:extLst>
          </a:blip>
          <a:srcRect l="35936" t="51753" r="53131" b="29770"/>
          <a:stretch/>
        </p:blipFill>
        <p:spPr bwMode="auto">
          <a:xfrm>
            <a:off x="3261866" y="4995508"/>
            <a:ext cx="2712249" cy="13858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151717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47664" y="576064"/>
            <a:ext cx="7308304" cy="836712"/>
          </a:xfrm>
        </p:spPr>
        <p:txBody>
          <a:bodyPr anchor="b">
            <a:normAutofit/>
          </a:bodyPr>
          <a:lstStyle/>
          <a:p>
            <a:r>
              <a:rPr lang="pt-BR" sz="3600" dirty="0" smtClean="0"/>
              <a:t>Testando a Classe Arquivo </a:t>
            </a:r>
            <a:endParaRPr lang="pt-BR" sz="3600" dirty="0"/>
          </a:p>
        </p:txBody>
      </p:sp>
      <p:pic>
        <p:nvPicPr>
          <p:cNvPr id="13" name="Picture 2" descr="C:\Users\Lucas Biason\Downloads\Jav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49699"/>
            <a:ext cx="1475655" cy="147565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3" descr="G:\ITTraining - Programas e Controle\site\questionario\Image\log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79912" y="1"/>
            <a:ext cx="1224135" cy="706231"/>
          </a:xfrm>
          <a:prstGeom prst="rect">
            <a:avLst/>
          </a:prstGeom>
          <a:noFill/>
          <a:extLst>
            <a:ext uri="{909E8E84-426E-40DD-AFC4-6F175D3DCCD1}">
              <a14:hiddenFill xmlns:a14="http://schemas.microsoft.com/office/drawing/2010/main">
                <a:solidFill>
                  <a:srgbClr val="FFFFFF"/>
                </a:solidFill>
              </a14:hiddenFill>
            </a:ext>
          </a:extLst>
        </p:spPr>
      </p:pic>
      <p:sp>
        <p:nvSpPr>
          <p:cNvPr id="4" name="Retângulo 3"/>
          <p:cNvSpPr/>
          <p:nvPr/>
        </p:nvSpPr>
        <p:spPr>
          <a:xfrm>
            <a:off x="503547" y="1752612"/>
            <a:ext cx="7776864" cy="2862322"/>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dirty="0"/>
              <a:t>public static void main(String[] </a:t>
            </a:r>
            <a:r>
              <a:rPr lang="en-US" dirty="0" err="1"/>
              <a:t>args</a:t>
            </a:r>
            <a:r>
              <a:rPr lang="en-US" dirty="0"/>
              <a:t>) {</a:t>
            </a:r>
          </a:p>
          <a:p>
            <a:pPr lvl="1"/>
            <a:r>
              <a:rPr lang="pt-BR" b="1" dirty="0">
                <a:solidFill>
                  <a:schemeClr val="accent6">
                    <a:lumMod val="75000"/>
                  </a:schemeClr>
                </a:solidFill>
              </a:rPr>
              <a:t>Arquivo </a:t>
            </a:r>
            <a:r>
              <a:rPr lang="pt-BR" b="1" dirty="0" err="1">
                <a:solidFill>
                  <a:schemeClr val="accent6">
                    <a:lumMod val="75000"/>
                  </a:schemeClr>
                </a:solidFill>
              </a:rPr>
              <a:t>arq</a:t>
            </a:r>
            <a:r>
              <a:rPr lang="pt-BR" b="1" dirty="0">
                <a:solidFill>
                  <a:schemeClr val="accent6">
                    <a:lumMod val="75000"/>
                  </a:schemeClr>
                </a:solidFill>
              </a:rPr>
              <a:t> = new Arquivo();</a:t>
            </a:r>
          </a:p>
          <a:p>
            <a:pPr lvl="1"/>
            <a:endParaRPr lang="pt-BR" dirty="0"/>
          </a:p>
          <a:p>
            <a:r>
              <a:rPr lang="pt-BR" dirty="0"/>
              <a:t> </a:t>
            </a:r>
            <a:r>
              <a:rPr lang="pt-BR" dirty="0" smtClean="0"/>
              <a:t>       //</a:t>
            </a:r>
            <a:r>
              <a:rPr lang="pt-BR" u="sng" dirty="0"/>
              <a:t>abrindo e lendo o arquivo</a:t>
            </a:r>
          </a:p>
          <a:p>
            <a:r>
              <a:rPr lang="pt-BR" dirty="0"/>
              <a:t>        Scanner input = </a:t>
            </a:r>
            <a:r>
              <a:rPr lang="pt-BR" dirty="0" err="1"/>
              <a:t>arq.</a:t>
            </a:r>
            <a:r>
              <a:rPr lang="pt-BR" b="1" dirty="0" err="1">
                <a:solidFill>
                  <a:schemeClr val="accent3">
                    <a:lumMod val="75000"/>
                  </a:schemeClr>
                </a:solidFill>
              </a:rPr>
              <a:t>readFile</a:t>
            </a:r>
            <a:r>
              <a:rPr lang="pt-BR" dirty="0"/>
              <a:t>(</a:t>
            </a:r>
            <a:r>
              <a:rPr lang="pt-BR" b="1" dirty="0">
                <a:solidFill>
                  <a:schemeClr val="accent4">
                    <a:lumMod val="75000"/>
                  </a:schemeClr>
                </a:solidFill>
              </a:rPr>
              <a:t>"contato.txt"</a:t>
            </a:r>
            <a:r>
              <a:rPr lang="pt-BR" dirty="0"/>
              <a:t>);</a:t>
            </a:r>
          </a:p>
          <a:p>
            <a:r>
              <a:rPr lang="pt-BR" dirty="0" smtClean="0"/>
              <a:t>        //</a:t>
            </a:r>
            <a:r>
              <a:rPr lang="pt-BR" u="sng" dirty="0"/>
              <a:t>mostrando os dados.</a:t>
            </a:r>
          </a:p>
          <a:p>
            <a:r>
              <a:rPr lang="pt-BR" dirty="0"/>
              <a:t>        </a:t>
            </a:r>
            <a:r>
              <a:rPr lang="pt-BR" b="1" dirty="0" err="1"/>
              <a:t>while</a:t>
            </a:r>
            <a:r>
              <a:rPr lang="pt-BR" b="1" dirty="0"/>
              <a:t>(</a:t>
            </a:r>
            <a:r>
              <a:rPr lang="pt-BR" b="1" dirty="0" err="1"/>
              <a:t>input.hasNext</a:t>
            </a:r>
            <a:r>
              <a:rPr lang="pt-BR" b="1" dirty="0"/>
              <a:t>()){</a:t>
            </a:r>
          </a:p>
          <a:p>
            <a:r>
              <a:rPr lang="pt-BR" dirty="0"/>
              <a:t>        </a:t>
            </a:r>
            <a:r>
              <a:rPr lang="pt-BR" dirty="0" smtClean="0"/>
              <a:t>	</a:t>
            </a:r>
            <a:r>
              <a:rPr lang="pt-BR" dirty="0" err="1" smtClean="0"/>
              <a:t>System.</a:t>
            </a:r>
            <a:r>
              <a:rPr lang="pt-BR" i="1" dirty="0" err="1" smtClean="0"/>
              <a:t>out.println</a:t>
            </a:r>
            <a:r>
              <a:rPr lang="pt-BR" i="1" dirty="0"/>
              <a:t>("Nome: "+</a:t>
            </a:r>
            <a:r>
              <a:rPr lang="pt-BR" b="1" i="1" dirty="0" err="1"/>
              <a:t>input.next</a:t>
            </a:r>
            <a:r>
              <a:rPr lang="pt-BR" b="1" i="1" dirty="0"/>
              <a:t>()</a:t>
            </a:r>
            <a:r>
              <a:rPr lang="pt-BR" i="1" dirty="0"/>
              <a:t>+", Tel.: "+</a:t>
            </a:r>
            <a:r>
              <a:rPr lang="pt-BR" b="1" i="1" dirty="0" err="1"/>
              <a:t>input.nextInt</a:t>
            </a:r>
            <a:r>
              <a:rPr lang="pt-BR" b="1" i="1" dirty="0"/>
              <a:t>()</a:t>
            </a:r>
            <a:r>
              <a:rPr lang="pt-BR" i="1" dirty="0"/>
              <a:t>);        </a:t>
            </a:r>
          </a:p>
          <a:p>
            <a:r>
              <a:rPr lang="pt-BR" dirty="0"/>
              <a:t>        </a:t>
            </a:r>
            <a:r>
              <a:rPr lang="pt-BR" dirty="0" smtClean="0"/>
              <a:t>}</a:t>
            </a:r>
          </a:p>
          <a:p>
            <a:r>
              <a:rPr lang="pt-BR" dirty="0" smtClean="0"/>
              <a:t>}</a:t>
            </a:r>
            <a:endParaRPr lang="pt-BR" dirty="0"/>
          </a:p>
        </p:txBody>
      </p:sp>
      <p:pic>
        <p:nvPicPr>
          <p:cNvPr id="2051"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l="58232" t="71449" r="32390" b="16736"/>
          <a:stretch/>
        </p:blipFill>
        <p:spPr bwMode="auto">
          <a:xfrm>
            <a:off x="565610" y="4857491"/>
            <a:ext cx="4464496" cy="17006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2"/>
          <p:cNvPicPr>
            <a:picLocks noChangeAspect="1" noChangeArrowheads="1"/>
          </p:cNvPicPr>
          <p:nvPr/>
        </p:nvPicPr>
        <p:blipFill rotWithShape="1">
          <a:blip r:embed="rId5">
            <a:extLst>
              <a:ext uri="{28A0092B-C50C-407E-A947-70E740481C1C}">
                <a14:useLocalDpi xmlns:a14="http://schemas.microsoft.com/office/drawing/2010/main" val="0"/>
              </a:ext>
            </a:extLst>
          </a:blip>
          <a:srcRect l="35936" t="51753" r="53131" b="29770"/>
          <a:stretch/>
        </p:blipFill>
        <p:spPr bwMode="auto">
          <a:xfrm>
            <a:off x="5220072" y="4881391"/>
            <a:ext cx="3312368" cy="1692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6" name="Conector de seta reta 5"/>
          <p:cNvCxnSpPr/>
          <p:nvPr/>
        </p:nvCxnSpPr>
        <p:spPr>
          <a:xfrm flipH="1" flipV="1">
            <a:off x="5004046" y="4066247"/>
            <a:ext cx="648073" cy="1368152"/>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12" name="Conector de seta reta 11"/>
          <p:cNvCxnSpPr/>
          <p:nvPr/>
        </p:nvCxnSpPr>
        <p:spPr>
          <a:xfrm flipV="1">
            <a:off x="6407488" y="4066247"/>
            <a:ext cx="252744" cy="1368152"/>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9132136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47664" y="576064"/>
            <a:ext cx="7308304" cy="836712"/>
          </a:xfrm>
        </p:spPr>
        <p:txBody>
          <a:bodyPr anchor="b">
            <a:normAutofit/>
          </a:bodyPr>
          <a:lstStyle/>
          <a:p>
            <a:r>
              <a:rPr lang="pt-BR" sz="3600" dirty="0" smtClean="0"/>
              <a:t>CRUD em Arquivo </a:t>
            </a:r>
            <a:endParaRPr lang="pt-BR" sz="3600" dirty="0"/>
          </a:p>
        </p:txBody>
      </p:sp>
      <p:pic>
        <p:nvPicPr>
          <p:cNvPr id="13" name="Picture 2" descr="C:\Users\Lucas Biason\Downloads\Jav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49699"/>
            <a:ext cx="1475655" cy="147565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3" descr="G:\ITTraining - Programas e Controle\site\questionario\Image\log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79912" y="1"/>
            <a:ext cx="1224135" cy="706231"/>
          </a:xfrm>
          <a:prstGeom prst="rect">
            <a:avLst/>
          </a:prstGeom>
          <a:noFill/>
          <a:extLst>
            <a:ext uri="{909E8E84-426E-40DD-AFC4-6F175D3DCCD1}">
              <a14:hiddenFill xmlns:a14="http://schemas.microsoft.com/office/drawing/2010/main">
                <a:solidFill>
                  <a:srgbClr val="FFFFFF"/>
                </a:solidFill>
              </a14:hiddenFill>
            </a:ext>
          </a:extLst>
        </p:spPr>
      </p:pic>
      <p:sp>
        <p:nvSpPr>
          <p:cNvPr id="4" name="Retângulo 3"/>
          <p:cNvSpPr/>
          <p:nvPr/>
        </p:nvSpPr>
        <p:spPr>
          <a:xfrm>
            <a:off x="2987824" y="2405787"/>
            <a:ext cx="3276365" cy="2031325"/>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pt-BR" b="1" dirty="0" err="1"/>
              <a:t>public</a:t>
            </a:r>
            <a:r>
              <a:rPr lang="pt-BR" b="1" dirty="0"/>
              <a:t> </a:t>
            </a:r>
            <a:r>
              <a:rPr lang="pt-BR" b="1" dirty="0" err="1"/>
              <a:t>class</a:t>
            </a:r>
            <a:r>
              <a:rPr lang="pt-BR" b="1" dirty="0"/>
              <a:t> Contato </a:t>
            </a:r>
            <a:r>
              <a:rPr lang="pt-BR" b="1" dirty="0" smtClean="0"/>
              <a:t>{</a:t>
            </a:r>
            <a:endParaRPr lang="pt-BR" dirty="0"/>
          </a:p>
          <a:p>
            <a:pPr lvl="1"/>
            <a:r>
              <a:rPr lang="pt-BR" b="1" dirty="0" err="1"/>
              <a:t>private</a:t>
            </a:r>
            <a:r>
              <a:rPr lang="pt-BR" b="1" dirty="0"/>
              <a:t> </a:t>
            </a:r>
            <a:r>
              <a:rPr lang="pt-BR" b="1" dirty="0" err="1"/>
              <a:t>Integer</a:t>
            </a:r>
            <a:r>
              <a:rPr lang="pt-BR" b="1" dirty="0"/>
              <a:t> </a:t>
            </a:r>
            <a:r>
              <a:rPr lang="pt-BR" b="1" dirty="0" err="1"/>
              <a:t>codigo</a:t>
            </a:r>
            <a:r>
              <a:rPr lang="pt-BR" b="1" dirty="0"/>
              <a:t>;</a:t>
            </a:r>
          </a:p>
          <a:p>
            <a:pPr lvl="1"/>
            <a:r>
              <a:rPr lang="pt-BR" b="1" dirty="0" err="1"/>
              <a:t>private</a:t>
            </a:r>
            <a:r>
              <a:rPr lang="pt-BR" b="1" dirty="0"/>
              <a:t> String nome;</a:t>
            </a:r>
          </a:p>
          <a:p>
            <a:pPr lvl="1"/>
            <a:r>
              <a:rPr lang="pt-BR" b="1" dirty="0" err="1"/>
              <a:t>private</a:t>
            </a:r>
            <a:r>
              <a:rPr lang="pt-BR" b="1" dirty="0"/>
              <a:t> String telefone</a:t>
            </a:r>
            <a:r>
              <a:rPr lang="pt-BR" b="1" dirty="0" smtClean="0"/>
              <a:t>;</a:t>
            </a:r>
          </a:p>
          <a:p>
            <a:pPr lvl="1"/>
            <a:endParaRPr lang="pt-BR" b="1" dirty="0"/>
          </a:p>
          <a:p>
            <a:pPr lvl="1"/>
            <a:r>
              <a:rPr lang="pt-BR" b="1" dirty="0" smtClean="0"/>
              <a:t>//métodos </a:t>
            </a:r>
            <a:r>
              <a:rPr lang="pt-BR" b="1" dirty="0" err="1" smtClean="0"/>
              <a:t>get</a:t>
            </a:r>
            <a:r>
              <a:rPr lang="pt-BR" b="1" dirty="0" smtClean="0"/>
              <a:t> e set</a:t>
            </a:r>
          </a:p>
          <a:p>
            <a:r>
              <a:rPr lang="pt-BR" b="1" dirty="0"/>
              <a:t>}</a:t>
            </a:r>
            <a:endParaRPr lang="pt-BR" b="1" dirty="0"/>
          </a:p>
        </p:txBody>
      </p:sp>
      <p:sp>
        <p:nvSpPr>
          <p:cNvPr id="3" name="CaixaDeTexto 2"/>
          <p:cNvSpPr txBox="1"/>
          <p:nvPr/>
        </p:nvSpPr>
        <p:spPr>
          <a:xfrm>
            <a:off x="1294391" y="1763524"/>
            <a:ext cx="6951262" cy="369332"/>
          </a:xfrm>
          <a:prstGeom prst="rect">
            <a:avLst/>
          </a:prstGeom>
          <a:noFill/>
        </p:spPr>
        <p:txBody>
          <a:bodyPr wrap="none" rtlCol="0">
            <a:spAutoFit/>
          </a:bodyPr>
          <a:lstStyle/>
          <a:p>
            <a:r>
              <a:rPr lang="pt-BR" dirty="0" smtClean="0"/>
              <a:t>Primeiro: vamos criar um modelo para o nosso contato, a classe Contato</a:t>
            </a:r>
            <a:endParaRPr lang="pt-BR" dirty="0"/>
          </a:p>
        </p:txBody>
      </p:sp>
      <p:sp>
        <p:nvSpPr>
          <p:cNvPr id="11" name="CaixaDeTexto 10"/>
          <p:cNvSpPr txBox="1"/>
          <p:nvPr/>
        </p:nvSpPr>
        <p:spPr>
          <a:xfrm>
            <a:off x="1292890" y="4797152"/>
            <a:ext cx="6816225" cy="369332"/>
          </a:xfrm>
          <a:prstGeom prst="rect">
            <a:avLst/>
          </a:prstGeom>
          <a:noFill/>
        </p:spPr>
        <p:txBody>
          <a:bodyPr wrap="none" rtlCol="0">
            <a:spAutoFit/>
          </a:bodyPr>
          <a:lstStyle/>
          <a:p>
            <a:r>
              <a:rPr lang="pt-BR" dirty="0" smtClean="0"/>
              <a:t>Vamos reaproveitar a classe Arquivo já construída no exercício anterior</a:t>
            </a:r>
            <a:endParaRPr lang="pt-BR" dirty="0"/>
          </a:p>
        </p:txBody>
      </p:sp>
    </p:spTree>
    <p:extLst>
      <p:ext uri="{BB962C8B-B14F-4D97-AF65-F5344CB8AC3E}">
        <p14:creationId xmlns:p14="http://schemas.microsoft.com/office/powerpoint/2010/main" val="588649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47664" y="576064"/>
            <a:ext cx="7308304" cy="836712"/>
          </a:xfrm>
        </p:spPr>
        <p:txBody>
          <a:bodyPr anchor="b">
            <a:normAutofit/>
          </a:bodyPr>
          <a:lstStyle/>
          <a:p>
            <a:r>
              <a:rPr lang="pt-BR" sz="3600" dirty="0" smtClean="0"/>
              <a:t>CRUD em Arquivo – Classe Controle </a:t>
            </a:r>
            <a:endParaRPr lang="pt-BR" sz="3600" dirty="0"/>
          </a:p>
        </p:txBody>
      </p:sp>
      <p:pic>
        <p:nvPicPr>
          <p:cNvPr id="13" name="Picture 2" descr="C:\Users\Lucas Biason\Downloads\Jav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49699"/>
            <a:ext cx="1475655" cy="147565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3" descr="G:\ITTraining - Programas e Controle\site\questionario\Image\log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79912" y="1"/>
            <a:ext cx="1224135" cy="706231"/>
          </a:xfrm>
          <a:prstGeom prst="rect">
            <a:avLst/>
          </a:prstGeom>
          <a:noFill/>
          <a:extLst>
            <a:ext uri="{909E8E84-426E-40DD-AFC4-6F175D3DCCD1}">
              <a14:hiddenFill xmlns:a14="http://schemas.microsoft.com/office/drawing/2010/main">
                <a:solidFill>
                  <a:srgbClr val="FFFFFF"/>
                </a:solidFill>
              </a14:hiddenFill>
            </a:ext>
          </a:extLst>
        </p:spPr>
      </p:pic>
      <p:sp>
        <p:nvSpPr>
          <p:cNvPr id="4" name="Retângulo 3"/>
          <p:cNvSpPr/>
          <p:nvPr/>
        </p:nvSpPr>
        <p:spPr>
          <a:xfrm>
            <a:off x="555081" y="2564904"/>
            <a:ext cx="8142335" cy="2277547"/>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pt-BR" dirty="0" err="1"/>
              <a:t>public</a:t>
            </a:r>
            <a:r>
              <a:rPr lang="pt-BR" dirty="0"/>
              <a:t> </a:t>
            </a:r>
            <a:r>
              <a:rPr lang="pt-BR" dirty="0" err="1"/>
              <a:t>class</a:t>
            </a:r>
            <a:r>
              <a:rPr lang="pt-BR" dirty="0"/>
              <a:t> </a:t>
            </a:r>
            <a:r>
              <a:rPr lang="pt-BR" dirty="0" err="1"/>
              <a:t>ContatosControle</a:t>
            </a:r>
            <a:r>
              <a:rPr lang="pt-BR" dirty="0"/>
              <a:t> </a:t>
            </a:r>
            <a:r>
              <a:rPr lang="pt-BR" dirty="0" err="1"/>
              <a:t>extends</a:t>
            </a:r>
            <a:r>
              <a:rPr lang="pt-BR" dirty="0"/>
              <a:t> Arquivo</a:t>
            </a:r>
            <a:r>
              <a:rPr lang="pt-BR" dirty="0" smtClean="0"/>
              <a:t>{</a:t>
            </a:r>
            <a:endParaRPr lang="pt-BR" dirty="0"/>
          </a:p>
          <a:p>
            <a:pPr lvl="1"/>
            <a:endParaRPr lang="pt-BR" dirty="0" smtClean="0"/>
          </a:p>
          <a:p>
            <a:pPr lvl="1"/>
            <a:r>
              <a:rPr lang="pt-BR" dirty="0" smtClean="0"/>
              <a:t>//</a:t>
            </a:r>
            <a:r>
              <a:rPr lang="pt-BR" u="sng" dirty="0"/>
              <a:t>criando a lista de contatos (Simula o Banco de dados)</a:t>
            </a:r>
          </a:p>
          <a:p>
            <a:pPr lvl="1"/>
            <a:r>
              <a:rPr lang="pt-BR" dirty="0" err="1"/>
              <a:t>private</a:t>
            </a:r>
            <a:r>
              <a:rPr lang="pt-BR" dirty="0"/>
              <a:t> </a:t>
            </a:r>
            <a:r>
              <a:rPr lang="pt-BR" dirty="0" err="1"/>
              <a:t>HashMap</a:t>
            </a:r>
            <a:r>
              <a:rPr lang="pt-BR" dirty="0"/>
              <a:t>&lt;</a:t>
            </a:r>
            <a:r>
              <a:rPr lang="pt-BR" dirty="0" err="1"/>
              <a:t>Integer,Contato</a:t>
            </a:r>
            <a:r>
              <a:rPr lang="pt-BR" dirty="0"/>
              <a:t>&gt; contatos</a:t>
            </a:r>
            <a:r>
              <a:rPr lang="pt-BR" dirty="0" smtClean="0"/>
              <a:t>;</a:t>
            </a:r>
          </a:p>
          <a:p>
            <a:pPr lvl="1"/>
            <a:endParaRPr lang="pt-BR" sz="800" dirty="0"/>
          </a:p>
          <a:p>
            <a:pPr lvl="1"/>
            <a:r>
              <a:rPr lang="pt-BR" dirty="0" err="1"/>
              <a:t>public</a:t>
            </a:r>
            <a:r>
              <a:rPr lang="pt-BR" dirty="0"/>
              <a:t> </a:t>
            </a:r>
            <a:r>
              <a:rPr lang="pt-BR" dirty="0" err="1"/>
              <a:t>ContatosControle</a:t>
            </a:r>
            <a:r>
              <a:rPr lang="pt-BR" dirty="0" smtClean="0"/>
              <a:t>(){ </a:t>
            </a:r>
          </a:p>
          <a:p>
            <a:pPr lvl="1"/>
            <a:r>
              <a:rPr lang="pt-BR" dirty="0"/>
              <a:t>	</a:t>
            </a:r>
            <a:r>
              <a:rPr lang="pt-BR" dirty="0" smtClean="0"/>
              <a:t>contatos </a:t>
            </a:r>
            <a:r>
              <a:rPr lang="pt-BR" dirty="0"/>
              <a:t>= new </a:t>
            </a:r>
            <a:r>
              <a:rPr lang="pt-BR" dirty="0" err="1"/>
              <a:t>HashMap</a:t>
            </a:r>
            <a:r>
              <a:rPr lang="pt-BR" dirty="0"/>
              <a:t>&lt;</a:t>
            </a:r>
            <a:r>
              <a:rPr lang="pt-BR" dirty="0" err="1"/>
              <a:t>Integer,Contato</a:t>
            </a:r>
            <a:r>
              <a:rPr lang="pt-BR" dirty="0" smtClean="0"/>
              <a:t>&gt;(); </a:t>
            </a:r>
          </a:p>
          <a:p>
            <a:pPr lvl="1"/>
            <a:r>
              <a:rPr lang="pt-BR" dirty="0" smtClean="0"/>
              <a:t>}</a:t>
            </a:r>
          </a:p>
          <a:p>
            <a:pPr lvl="1"/>
            <a:endParaRPr lang="pt-BR" sz="800" dirty="0"/>
          </a:p>
        </p:txBody>
      </p:sp>
      <p:sp>
        <p:nvSpPr>
          <p:cNvPr id="3" name="CaixaDeTexto 2"/>
          <p:cNvSpPr txBox="1"/>
          <p:nvPr/>
        </p:nvSpPr>
        <p:spPr>
          <a:xfrm>
            <a:off x="557353" y="1863774"/>
            <a:ext cx="8045729" cy="369332"/>
          </a:xfrm>
          <a:prstGeom prst="rect">
            <a:avLst/>
          </a:prstGeom>
          <a:noFill/>
        </p:spPr>
        <p:txBody>
          <a:bodyPr wrap="none" rtlCol="0">
            <a:spAutoFit/>
          </a:bodyPr>
          <a:lstStyle/>
          <a:p>
            <a:r>
              <a:rPr lang="pt-BR" dirty="0" smtClean="0"/>
              <a:t>Vamos criar um para realizar as tarefas de criar novos contatos e remover existentes</a:t>
            </a:r>
            <a:endParaRPr lang="pt-BR" dirty="0"/>
          </a:p>
        </p:txBody>
      </p:sp>
      <p:sp>
        <p:nvSpPr>
          <p:cNvPr id="8" name="CaixaDeTexto 7"/>
          <p:cNvSpPr txBox="1"/>
          <p:nvPr/>
        </p:nvSpPr>
        <p:spPr>
          <a:xfrm>
            <a:off x="822778" y="5301208"/>
            <a:ext cx="7514878" cy="369332"/>
          </a:xfrm>
          <a:prstGeom prst="rect">
            <a:avLst/>
          </a:prstGeom>
          <a:noFill/>
        </p:spPr>
        <p:txBody>
          <a:bodyPr wrap="none" rtlCol="0">
            <a:spAutoFit/>
          </a:bodyPr>
          <a:lstStyle/>
          <a:p>
            <a:r>
              <a:rPr lang="pt-BR" dirty="0" smtClean="0"/>
              <a:t>Principio básico do CRUD – </a:t>
            </a:r>
            <a:r>
              <a:rPr lang="pt-BR" dirty="0" err="1" smtClean="0"/>
              <a:t>Create</a:t>
            </a:r>
            <a:r>
              <a:rPr lang="pt-BR" dirty="0" smtClean="0"/>
              <a:t> (Criar), </a:t>
            </a:r>
            <a:r>
              <a:rPr lang="pt-BR" dirty="0" err="1" smtClean="0"/>
              <a:t>Read</a:t>
            </a:r>
            <a:r>
              <a:rPr lang="pt-BR" dirty="0" smtClean="0"/>
              <a:t> (Ler), Update(Alterar), Delete </a:t>
            </a:r>
            <a:endParaRPr lang="pt-BR" dirty="0"/>
          </a:p>
        </p:txBody>
      </p:sp>
    </p:spTree>
    <p:extLst>
      <p:ext uri="{BB962C8B-B14F-4D97-AF65-F5344CB8AC3E}">
        <p14:creationId xmlns:p14="http://schemas.microsoft.com/office/powerpoint/2010/main" val="30439967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47664" y="576064"/>
            <a:ext cx="7308304" cy="836712"/>
          </a:xfrm>
        </p:spPr>
        <p:txBody>
          <a:bodyPr anchor="b">
            <a:normAutofit/>
          </a:bodyPr>
          <a:lstStyle/>
          <a:p>
            <a:r>
              <a:rPr lang="pt-BR" sz="3600" dirty="0" smtClean="0"/>
              <a:t>CRUD em Arquivo – Classe Controle </a:t>
            </a:r>
            <a:endParaRPr lang="pt-BR" sz="3600" dirty="0"/>
          </a:p>
        </p:txBody>
      </p:sp>
      <p:pic>
        <p:nvPicPr>
          <p:cNvPr id="13" name="Picture 2" descr="C:\Users\Lucas Biason\Downloads\Jav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49699"/>
            <a:ext cx="1475655" cy="147565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3" descr="G:\ITTraining - Programas e Controle\site\questionario\Image\log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79912" y="1"/>
            <a:ext cx="1224135" cy="706231"/>
          </a:xfrm>
          <a:prstGeom prst="rect">
            <a:avLst/>
          </a:prstGeom>
          <a:noFill/>
          <a:extLst>
            <a:ext uri="{909E8E84-426E-40DD-AFC4-6F175D3DCCD1}">
              <a14:hiddenFill xmlns:a14="http://schemas.microsoft.com/office/drawing/2010/main">
                <a:solidFill>
                  <a:srgbClr val="FFFFFF"/>
                </a:solidFill>
              </a14:hiddenFill>
            </a:ext>
          </a:extLst>
        </p:spPr>
      </p:pic>
      <p:sp>
        <p:nvSpPr>
          <p:cNvPr id="4" name="Retângulo 3"/>
          <p:cNvSpPr/>
          <p:nvPr/>
        </p:nvSpPr>
        <p:spPr>
          <a:xfrm>
            <a:off x="611560" y="1844824"/>
            <a:ext cx="8142335" cy="4247317"/>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lvl="1"/>
            <a:r>
              <a:rPr lang="pt-BR" dirty="0" err="1"/>
              <a:t>public</a:t>
            </a:r>
            <a:r>
              <a:rPr lang="pt-BR" dirty="0"/>
              <a:t> </a:t>
            </a:r>
            <a:r>
              <a:rPr lang="pt-BR" dirty="0" err="1"/>
              <a:t>HashMap</a:t>
            </a:r>
            <a:r>
              <a:rPr lang="pt-BR" dirty="0"/>
              <a:t>&lt;</a:t>
            </a:r>
            <a:r>
              <a:rPr lang="pt-BR" dirty="0" err="1"/>
              <a:t>Integer,Contato</a:t>
            </a:r>
            <a:r>
              <a:rPr lang="pt-BR" dirty="0"/>
              <a:t>&gt; </a:t>
            </a:r>
            <a:r>
              <a:rPr lang="pt-BR" dirty="0" err="1"/>
              <a:t>getLista</a:t>
            </a:r>
            <a:r>
              <a:rPr lang="pt-BR" dirty="0"/>
              <a:t>(){</a:t>
            </a:r>
          </a:p>
          <a:p>
            <a:pPr lvl="1"/>
            <a:r>
              <a:rPr lang="pt-BR" dirty="0"/>
              <a:t>        </a:t>
            </a:r>
            <a:r>
              <a:rPr lang="pt-BR" dirty="0" err="1"/>
              <a:t>return</a:t>
            </a:r>
            <a:r>
              <a:rPr lang="pt-BR" dirty="0"/>
              <a:t> contatos;</a:t>
            </a:r>
          </a:p>
          <a:p>
            <a:pPr lvl="1"/>
            <a:r>
              <a:rPr lang="pt-BR" dirty="0"/>
              <a:t> </a:t>
            </a:r>
            <a:r>
              <a:rPr lang="pt-BR" dirty="0" smtClean="0"/>
              <a:t>}</a:t>
            </a:r>
            <a:endParaRPr lang="pt-BR" sz="800" dirty="0"/>
          </a:p>
          <a:p>
            <a:pPr lvl="1"/>
            <a:r>
              <a:rPr lang="pt-BR" dirty="0" err="1"/>
              <a:t>private</a:t>
            </a:r>
            <a:r>
              <a:rPr lang="pt-BR" dirty="0"/>
              <a:t> </a:t>
            </a:r>
            <a:r>
              <a:rPr lang="pt-BR" dirty="0" err="1"/>
              <a:t>HashMap</a:t>
            </a:r>
            <a:r>
              <a:rPr lang="pt-BR" dirty="0"/>
              <a:t>&lt;</a:t>
            </a:r>
            <a:r>
              <a:rPr lang="pt-BR" dirty="0" err="1"/>
              <a:t>Integer,Contato</a:t>
            </a:r>
            <a:r>
              <a:rPr lang="pt-BR" dirty="0"/>
              <a:t>&gt; </a:t>
            </a:r>
            <a:r>
              <a:rPr lang="pt-BR" b="1" dirty="0" err="1">
                <a:solidFill>
                  <a:schemeClr val="accent3">
                    <a:lumMod val="75000"/>
                  </a:schemeClr>
                </a:solidFill>
              </a:rPr>
              <a:t>getContatos</a:t>
            </a:r>
            <a:r>
              <a:rPr lang="pt-BR" b="1" dirty="0">
                <a:solidFill>
                  <a:schemeClr val="accent3">
                    <a:lumMod val="75000"/>
                  </a:schemeClr>
                </a:solidFill>
              </a:rPr>
              <a:t>(){</a:t>
            </a:r>
          </a:p>
          <a:p>
            <a:pPr lvl="2"/>
            <a:r>
              <a:rPr lang="pt-BR" b="1" dirty="0"/>
              <a:t>Scanner input = </a:t>
            </a:r>
            <a:r>
              <a:rPr lang="pt-BR" b="1" dirty="0" err="1"/>
              <a:t>readFile</a:t>
            </a:r>
            <a:r>
              <a:rPr lang="pt-BR" b="1" dirty="0"/>
              <a:t>("contatos.txt</a:t>
            </a:r>
            <a:r>
              <a:rPr lang="pt-BR" b="1" dirty="0" smtClean="0"/>
              <a:t>");</a:t>
            </a:r>
          </a:p>
          <a:p>
            <a:pPr lvl="2"/>
            <a:r>
              <a:rPr lang="pt-BR" dirty="0" smtClean="0"/>
              <a:t> </a:t>
            </a:r>
            <a:r>
              <a:rPr lang="pt-BR" b="1" dirty="0" err="1" smtClean="0"/>
              <a:t>while</a:t>
            </a:r>
            <a:r>
              <a:rPr lang="pt-BR" b="1" dirty="0" smtClean="0"/>
              <a:t>(</a:t>
            </a:r>
            <a:r>
              <a:rPr lang="pt-BR" b="1" dirty="0" err="1" smtClean="0"/>
              <a:t>input.hasNext</a:t>
            </a:r>
            <a:r>
              <a:rPr lang="pt-BR" b="1" dirty="0"/>
              <a:t>()){</a:t>
            </a:r>
          </a:p>
          <a:p>
            <a:pPr lvl="3"/>
            <a:r>
              <a:rPr lang="pt-BR" dirty="0" smtClean="0"/>
              <a:t>Contato </a:t>
            </a:r>
            <a:r>
              <a:rPr lang="pt-BR" dirty="0" err="1" smtClean="0"/>
              <a:t>contato</a:t>
            </a:r>
            <a:r>
              <a:rPr lang="pt-BR" dirty="0" smtClean="0"/>
              <a:t> </a:t>
            </a:r>
            <a:r>
              <a:rPr lang="pt-BR" dirty="0"/>
              <a:t>= new Contato();</a:t>
            </a:r>
          </a:p>
          <a:p>
            <a:pPr lvl="3"/>
            <a:r>
              <a:rPr lang="pt-BR" dirty="0" err="1"/>
              <a:t>contato.setCodigo</a:t>
            </a:r>
            <a:r>
              <a:rPr lang="pt-BR" dirty="0"/>
              <a:t>(</a:t>
            </a:r>
            <a:r>
              <a:rPr lang="pt-BR" dirty="0" err="1"/>
              <a:t>input.nextInt</a:t>
            </a:r>
            <a:r>
              <a:rPr lang="pt-BR" dirty="0"/>
              <a:t>());</a:t>
            </a:r>
          </a:p>
          <a:p>
            <a:pPr lvl="3"/>
            <a:r>
              <a:rPr lang="pt-BR" dirty="0" err="1"/>
              <a:t>contato.setNome</a:t>
            </a:r>
            <a:r>
              <a:rPr lang="pt-BR" dirty="0"/>
              <a:t>(</a:t>
            </a:r>
            <a:r>
              <a:rPr lang="pt-BR" dirty="0" err="1"/>
              <a:t>input.next</a:t>
            </a:r>
            <a:r>
              <a:rPr lang="pt-BR" dirty="0"/>
              <a:t>());</a:t>
            </a:r>
          </a:p>
          <a:p>
            <a:pPr lvl="3"/>
            <a:r>
              <a:rPr lang="pt-BR" dirty="0" err="1"/>
              <a:t>contato.setTelefone</a:t>
            </a:r>
            <a:r>
              <a:rPr lang="pt-BR" dirty="0"/>
              <a:t>(</a:t>
            </a:r>
            <a:r>
              <a:rPr lang="pt-BR" dirty="0" err="1"/>
              <a:t>input.next</a:t>
            </a:r>
            <a:r>
              <a:rPr lang="pt-BR" dirty="0"/>
              <a:t>());</a:t>
            </a:r>
          </a:p>
          <a:p>
            <a:pPr lvl="3"/>
            <a:r>
              <a:rPr lang="pt-BR" b="1" dirty="0" err="1"/>
              <a:t>contatos.put</a:t>
            </a:r>
            <a:r>
              <a:rPr lang="pt-BR" b="1" dirty="0"/>
              <a:t>(</a:t>
            </a:r>
            <a:r>
              <a:rPr lang="pt-BR" b="1" dirty="0" err="1"/>
              <a:t>contato.getCodigo</a:t>
            </a:r>
            <a:r>
              <a:rPr lang="pt-BR" b="1" dirty="0"/>
              <a:t>(),contato);</a:t>
            </a:r>
          </a:p>
          <a:p>
            <a:pPr lvl="2"/>
            <a:r>
              <a:rPr lang="pt-BR" dirty="0"/>
              <a:t>}</a:t>
            </a:r>
          </a:p>
          <a:p>
            <a:pPr lvl="2"/>
            <a:r>
              <a:rPr lang="pt-BR" b="1" dirty="0" err="1"/>
              <a:t>input.close</a:t>
            </a:r>
            <a:r>
              <a:rPr lang="pt-BR" b="1" dirty="0"/>
              <a:t>();</a:t>
            </a:r>
          </a:p>
          <a:p>
            <a:pPr lvl="2"/>
            <a:r>
              <a:rPr lang="pt-BR" dirty="0" err="1"/>
              <a:t>return</a:t>
            </a:r>
            <a:r>
              <a:rPr lang="pt-BR" dirty="0"/>
              <a:t> contatos;</a:t>
            </a:r>
          </a:p>
          <a:p>
            <a:pPr lvl="1"/>
            <a:r>
              <a:rPr lang="pt-BR" dirty="0" smtClean="0"/>
              <a:t>}</a:t>
            </a:r>
            <a:endParaRPr lang="pt-BR" dirty="0"/>
          </a:p>
        </p:txBody>
      </p:sp>
    </p:spTree>
    <p:extLst>
      <p:ext uri="{BB962C8B-B14F-4D97-AF65-F5344CB8AC3E}">
        <p14:creationId xmlns:p14="http://schemas.microsoft.com/office/powerpoint/2010/main" val="953668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47664" y="576064"/>
            <a:ext cx="7308304" cy="836712"/>
          </a:xfrm>
        </p:spPr>
        <p:txBody>
          <a:bodyPr anchor="b">
            <a:normAutofit/>
          </a:bodyPr>
          <a:lstStyle/>
          <a:p>
            <a:r>
              <a:rPr lang="pt-BR" sz="3600" dirty="0" smtClean="0"/>
              <a:t>CRUD em Arquivo – Classe Controle </a:t>
            </a:r>
            <a:endParaRPr lang="pt-BR" sz="3600" dirty="0"/>
          </a:p>
        </p:txBody>
      </p:sp>
      <p:pic>
        <p:nvPicPr>
          <p:cNvPr id="13" name="Picture 2" descr="C:\Users\Lucas Biason\Downloads\Jav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49699"/>
            <a:ext cx="1475655" cy="147565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3" descr="G:\ITTraining - Programas e Controle\site\questionario\Image\log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79912" y="1"/>
            <a:ext cx="1224135" cy="706231"/>
          </a:xfrm>
          <a:prstGeom prst="rect">
            <a:avLst/>
          </a:prstGeom>
          <a:noFill/>
          <a:extLst>
            <a:ext uri="{909E8E84-426E-40DD-AFC4-6F175D3DCCD1}">
              <a14:hiddenFill xmlns:a14="http://schemas.microsoft.com/office/drawing/2010/main">
                <a:solidFill>
                  <a:srgbClr val="FFFFFF"/>
                </a:solidFill>
              </a14:hiddenFill>
            </a:ext>
          </a:extLst>
        </p:spPr>
      </p:pic>
      <p:sp>
        <p:nvSpPr>
          <p:cNvPr id="4" name="Retângulo 3"/>
          <p:cNvSpPr/>
          <p:nvPr/>
        </p:nvSpPr>
        <p:spPr>
          <a:xfrm>
            <a:off x="539552" y="1823931"/>
            <a:ext cx="8142335" cy="4247317"/>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pt-BR" dirty="0" err="1"/>
              <a:t>public</a:t>
            </a:r>
            <a:r>
              <a:rPr lang="pt-BR" dirty="0"/>
              <a:t> </a:t>
            </a:r>
            <a:r>
              <a:rPr lang="pt-BR" dirty="0" err="1"/>
              <a:t>void</a:t>
            </a:r>
            <a:r>
              <a:rPr lang="pt-BR" dirty="0"/>
              <a:t> </a:t>
            </a:r>
            <a:r>
              <a:rPr lang="pt-BR" b="1" dirty="0" err="1">
                <a:solidFill>
                  <a:schemeClr val="accent2">
                    <a:lumMod val="75000"/>
                  </a:schemeClr>
                </a:solidFill>
              </a:rPr>
              <a:t>salvarAlteracoes</a:t>
            </a:r>
            <a:r>
              <a:rPr lang="pt-BR" b="1" dirty="0">
                <a:solidFill>
                  <a:schemeClr val="accent2">
                    <a:lumMod val="75000"/>
                  </a:schemeClr>
                </a:solidFill>
              </a:rPr>
              <a:t>() </a:t>
            </a:r>
            <a:r>
              <a:rPr lang="pt-BR" dirty="0"/>
              <a:t>{</a:t>
            </a:r>
          </a:p>
          <a:p>
            <a:r>
              <a:rPr lang="pt-BR" dirty="0"/>
              <a:t>        </a:t>
            </a:r>
            <a:r>
              <a:rPr lang="pt-BR" b="1" dirty="0" err="1"/>
              <a:t>openFile</a:t>
            </a:r>
            <a:r>
              <a:rPr lang="pt-BR" b="1" dirty="0"/>
              <a:t>("contatos.txt");</a:t>
            </a:r>
          </a:p>
          <a:p>
            <a:r>
              <a:rPr lang="pt-BR" dirty="0"/>
              <a:t>        </a:t>
            </a:r>
            <a:endParaRPr lang="pt-BR" dirty="0" smtClean="0"/>
          </a:p>
          <a:p>
            <a:r>
              <a:rPr lang="pt-BR" dirty="0"/>
              <a:t> </a:t>
            </a:r>
            <a:r>
              <a:rPr lang="pt-BR" dirty="0" smtClean="0"/>
              <a:t>       Set&lt;</a:t>
            </a:r>
            <a:r>
              <a:rPr lang="pt-BR" dirty="0" err="1" smtClean="0"/>
              <a:t>Integer</a:t>
            </a:r>
            <a:r>
              <a:rPr lang="pt-BR" dirty="0"/>
              <a:t>&gt; chaves = </a:t>
            </a:r>
            <a:r>
              <a:rPr lang="pt-BR" dirty="0" err="1"/>
              <a:t>contatos.keySet</a:t>
            </a:r>
            <a:r>
              <a:rPr lang="pt-BR" dirty="0"/>
              <a:t>();</a:t>
            </a:r>
          </a:p>
          <a:p>
            <a:r>
              <a:rPr lang="pt-BR" dirty="0"/>
              <a:t>       </a:t>
            </a:r>
          </a:p>
          <a:p>
            <a:r>
              <a:rPr lang="pt-BR" dirty="0"/>
              <a:t>        for (</a:t>
            </a:r>
            <a:r>
              <a:rPr lang="pt-BR" dirty="0" err="1"/>
              <a:t>Integer</a:t>
            </a:r>
            <a:r>
              <a:rPr lang="pt-BR" dirty="0"/>
              <a:t> i : chaves) {</a:t>
            </a:r>
          </a:p>
          <a:p>
            <a:r>
              <a:rPr lang="pt-BR" dirty="0"/>
              <a:t>        </a:t>
            </a:r>
            <a:r>
              <a:rPr lang="pt-BR" dirty="0" smtClean="0"/>
              <a:t>    Contato c </a:t>
            </a:r>
            <a:r>
              <a:rPr lang="pt-BR" dirty="0"/>
              <a:t>= </a:t>
            </a:r>
            <a:r>
              <a:rPr lang="pt-BR" dirty="0" err="1"/>
              <a:t>contatos.get</a:t>
            </a:r>
            <a:r>
              <a:rPr lang="pt-BR" dirty="0"/>
              <a:t>(i);</a:t>
            </a:r>
          </a:p>
          <a:p>
            <a:r>
              <a:rPr lang="pt-BR" dirty="0"/>
              <a:t>            </a:t>
            </a:r>
            <a:r>
              <a:rPr lang="pt-BR" b="1" dirty="0" err="1"/>
              <a:t>getOutput</a:t>
            </a:r>
            <a:r>
              <a:rPr lang="pt-BR" b="1" dirty="0"/>
              <a:t>().</a:t>
            </a:r>
            <a:r>
              <a:rPr lang="pt-BR" b="1" dirty="0" err="1"/>
              <a:t>format</a:t>
            </a:r>
            <a:r>
              <a:rPr lang="pt-BR" b="1" dirty="0"/>
              <a:t>("%d %s %s\n",</a:t>
            </a:r>
          </a:p>
          <a:p>
            <a:r>
              <a:rPr lang="pt-BR" b="1" dirty="0"/>
              <a:t>                    </a:t>
            </a:r>
            <a:r>
              <a:rPr lang="pt-BR" b="1" dirty="0" err="1"/>
              <a:t>c.getCodigo</a:t>
            </a:r>
            <a:r>
              <a:rPr lang="pt-BR" b="1" dirty="0"/>
              <a:t>(),</a:t>
            </a:r>
          </a:p>
          <a:p>
            <a:r>
              <a:rPr lang="pt-BR" b="1" dirty="0"/>
              <a:t>                    </a:t>
            </a:r>
            <a:r>
              <a:rPr lang="pt-BR" b="1" dirty="0" err="1"/>
              <a:t>c.getNome</a:t>
            </a:r>
            <a:r>
              <a:rPr lang="pt-BR" b="1" dirty="0"/>
              <a:t>(),</a:t>
            </a:r>
          </a:p>
          <a:p>
            <a:r>
              <a:rPr lang="pt-BR" b="1" dirty="0"/>
              <a:t>                    </a:t>
            </a:r>
            <a:r>
              <a:rPr lang="pt-BR" b="1" dirty="0" err="1"/>
              <a:t>c.getTelefone</a:t>
            </a:r>
            <a:r>
              <a:rPr lang="pt-BR" b="1" dirty="0"/>
              <a:t>());</a:t>
            </a:r>
          </a:p>
          <a:p>
            <a:r>
              <a:rPr lang="pt-BR" dirty="0"/>
              <a:t>        </a:t>
            </a:r>
            <a:r>
              <a:rPr lang="pt-BR" dirty="0" smtClean="0"/>
              <a:t>}</a:t>
            </a:r>
          </a:p>
          <a:p>
            <a:endParaRPr lang="pt-BR" dirty="0"/>
          </a:p>
          <a:p>
            <a:r>
              <a:rPr lang="pt-BR" dirty="0"/>
              <a:t>        </a:t>
            </a:r>
            <a:r>
              <a:rPr lang="pt-BR" b="1" dirty="0" err="1"/>
              <a:t>closeFile</a:t>
            </a:r>
            <a:r>
              <a:rPr lang="pt-BR" b="1" dirty="0"/>
              <a:t>();</a:t>
            </a:r>
          </a:p>
          <a:p>
            <a:r>
              <a:rPr lang="pt-BR" dirty="0" smtClean="0"/>
              <a:t>}</a:t>
            </a:r>
            <a:endParaRPr lang="pt-BR" dirty="0"/>
          </a:p>
        </p:txBody>
      </p:sp>
    </p:spTree>
    <p:extLst>
      <p:ext uri="{BB962C8B-B14F-4D97-AF65-F5344CB8AC3E}">
        <p14:creationId xmlns:p14="http://schemas.microsoft.com/office/powerpoint/2010/main" val="35740452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47664" y="576064"/>
            <a:ext cx="7308304" cy="836712"/>
          </a:xfrm>
        </p:spPr>
        <p:txBody>
          <a:bodyPr anchor="b">
            <a:normAutofit/>
          </a:bodyPr>
          <a:lstStyle/>
          <a:p>
            <a:r>
              <a:rPr lang="pt-BR" sz="3600" dirty="0" smtClean="0"/>
              <a:t>CRUD em Arquivo – Classe Controle </a:t>
            </a:r>
            <a:endParaRPr lang="pt-BR" sz="3600" dirty="0"/>
          </a:p>
        </p:txBody>
      </p:sp>
      <p:pic>
        <p:nvPicPr>
          <p:cNvPr id="13" name="Picture 2" descr="C:\Users\Lucas Biason\Downloads\Jav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49699"/>
            <a:ext cx="1475655" cy="147565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3" descr="G:\ITTraining - Programas e Controle\site\questionario\Image\log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79912" y="1"/>
            <a:ext cx="1224135" cy="706231"/>
          </a:xfrm>
          <a:prstGeom prst="rect">
            <a:avLst/>
          </a:prstGeom>
          <a:noFill/>
          <a:extLst>
            <a:ext uri="{909E8E84-426E-40DD-AFC4-6F175D3DCCD1}">
              <a14:hiddenFill xmlns:a14="http://schemas.microsoft.com/office/drawing/2010/main">
                <a:solidFill>
                  <a:srgbClr val="FFFFFF"/>
                </a:solidFill>
              </a14:hiddenFill>
            </a:ext>
          </a:extLst>
        </p:spPr>
      </p:pic>
      <p:sp>
        <p:nvSpPr>
          <p:cNvPr id="4" name="Retângulo 3"/>
          <p:cNvSpPr/>
          <p:nvPr/>
        </p:nvSpPr>
        <p:spPr>
          <a:xfrm>
            <a:off x="2356395" y="1844824"/>
            <a:ext cx="4071167" cy="923330"/>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pt-BR" dirty="0" err="1"/>
              <a:t>public</a:t>
            </a:r>
            <a:r>
              <a:rPr lang="pt-BR" dirty="0"/>
              <a:t> Contato </a:t>
            </a:r>
            <a:r>
              <a:rPr lang="pt-BR" b="1" dirty="0" err="1">
                <a:solidFill>
                  <a:schemeClr val="accent1">
                    <a:lumMod val="75000"/>
                  </a:schemeClr>
                </a:solidFill>
              </a:rPr>
              <a:t>getContato</a:t>
            </a:r>
            <a:r>
              <a:rPr lang="pt-BR" dirty="0"/>
              <a:t>(</a:t>
            </a:r>
            <a:r>
              <a:rPr lang="pt-BR" dirty="0" err="1"/>
              <a:t>int</a:t>
            </a:r>
            <a:r>
              <a:rPr lang="pt-BR" dirty="0"/>
              <a:t> </a:t>
            </a:r>
            <a:r>
              <a:rPr lang="pt-BR" dirty="0" err="1"/>
              <a:t>codigo</a:t>
            </a:r>
            <a:r>
              <a:rPr lang="pt-BR" dirty="0"/>
              <a:t>) {</a:t>
            </a:r>
          </a:p>
          <a:p>
            <a:r>
              <a:rPr lang="pt-BR" dirty="0" smtClean="0"/>
              <a:t>    </a:t>
            </a:r>
            <a:r>
              <a:rPr lang="pt-BR" dirty="0" err="1" smtClean="0"/>
              <a:t>return</a:t>
            </a:r>
            <a:r>
              <a:rPr lang="pt-BR" dirty="0" smtClean="0"/>
              <a:t> </a:t>
            </a:r>
            <a:r>
              <a:rPr lang="pt-BR" dirty="0" err="1"/>
              <a:t>contatos.</a:t>
            </a:r>
            <a:r>
              <a:rPr lang="pt-BR" b="1" dirty="0" err="1">
                <a:solidFill>
                  <a:schemeClr val="accent1">
                    <a:lumMod val="75000"/>
                  </a:schemeClr>
                </a:solidFill>
              </a:rPr>
              <a:t>get</a:t>
            </a:r>
            <a:r>
              <a:rPr lang="pt-BR" dirty="0"/>
              <a:t>(</a:t>
            </a:r>
            <a:r>
              <a:rPr lang="pt-BR" dirty="0" err="1"/>
              <a:t>codigo</a:t>
            </a:r>
            <a:r>
              <a:rPr lang="pt-BR" dirty="0"/>
              <a:t>) ;</a:t>
            </a:r>
          </a:p>
          <a:p>
            <a:r>
              <a:rPr lang="pt-BR" dirty="0" smtClean="0"/>
              <a:t>}</a:t>
            </a:r>
            <a:endParaRPr lang="pt-BR" dirty="0"/>
          </a:p>
        </p:txBody>
      </p:sp>
      <p:sp>
        <p:nvSpPr>
          <p:cNvPr id="5" name="Retângulo 4"/>
          <p:cNvSpPr/>
          <p:nvPr/>
        </p:nvSpPr>
        <p:spPr>
          <a:xfrm>
            <a:off x="1952835" y="3068960"/>
            <a:ext cx="4878288" cy="3416320"/>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pt-BR" dirty="0" err="1"/>
              <a:t>public</a:t>
            </a:r>
            <a:r>
              <a:rPr lang="pt-BR" dirty="0"/>
              <a:t> </a:t>
            </a:r>
            <a:r>
              <a:rPr lang="pt-BR" dirty="0" err="1"/>
              <a:t>boolean</a:t>
            </a:r>
            <a:r>
              <a:rPr lang="pt-BR" dirty="0"/>
              <a:t> </a:t>
            </a:r>
            <a:r>
              <a:rPr lang="pt-BR" b="1" dirty="0" err="1">
                <a:solidFill>
                  <a:schemeClr val="accent6">
                    <a:lumMod val="75000"/>
                  </a:schemeClr>
                </a:solidFill>
              </a:rPr>
              <a:t>add</a:t>
            </a:r>
            <a:r>
              <a:rPr lang="pt-BR" dirty="0"/>
              <a:t>(Contato c) {</a:t>
            </a:r>
          </a:p>
          <a:p>
            <a:r>
              <a:rPr lang="pt-BR" dirty="0"/>
              <a:t>        </a:t>
            </a:r>
            <a:r>
              <a:rPr lang="pt-BR" dirty="0" err="1"/>
              <a:t>if</a:t>
            </a:r>
            <a:r>
              <a:rPr lang="pt-BR" dirty="0"/>
              <a:t> (c == </a:t>
            </a:r>
            <a:r>
              <a:rPr lang="pt-BR" dirty="0" err="1"/>
              <a:t>null</a:t>
            </a:r>
            <a:r>
              <a:rPr lang="pt-BR" dirty="0"/>
              <a:t>) {</a:t>
            </a:r>
          </a:p>
          <a:p>
            <a:r>
              <a:rPr lang="pt-BR" dirty="0"/>
              <a:t>            </a:t>
            </a:r>
            <a:r>
              <a:rPr lang="pt-BR" dirty="0" err="1"/>
              <a:t>System.</a:t>
            </a:r>
            <a:r>
              <a:rPr lang="pt-BR" i="1" dirty="0" err="1"/>
              <a:t>out.println</a:t>
            </a:r>
            <a:r>
              <a:rPr lang="pt-BR" i="1" dirty="0"/>
              <a:t>("Contato esta vazio.");</a:t>
            </a:r>
          </a:p>
          <a:p>
            <a:r>
              <a:rPr lang="pt-BR" dirty="0"/>
              <a:t>            </a:t>
            </a:r>
            <a:r>
              <a:rPr lang="pt-BR" dirty="0" err="1"/>
              <a:t>return</a:t>
            </a:r>
            <a:r>
              <a:rPr lang="pt-BR" dirty="0"/>
              <a:t> false;</a:t>
            </a:r>
          </a:p>
          <a:p>
            <a:r>
              <a:rPr lang="pt-BR" dirty="0"/>
              <a:t>        }</a:t>
            </a:r>
          </a:p>
          <a:p>
            <a:r>
              <a:rPr lang="pt-BR" dirty="0"/>
              <a:t>        </a:t>
            </a:r>
            <a:r>
              <a:rPr lang="pt-BR" dirty="0" err="1"/>
              <a:t>if</a:t>
            </a:r>
            <a:r>
              <a:rPr lang="pt-BR" dirty="0"/>
              <a:t> (</a:t>
            </a:r>
            <a:r>
              <a:rPr lang="pt-BR" dirty="0" err="1"/>
              <a:t>contatos.containsValue</a:t>
            </a:r>
            <a:r>
              <a:rPr lang="pt-BR" dirty="0"/>
              <a:t>(c)) {</a:t>
            </a:r>
          </a:p>
          <a:p>
            <a:r>
              <a:rPr lang="pt-BR" dirty="0"/>
              <a:t>        </a:t>
            </a:r>
            <a:r>
              <a:rPr lang="pt-BR" dirty="0" err="1"/>
              <a:t>System.</a:t>
            </a:r>
            <a:r>
              <a:rPr lang="pt-BR" i="1" dirty="0" err="1"/>
              <a:t>out.println</a:t>
            </a:r>
            <a:r>
              <a:rPr lang="pt-BR" i="1" dirty="0"/>
              <a:t>("Contato já existe.");</a:t>
            </a:r>
          </a:p>
          <a:p>
            <a:r>
              <a:rPr lang="pt-BR" dirty="0"/>
              <a:t>            </a:t>
            </a:r>
            <a:r>
              <a:rPr lang="pt-BR" dirty="0" err="1"/>
              <a:t>return</a:t>
            </a:r>
            <a:r>
              <a:rPr lang="pt-BR" dirty="0"/>
              <a:t> false;</a:t>
            </a:r>
          </a:p>
          <a:p>
            <a:r>
              <a:rPr lang="pt-BR" dirty="0"/>
              <a:t>        }</a:t>
            </a:r>
          </a:p>
          <a:p>
            <a:r>
              <a:rPr lang="pt-BR" dirty="0"/>
              <a:t>        </a:t>
            </a:r>
            <a:r>
              <a:rPr lang="pt-BR" b="1" dirty="0" err="1">
                <a:solidFill>
                  <a:schemeClr val="accent6">
                    <a:lumMod val="75000"/>
                  </a:schemeClr>
                </a:solidFill>
              </a:rPr>
              <a:t>contatos.put</a:t>
            </a:r>
            <a:r>
              <a:rPr lang="pt-BR" b="1" dirty="0">
                <a:solidFill>
                  <a:schemeClr val="accent6">
                    <a:lumMod val="75000"/>
                  </a:schemeClr>
                </a:solidFill>
              </a:rPr>
              <a:t>(</a:t>
            </a:r>
            <a:r>
              <a:rPr lang="pt-BR" b="1" dirty="0" err="1">
                <a:solidFill>
                  <a:schemeClr val="accent6">
                    <a:lumMod val="75000"/>
                  </a:schemeClr>
                </a:solidFill>
              </a:rPr>
              <a:t>c.getCodigo</a:t>
            </a:r>
            <a:r>
              <a:rPr lang="pt-BR" b="1" dirty="0">
                <a:solidFill>
                  <a:schemeClr val="accent6">
                    <a:lumMod val="75000"/>
                  </a:schemeClr>
                </a:solidFill>
              </a:rPr>
              <a:t>(),c);</a:t>
            </a:r>
          </a:p>
          <a:p>
            <a:r>
              <a:rPr lang="pt-BR" dirty="0"/>
              <a:t>        </a:t>
            </a:r>
            <a:r>
              <a:rPr lang="pt-BR" dirty="0" err="1"/>
              <a:t>return</a:t>
            </a:r>
            <a:r>
              <a:rPr lang="pt-BR" dirty="0"/>
              <a:t> </a:t>
            </a:r>
            <a:r>
              <a:rPr lang="pt-BR" dirty="0" err="1"/>
              <a:t>true</a:t>
            </a:r>
            <a:r>
              <a:rPr lang="pt-BR" dirty="0"/>
              <a:t>;</a:t>
            </a:r>
          </a:p>
          <a:p>
            <a:r>
              <a:rPr lang="pt-BR" dirty="0"/>
              <a:t>    }</a:t>
            </a:r>
            <a:endParaRPr lang="pt-BR" dirty="0"/>
          </a:p>
        </p:txBody>
      </p:sp>
    </p:spTree>
    <p:extLst>
      <p:ext uri="{BB962C8B-B14F-4D97-AF65-F5344CB8AC3E}">
        <p14:creationId xmlns:p14="http://schemas.microsoft.com/office/powerpoint/2010/main" val="2597878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47664" y="576064"/>
            <a:ext cx="7308304" cy="836712"/>
          </a:xfrm>
        </p:spPr>
        <p:txBody>
          <a:bodyPr anchor="b">
            <a:normAutofit/>
          </a:bodyPr>
          <a:lstStyle/>
          <a:p>
            <a:r>
              <a:rPr lang="pt-BR" sz="3600" dirty="0" smtClean="0"/>
              <a:t>CRUD em Arquivo – Classe Controle </a:t>
            </a:r>
            <a:endParaRPr lang="pt-BR" sz="3600" dirty="0"/>
          </a:p>
        </p:txBody>
      </p:sp>
      <p:pic>
        <p:nvPicPr>
          <p:cNvPr id="13" name="Picture 2" descr="C:\Users\Lucas Biason\Downloads\Jav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49699"/>
            <a:ext cx="1475655" cy="147565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3" descr="G:\ITTraining - Programas e Controle\site\questionario\Image\log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79912" y="1"/>
            <a:ext cx="1224135" cy="706231"/>
          </a:xfrm>
          <a:prstGeom prst="rect">
            <a:avLst/>
          </a:prstGeom>
          <a:noFill/>
          <a:extLst>
            <a:ext uri="{909E8E84-426E-40DD-AFC4-6F175D3DCCD1}">
              <a14:hiddenFill xmlns:a14="http://schemas.microsoft.com/office/drawing/2010/main">
                <a:solidFill>
                  <a:srgbClr val="FFFFFF"/>
                </a:solidFill>
              </a14:hiddenFill>
            </a:ext>
          </a:extLst>
        </p:spPr>
      </p:pic>
      <p:sp>
        <p:nvSpPr>
          <p:cNvPr id="3" name="Retângulo 2"/>
          <p:cNvSpPr/>
          <p:nvPr/>
        </p:nvSpPr>
        <p:spPr>
          <a:xfrm>
            <a:off x="395536" y="1844824"/>
            <a:ext cx="8280920" cy="3693319"/>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pt-BR" dirty="0" err="1"/>
              <a:t>public</a:t>
            </a:r>
            <a:r>
              <a:rPr lang="pt-BR" dirty="0"/>
              <a:t> </a:t>
            </a:r>
            <a:r>
              <a:rPr lang="pt-BR" dirty="0" err="1"/>
              <a:t>boolean</a:t>
            </a:r>
            <a:r>
              <a:rPr lang="pt-BR" dirty="0"/>
              <a:t> </a:t>
            </a:r>
            <a:r>
              <a:rPr lang="pt-BR" b="1" dirty="0" err="1">
                <a:solidFill>
                  <a:schemeClr val="bg2">
                    <a:lumMod val="50000"/>
                  </a:schemeClr>
                </a:solidFill>
              </a:rPr>
              <a:t>del</a:t>
            </a:r>
            <a:r>
              <a:rPr lang="pt-BR" dirty="0"/>
              <a:t>(Contato c) {</a:t>
            </a:r>
          </a:p>
          <a:p>
            <a:r>
              <a:rPr lang="pt-BR" dirty="0"/>
              <a:t>        </a:t>
            </a:r>
            <a:r>
              <a:rPr lang="pt-BR" dirty="0" err="1"/>
              <a:t>if</a:t>
            </a:r>
            <a:r>
              <a:rPr lang="pt-BR" dirty="0"/>
              <a:t> (c == </a:t>
            </a:r>
            <a:r>
              <a:rPr lang="pt-BR" dirty="0" err="1"/>
              <a:t>null</a:t>
            </a:r>
            <a:r>
              <a:rPr lang="pt-BR" dirty="0"/>
              <a:t>) {</a:t>
            </a:r>
          </a:p>
          <a:p>
            <a:r>
              <a:rPr lang="pt-BR" dirty="0"/>
              <a:t>            </a:t>
            </a:r>
            <a:r>
              <a:rPr lang="pt-BR" dirty="0" err="1"/>
              <a:t>System.</a:t>
            </a:r>
            <a:r>
              <a:rPr lang="pt-BR" i="1" dirty="0" err="1"/>
              <a:t>out.println</a:t>
            </a:r>
            <a:r>
              <a:rPr lang="pt-BR" i="1" dirty="0"/>
              <a:t>("Contato esta vazio.");</a:t>
            </a:r>
          </a:p>
          <a:p>
            <a:r>
              <a:rPr lang="pt-BR" dirty="0"/>
              <a:t>            </a:t>
            </a:r>
            <a:r>
              <a:rPr lang="pt-BR" dirty="0" err="1"/>
              <a:t>return</a:t>
            </a:r>
            <a:r>
              <a:rPr lang="pt-BR" dirty="0"/>
              <a:t> false;</a:t>
            </a:r>
          </a:p>
          <a:p>
            <a:r>
              <a:rPr lang="pt-BR" dirty="0"/>
              <a:t>        }</a:t>
            </a:r>
          </a:p>
          <a:p>
            <a:r>
              <a:rPr lang="pt-BR" dirty="0"/>
              <a:t>        </a:t>
            </a:r>
            <a:r>
              <a:rPr lang="pt-BR" dirty="0" err="1"/>
              <a:t>if</a:t>
            </a:r>
            <a:r>
              <a:rPr lang="pt-BR" dirty="0"/>
              <a:t> (</a:t>
            </a:r>
            <a:r>
              <a:rPr lang="pt-BR" dirty="0" err="1"/>
              <a:t>contatos.containsValue</a:t>
            </a:r>
            <a:r>
              <a:rPr lang="pt-BR" dirty="0"/>
              <a:t>(c)) {</a:t>
            </a:r>
          </a:p>
          <a:p>
            <a:r>
              <a:rPr lang="pt-BR" dirty="0"/>
              <a:t>        </a:t>
            </a:r>
            <a:r>
              <a:rPr lang="pt-BR" dirty="0" err="1"/>
              <a:t>contatos.</a:t>
            </a:r>
            <a:r>
              <a:rPr lang="pt-BR" b="1" dirty="0" err="1">
                <a:solidFill>
                  <a:schemeClr val="bg2">
                    <a:lumMod val="50000"/>
                  </a:schemeClr>
                </a:solidFill>
              </a:rPr>
              <a:t>remove</a:t>
            </a:r>
            <a:r>
              <a:rPr lang="pt-BR" dirty="0"/>
              <a:t>(</a:t>
            </a:r>
            <a:r>
              <a:rPr lang="pt-BR" dirty="0" err="1"/>
              <a:t>c.getCodigo</a:t>
            </a:r>
            <a:r>
              <a:rPr lang="pt-BR" dirty="0"/>
              <a:t>());</a:t>
            </a:r>
          </a:p>
          <a:p>
            <a:r>
              <a:rPr lang="pt-BR" dirty="0"/>
              <a:t>            </a:t>
            </a:r>
            <a:r>
              <a:rPr lang="pt-BR" dirty="0" err="1"/>
              <a:t>return</a:t>
            </a:r>
            <a:r>
              <a:rPr lang="pt-BR" dirty="0"/>
              <a:t> </a:t>
            </a:r>
            <a:r>
              <a:rPr lang="pt-BR" dirty="0" err="1"/>
              <a:t>true</a:t>
            </a:r>
            <a:r>
              <a:rPr lang="pt-BR" dirty="0"/>
              <a:t>;</a:t>
            </a:r>
          </a:p>
          <a:p>
            <a:r>
              <a:rPr lang="pt-BR" dirty="0"/>
              <a:t>        } </a:t>
            </a:r>
            <a:r>
              <a:rPr lang="pt-BR" dirty="0" err="1"/>
              <a:t>else</a:t>
            </a:r>
            <a:r>
              <a:rPr lang="pt-BR" dirty="0"/>
              <a:t> {</a:t>
            </a:r>
          </a:p>
          <a:p>
            <a:r>
              <a:rPr lang="pt-BR" dirty="0"/>
              <a:t>        </a:t>
            </a:r>
            <a:r>
              <a:rPr lang="pt-BR" dirty="0" err="1"/>
              <a:t>System.</a:t>
            </a:r>
            <a:r>
              <a:rPr lang="pt-BR" i="1" dirty="0" err="1"/>
              <a:t>out.println</a:t>
            </a:r>
            <a:r>
              <a:rPr lang="pt-BR" i="1" dirty="0"/>
              <a:t>("Não foi possível deletar o contato, o mesmo não existe.");</a:t>
            </a:r>
          </a:p>
          <a:p>
            <a:r>
              <a:rPr lang="pt-BR" dirty="0"/>
              <a:t>            </a:t>
            </a:r>
            <a:r>
              <a:rPr lang="pt-BR" dirty="0" err="1"/>
              <a:t>return</a:t>
            </a:r>
            <a:r>
              <a:rPr lang="pt-BR" dirty="0"/>
              <a:t> false;</a:t>
            </a:r>
          </a:p>
          <a:p>
            <a:r>
              <a:rPr lang="pt-BR" dirty="0"/>
              <a:t>        }</a:t>
            </a:r>
          </a:p>
          <a:p>
            <a:r>
              <a:rPr lang="pt-BR" dirty="0"/>
              <a:t>    }</a:t>
            </a:r>
          </a:p>
        </p:txBody>
      </p:sp>
    </p:spTree>
    <p:extLst>
      <p:ext uri="{BB962C8B-B14F-4D97-AF65-F5344CB8AC3E}">
        <p14:creationId xmlns:p14="http://schemas.microsoft.com/office/powerpoint/2010/main" val="6398371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47664" y="576064"/>
            <a:ext cx="7308304" cy="836712"/>
          </a:xfrm>
        </p:spPr>
        <p:txBody>
          <a:bodyPr anchor="b">
            <a:normAutofit/>
          </a:bodyPr>
          <a:lstStyle/>
          <a:p>
            <a:r>
              <a:rPr lang="pt-BR" sz="3600" dirty="0" smtClean="0"/>
              <a:t>CRUD em Arquivo – Teste</a:t>
            </a:r>
            <a:endParaRPr lang="pt-BR" sz="3600" dirty="0"/>
          </a:p>
        </p:txBody>
      </p:sp>
      <p:pic>
        <p:nvPicPr>
          <p:cNvPr id="13" name="Picture 2" descr="C:\Users\Lucas Biason\Downloads\Jav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49699"/>
            <a:ext cx="1475655" cy="147565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3" descr="G:\ITTraining - Programas e Controle\site\questionario\Image\log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79912" y="1"/>
            <a:ext cx="1224135" cy="706231"/>
          </a:xfrm>
          <a:prstGeom prst="rect">
            <a:avLst/>
          </a:prstGeom>
          <a:noFill/>
          <a:extLst>
            <a:ext uri="{909E8E84-426E-40DD-AFC4-6F175D3DCCD1}">
              <a14:hiddenFill xmlns:a14="http://schemas.microsoft.com/office/drawing/2010/main">
                <a:solidFill>
                  <a:srgbClr val="FFFFFF"/>
                </a:solidFill>
              </a14:hiddenFill>
            </a:ext>
          </a:extLst>
        </p:spPr>
      </p:pic>
      <p:sp>
        <p:nvSpPr>
          <p:cNvPr id="3" name="Retângulo 2"/>
          <p:cNvSpPr/>
          <p:nvPr/>
        </p:nvSpPr>
        <p:spPr>
          <a:xfrm>
            <a:off x="395536" y="1844824"/>
            <a:ext cx="8280920" cy="3416320"/>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pt-BR" b="1" dirty="0" err="1"/>
              <a:t>public</a:t>
            </a:r>
            <a:r>
              <a:rPr lang="pt-BR" b="1" dirty="0"/>
              <a:t> </a:t>
            </a:r>
            <a:r>
              <a:rPr lang="pt-BR" b="1" dirty="0" err="1"/>
              <a:t>class</a:t>
            </a:r>
            <a:r>
              <a:rPr lang="pt-BR" b="1" dirty="0"/>
              <a:t> </a:t>
            </a:r>
            <a:r>
              <a:rPr lang="pt-BR" b="1" dirty="0" err="1"/>
              <a:t>TesteContato</a:t>
            </a:r>
            <a:r>
              <a:rPr lang="pt-BR" b="1" dirty="0"/>
              <a:t> {</a:t>
            </a:r>
          </a:p>
          <a:p>
            <a:endParaRPr lang="pt-BR" dirty="0"/>
          </a:p>
          <a:p>
            <a:pPr lvl="1"/>
            <a:r>
              <a:rPr lang="en-US" b="1" dirty="0"/>
              <a:t>public static void main(String[] </a:t>
            </a:r>
            <a:r>
              <a:rPr lang="en-US" b="1" dirty="0" err="1"/>
              <a:t>args</a:t>
            </a:r>
            <a:r>
              <a:rPr lang="en-US" b="1" dirty="0"/>
              <a:t>) {</a:t>
            </a:r>
          </a:p>
          <a:p>
            <a:pPr lvl="1"/>
            <a:endParaRPr lang="pt-BR" dirty="0"/>
          </a:p>
          <a:p>
            <a:pPr lvl="2"/>
            <a:r>
              <a:rPr lang="pt-BR" dirty="0" err="1"/>
              <a:t>ContatosControle</a:t>
            </a:r>
            <a:r>
              <a:rPr lang="pt-BR" dirty="0"/>
              <a:t> c = </a:t>
            </a:r>
            <a:r>
              <a:rPr lang="pt-BR" b="1" dirty="0"/>
              <a:t>new </a:t>
            </a:r>
            <a:r>
              <a:rPr lang="pt-BR" b="1" dirty="0" err="1"/>
              <a:t>ContatosControle</a:t>
            </a:r>
            <a:r>
              <a:rPr lang="pt-BR" b="1" dirty="0"/>
              <a:t>();</a:t>
            </a:r>
          </a:p>
          <a:p>
            <a:pPr lvl="2"/>
            <a:r>
              <a:rPr lang="pt-BR" dirty="0" err="1"/>
              <a:t>c.add</a:t>
            </a:r>
            <a:r>
              <a:rPr lang="pt-BR" dirty="0"/>
              <a:t>(</a:t>
            </a:r>
            <a:r>
              <a:rPr lang="pt-BR" b="1" dirty="0"/>
              <a:t>new Contato(1,"Lucas","67534321"));</a:t>
            </a:r>
          </a:p>
          <a:p>
            <a:pPr lvl="2"/>
            <a:r>
              <a:rPr lang="pt-BR" dirty="0" err="1"/>
              <a:t>c.add</a:t>
            </a:r>
            <a:r>
              <a:rPr lang="pt-BR" dirty="0"/>
              <a:t>(</a:t>
            </a:r>
            <a:r>
              <a:rPr lang="pt-BR" b="1" dirty="0"/>
              <a:t>new Contato(2,"Ana","87254367"));</a:t>
            </a:r>
          </a:p>
          <a:p>
            <a:pPr lvl="2"/>
            <a:endParaRPr lang="pt-BR" dirty="0"/>
          </a:p>
          <a:p>
            <a:pPr lvl="2"/>
            <a:r>
              <a:rPr lang="pt-BR" dirty="0" err="1"/>
              <a:t>System.</a:t>
            </a:r>
            <a:r>
              <a:rPr lang="pt-BR" i="1" dirty="0" err="1"/>
              <a:t>out.println</a:t>
            </a:r>
            <a:r>
              <a:rPr lang="pt-BR" i="1" dirty="0"/>
              <a:t>(</a:t>
            </a:r>
            <a:r>
              <a:rPr lang="pt-BR" i="1" dirty="0" err="1"/>
              <a:t>c.getLista</a:t>
            </a:r>
            <a:r>
              <a:rPr lang="pt-BR" i="1" dirty="0"/>
              <a:t>());</a:t>
            </a:r>
          </a:p>
          <a:p>
            <a:pPr lvl="1"/>
            <a:r>
              <a:rPr lang="pt-BR" dirty="0"/>
              <a:t>}</a:t>
            </a:r>
          </a:p>
          <a:p>
            <a:endParaRPr lang="pt-BR" dirty="0"/>
          </a:p>
          <a:p>
            <a:r>
              <a:rPr lang="pt-BR" dirty="0"/>
              <a:t>}</a:t>
            </a:r>
          </a:p>
        </p:txBody>
      </p:sp>
    </p:spTree>
    <p:extLst>
      <p:ext uri="{BB962C8B-B14F-4D97-AF65-F5344CB8AC3E}">
        <p14:creationId xmlns:p14="http://schemas.microsoft.com/office/powerpoint/2010/main" val="37662903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47664" y="576064"/>
            <a:ext cx="7308304" cy="836712"/>
          </a:xfrm>
        </p:spPr>
        <p:txBody>
          <a:bodyPr anchor="b">
            <a:normAutofit/>
          </a:bodyPr>
          <a:lstStyle/>
          <a:p>
            <a:r>
              <a:rPr lang="pt-BR" dirty="0" smtClean="0"/>
              <a:t>E/S de Dados e Operações</a:t>
            </a:r>
            <a:endParaRPr lang="pt-BR" dirty="0"/>
          </a:p>
        </p:txBody>
      </p:sp>
      <p:sp>
        <p:nvSpPr>
          <p:cNvPr id="5" name="CaixaDeTexto 4"/>
          <p:cNvSpPr txBox="1"/>
          <p:nvPr/>
        </p:nvSpPr>
        <p:spPr>
          <a:xfrm>
            <a:off x="326883" y="1775447"/>
            <a:ext cx="6906058" cy="3416320"/>
          </a:xfrm>
          <a:prstGeom prst="rect">
            <a:avLst/>
          </a:prstGeom>
          <a:solidFill>
            <a:schemeClr val="bg1"/>
          </a:solidFill>
          <a:ln>
            <a:solidFill>
              <a:schemeClr val="tx2"/>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pt-BR" dirty="0" err="1"/>
              <a:t>public</a:t>
            </a:r>
            <a:r>
              <a:rPr lang="pt-BR" dirty="0"/>
              <a:t> </a:t>
            </a:r>
            <a:r>
              <a:rPr lang="pt-BR" dirty="0" err="1"/>
              <a:t>class</a:t>
            </a:r>
            <a:r>
              <a:rPr lang="pt-BR" dirty="0"/>
              <a:t> </a:t>
            </a:r>
            <a:r>
              <a:rPr lang="pt-BR" dirty="0" err="1"/>
              <a:t>Adicao</a:t>
            </a:r>
            <a:r>
              <a:rPr lang="pt-BR" dirty="0"/>
              <a:t> </a:t>
            </a:r>
            <a:r>
              <a:rPr lang="pt-BR" dirty="0" smtClean="0"/>
              <a:t>{</a:t>
            </a:r>
            <a:endParaRPr lang="pt-BR" dirty="0"/>
          </a:p>
          <a:p>
            <a:r>
              <a:rPr lang="en-US" dirty="0" smtClean="0"/>
              <a:t>	public </a:t>
            </a:r>
            <a:r>
              <a:rPr lang="en-US" dirty="0"/>
              <a:t>static void main(String[] </a:t>
            </a:r>
            <a:r>
              <a:rPr lang="en-US" dirty="0" err="1"/>
              <a:t>args</a:t>
            </a:r>
            <a:r>
              <a:rPr lang="en-US" dirty="0"/>
              <a:t>) </a:t>
            </a:r>
            <a:r>
              <a:rPr lang="en-US" dirty="0" smtClean="0"/>
              <a:t>{</a:t>
            </a:r>
          </a:p>
          <a:p>
            <a:r>
              <a:rPr lang="pt-BR" b="1" dirty="0" smtClean="0"/>
              <a:t>	      </a:t>
            </a:r>
            <a:r>
              <a:rPr lang="pt-BR" b="1" dirty="0" smtClean="0">
                <a:solidFill>
                  <a:schemeClr val="accent1">
                    <a:lumMod val="75000"/>
                  </a:schemeClr>
                </a:solidFill>
              </a:rPr>
              <a:t>Scanner </a:t>
            </a:r>
            <a:r>
              <a:rPr lang="pt-BR" b="1" dirty="0">
                <a:solidFill>
                  <a:schemeClr val="accent1">
                    <a:lumMod val="75000"/>
                  </a:schemeClr>
                </a:solidFill>
              </a:rPr>
              <a:t>input = new Scanner(System.</a:t>
            </a:r>
            <a:r>
              <a:rPr lang="pt-BR" b="1" i="1" dirty="0">
                <a:solidFill>
                  <a:schemeClr val="accent1">
                    <a:lumMod val="75000"/>
                  </a:schemeClr>
                </a:solidFill>
              </a:rPr>
              <a:t>in</a:t>
            </a:r>
            <a:r>
              <a:rPr lang="pt-BR" b="1" i="1" dirty="0" smtClean="0">
                <a:solidFill>
                  <a:schemeClr val="accent1">
                    <a:lumMod val="75000"/>
                  </a:schemeClr>
                </a:solidFill>
              </a:rPr>
              <a:t>);</a:t>
            </a:r>
            <a:endParaRPr lang="pt-BR" b="1" dirty="0">
              <a:solidFill>
                <a:schemeClr val="accent1">
                  <a:lumMod val="75000"/>
                </a:schemeClr>
              </a:solidFill>
            </a:endParaRPr>
          </a:p>
          <a:p>
            <a:r>
              <a:rPr lang="pt-BR" dirty="0"/>
              <a:t> </a:t>
            </a:r>
            <a:r>
              <a:rPr lang="pt-BR" dirty="0" smtClean="0"/>
              <a:t>                       </a:t>
            </a:r>
            <a:r>
              <a:rPr lang="pt-BR" b="1" dirty="0" err="1" smtClean="0">
                <a:solidFill>
                  <a:schemeClr val="accent6">
                    <a:lumMod val="75000"/>
                  </a:schemeClr>
                </a:solidFill>
              </a:rPr>
              <a:t>System.</a:t>
            </a:r>
            <a:r>
              <a:rPr lang="pt-BR" b="1" i="1" dirty="0" err="1" smtClean="0">
                <a:solidFill>
                  <a:schemeClr val="accent6">
                    <a:lumMod val="75000"/>
                  </a:schemeClr>
                </a:solidFill>
              </a:rPr>
              <a:t>out.println</a:t>
            </a:r>
            <a:r>
              <a:rPr lang="pt-BR" i="1" dirty="0">
                <a:solidFill>
                  <a:schemeClr val="accent6">
                    <a:lumMod val="75000"/>
                  </a:schemeClr>
                </a:solidFill>
              </a:rPr>
              <a:t>(</a:t>
            </a:r>
            <a:r>
              <a:rPr lang="pt-BR" i="1" dirty="0"/>
              <a:t>"Entre com o primeiro número.");</a:t>
            </a:r>
          </a:p>
          <a:p>
            <a:r>
              <a:rPr lang="pt-BR" dirty="0" smtClean="0"/>
              <a:t>	       </a:t>
            </a:r>
            <a:r>
              <a:rPr lang="pt-BR" b="1" dirty="0" err="1" smtClean="0"/>
              <a:t>int</a:t>
            </a:r>
            <a:r>
              <a:rPr lang="pt-BR" dirty="0" smtClean="0"/>
              <a:t> </a:t>
            </a:r>
            <a:r>
              <a:rPr lang="pt-BR" dirty="0"/>
              <a:t>numero1 = </a:t>
            </a:r>
            <a:r>
              <a:rPr lang="pt-BR" b="1" dirty="0" err="1">
                <a:solidFill>
                  <a:schemeClr val="accent1">
                    <a:lumMod val="75000"/>
                  </a:schemeClr>
                </a:solidFill>
              </a:rPr>
              <a:t>input.nextInt</a:t>
            </a:r>
            <a:r>
              <a:rPr lang="pt-BR" b="1" dirty="0" smtClean="0">
                <a:solidFill>
                  <a:schemeClr val="accent1">
                    <a:lumMod val="75000"/>
                  </a:schemeClr>
                </a:solidFill>
              </a:rPr>
              <a:t>();</a:t>
            </a:r>
            <a:endParaRPr lang="pt-BR" dirty="0">
              <a:solidFill>
                <a:schemeClr val="accent1">
                  <a:lumMod val="75000"/>
                </a:schemeClr>
              </a:solidFill>
            </a:endParaRPr>
          </a:p>
          <a:p>
            <a:r>
              <a:rPr lang="pt-BR" dirty="0" smtClean="0"/>
              <a:t>	</a:t>
            </a:r>
            <a:r>
              <a:rPr lang="pt-BR" dirty="0" smtClean="0">
                <a:solidFill>
                  <a:schemeClr val="accent6">
                    <a:lumMod val="75000"/>
                  </a:schemeClr>
                </a:solidFill>
              </a:rPr>
              <a:t>       </a:t>
            </a:r>
            <a:r>
              <a:rPr lang="pt-BR" b="1" dirty="0" err="1" smtClean="0">
                <a:solidFill>
                  <a:schemeClr val="accent6">
                    <a:lumMod val="75000"/>
                  </a:schemeClr>
                </a:solidFill>
              </a:rPr>
              <a:t>System.</a:t>
            </a:r>
            <a:r>
              <a:rPr lang="pt-BR" b="1" i="1" dirty="0" err="1" smtClean="0">
                <a:solidFill>
                  <a:schemeClr val="accent6">
                    <a:lumMod val="75000"/>
                  </a:schemeClr>
                </a:solidFill>
              </a:rPr>
              <a:t>out.println</a:t>
            </a:r>
            <a:r>
              <a:rPr lang="pt-BR" i="1" dirty="0"/>
              <a:t>("Entre com o primeiro número.");</a:t>
            </a:r>
          </a:p>
          <a:p>
            <a:r>
              <a:rPr lang="pt-BR" dirty="0" smtClean="0"/>
              <a:t>	       </a:t>
            </a:r>
            <a:r>
              <a:rPr lang="pt-BR" b="1" dirty="0" err="1" smtClean="0"/>
              <a:t>int</a:t>
            </a:r>
            <a:r>
              <a:rPr lang="pt-BR" dirty="0" smtClean="0"/>
              <a:t> </a:t>
            </a:r>
            <a:r>
              <a:rPr lang="pt-BR" dirty="0"/>
              <a:t>numero2 = </a:t>
            </a:r>
            <a:r>
              <a:rPr lang="pt-BR" b="1" dirty="0" err="1">
                <a:solidFill>
                  <a:schemeClr val="accent1">
                    <a:lumMod val="75000"/>
                  </a:schemeClr>
                </a:solidFill>
              </a:rPr>
              <a:t>input.nextInt</a:t>
            </a:r>
            <a:r>
              <a:rPr lang="pt-BR" b="1" dirty="0">
                <a:solidFill>
                  <a:schemeClr val="accent1">
                    <a:lumMod val="75000"/>
                  </a:schemeClr>
                </a:solidFill>
              </a:rPr>
              <a:t>();</a:t>
            </a:r>
          </a:p>
          <a:p>
            <a:endParaRPr lang="pt-BR" dirty="0"/>
          </a:p>
          <a:p>
            <a:r>
              <a:rPr lang="pt-BR" dirty="0" smtClean="0"/>
              <a:t>	       </a:t>
            </a:r>
            <a:r>
              <a:rPr lang="pt-BR" dirty="0" err="1" smtClean="0"/>
              <a:t>int</a:t>
            </a:r>
            <a:r>
              <a:rPr lang="pt-BR" dirty="0" smtClean="0"/>
              <a:t> </a:t>
            </a:r>
            <a:r>
              <a:rPr lang="pt-BR" dirty="0"/>
              <a:t>soma = numero1 </a:t>
            </a:r>
            <a:r>
              <a:rPr lang="pt-BR" b="1" dirty="0"/>
              <a:t>/</a:t>
            </a:r>
            <a:r>
              <a:rPr lang="pt-BR" dirty="0"/>
              <a:t> numero2</a:t>
            </a:r>
            <a:r>
              <a:rPr lang="pt-BR" dirty="0" smtClean="0"/>
              <a:t>;</a:t>
            </a:r>
            <a:endParaRPr lang="pt-BR" dirty="0"/>
          </a:p>
          <a:p>
            <a:r>
              <a:rPr lang="pt-BR" dirty="0" smtClean="0"/>
              <a:t>	       </a:t>
            </a:r>
            <a:r>
              <a:rPr lang="pt-BR" b="1" dirty="0" err="1" smtClean="0">
                <a:solidFill>
                  <a:schemeClr val="accent6">
                    <a:lumMod val="75000"/>
                  </a:schemeClr>
                </a:solidFill>
              </a:rPr>
              <a:t>System.</a:t>
            </a:r>
            <a:r>
              <a:rPr lang="pt-BR" b="1" i="1" dirty="0" err="1" smtClean="0">
                <a:solidFill>
                  <a:schemeClr val="accent6">
                    <a:lumMod val="75000"/>
                  </a:schemeClr>
                </a:solidFill>
              </a:rPr>
              <a:t>out.println</a:t>
            </a:r>
            <a:r>
              <a:rPr lang="pt-BR" i="1" dirty="0"/>
              <a:t>("A soma dos dois é: "+ soma</a:t>
            </a:r>
            <a:r>
              <a:rPr lang="pt-BR" i="1" dirty="0" smtClean="0"/>
              <a:t>);</a:t>
            </a:r>
            <a:endParaRPr lang="pt-BR" dirty="0"/>
          </a:p>
          <a:p>
            <a:r>
              <a:rPr lang="pt-BR" dirty="0" smtClean="0"/>
              <a:t>	}	</a:t>
            </a:r>
            <a:endParaRPr lang="pt-BR" dirty="0"/>
          </a:p>
          <a:p>
            <a:r>
              <a:rPr lang="pt-BR" dirty="0"/>
              <a:t>}</a:t>
            </a:r>
          </a:p>
        </p:txBody>
      </p:sp>
      <p:pic>
        <p:nvPicPr>
          <p:cNvPr id="13" name="Picture 2" descr="C:\Users\Lucas Biason\Downloads\Jav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49699"/>
            <a:ext cx="1475655" cy="147565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3" descr="G:\ITTraining - Programas e Controle\site\questionario\Image\log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79912" y="1"/>
            <a:ext cx="1224135" cy="706231"/>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 name="Tabela 2"/>
          <p:cNvGraphicFramePr>
            <a:graphicFrameLocks noGrp="1"/>
          </p:cNvGraphicFramePr>
          <p:nvPr>
            <p:extLst>
              <p:ext uri="{D42A27DB-BD31-4B8C-83A1-F6EECF244321}">
                <p14:modId xmlns:p14="http://schemas.microsoft.com/office/powerpoint/2010/main" val="1317434215"/>
              </p:ext>
            </p:extLst>
          </p:nvPr>
        </p:nvGraphicFramePr>
        <p:xfrm>
          <a:off x="6156176" y="4797152"/>
          <a:ext cx="2642505" cy="1466914"/>
        </p:xfrm>
        <a:graphic>
          <a:graphicData uri="http://schemas.openxmlformats.org/drawingml/2006/table">
            <a:tbl>
              <a:tblPr firstRow="1" firstCol="1" bandRow="1">
                <a:tableStyleId>{5C22544A-7EE6-4342-B048-85BDC9FD1C3A}</a:tableStyleId>
              </a:tblPr>
              <a:tblGrid>
                <a:gridCol w="1240158"/>
                <a:gridCol w="359077"/>
                <a:gridCol w="1043270"/>
              </a:tblGrid>
              <a:tr h="345250">
                <a:tc>
                  <a:txBody>
                    <a:bodyPr/>
                    <a:lstStyle/>
                    <a:p>
                      <a:pPr algn="just">
                        <a:lnSpc>
                          <a:spcPct val="115000"/>
                        </a:lnSpc>
                        <a:spcAft>
                          <a:spcPts val="1000"/>
                        </a:spcAft>
                      </a:pPr>
                      <a:r>
                        <a:rPr lang="pt-BR" sz="1600" dirty="0">
                          <a:effectLst/>
                        </a:rPr>
                        <a:t>Adição</a:t>
                      </a:r>
                      <a:endParaRPr lang="pt-BR" sz="1600" dirty="0">
                        <a:effectLst/>
                        <a:latin typeface="Calibri"/>
                        <a:ea typeface="MS Mincho"/>
                        <a:cs typeface="Times New Roman"/>
                      </a:endParaRPr>
                    </a:p>
                  </a:txBody>
                  <a:tcPr marL="28453" marR="28453" marT="0" marB="0"/>
                </a:tc>
                <a:tc>
                  <a:txBody>
                    <a:bodyPr/>
                    <a:lstStyle/>
                    <a:p>
                      <a:pPr algn="just">
                        <a:lnSpc>
                          <a:spcPct val="115000"/>
                        </a:lnSpc>
                        <a:spcAft>
                          <a:spcPts val="1000"/>
                        </a:spcAft>
                      </a:pPr>
                      <a:r>
                        <a:rPr lang="pt-BR" sz="1600">
                          <a:effectLst/>
                        </a:rPr>
                        <a:t>+</a:t>
                      </a:r>
                      <a:endParaRPr lang="pt-BR" sz="1600">
                        <a:effectLst/>
                        <a:latin typeface="Calibri"/>
                        <a:ea typeface="MS Mincho"/>
                        <a:cs typeface="Times New Roman"/>
                      </a:endParaRPr>
                    </a:p>
                  </a:txBody>
                  <a:tcPr marL="28453" marR="28453" marT="0" marB="0"/>
                </a:tc>
                <a:tc>
                  <a:txBody>
                    <a:bodyPr/>
                    <a:lstStyle/>
                    <a:p>
                      <a:r>
                        <a:rPr lang="pt-BR" sz="1600" dirty="0" err="1" smtClean="0">
                          <a:effectLst/>
                        </a:rPr>
                        <a:t>Ex</a:t>
                      </a:r>
                      <a:r>
                        <a:rPr lang="pt-BR" sz="1600" dirty="0">
                          <a:effectLst/>
                        </a:rPr>
                        <a:t>: n1 + n2 </a:t>
                      </a:r>
                      <a:endParaRPr lang="pt-BR" sz="1600" dirty="0">
                        <a:effectLst/>
                        <a:latin typeface="Calibri"/>
                        <a:cs typeface="Times New Roman"/>
                      </a:endParaRPr>
                    </a:p>
                  </a:txBody>
                  <a:tcPr marL="28453" marR="28453" marT="0" marB="0"/>
                </a:tc>
              </a:tr>
              <a:tr h="30626">
                <a:tc>
                  <a:txBody>
                    <a:bodyPr/>
                    <a:lstStyle/>
                    <a:p>
                      <a:pPr algn="just">
                        <a:lnSpc>
                          <a:spcPct val="115000"/>
                        </a:lnSpc>
                        <a:spcAft>
                          <a:spcPts val="1000"/>
                        </a:spcAft>
                      </a:pPr>
                      <a:r>
                        <a:rPr lang="pt-BR" sz="1600">
                          <a:effectLst/>
                        </a:rPr>
                        <a:t>Subtração</a:t>
                      </a:r>
                      <a:endParaRPr lang="pt-BR" sz="1600">
                        <a:effectLst/>
                        <a:latin typeface="Calibri"/>
                        <a:ea typeface="MS Mincho"/>
                        <a:cs typeface="Times New Roman"/>
                      </a:endParaRPr>
                    </a:p>
                  </a:txBody>
                  <a:tcPr marL="28453" marR="28453" marT="0" marB="0"/>
                </a:tc>
                <a:tc>
                  <a:txBody>
                    <a:bodyPr/>
                    <a:lstStyle/>
                    <a:p>
                      <a:pPr algn="just">
                        <a:lnSpc>
                          <a:spcPct val="115000"/>
                        </a:lnSpc>
                        <a:spcAft>
                          <a:spcPts val="1000"/>
                        </a:spcAft>
                      </a:pPr>
                      <a:r>
                        <a:rPr lang="pt-BR" sz="1600">
                          <a:effectLst/>
                        </a:rPr>
                        <a:t>-</a:t>
                      </a:r>
                      <a:endParaRPr lang="pt-BR" sz="1600">
                        <a:effectLst/>
                        <a:latin typeface="Calibri"/>
                        <a:ea typeface="MS Mincho"/>
                        <a:cs typeface="Times New Roman"/>
                      </a:endParaRPr>
                    </a:p>
                  </a:txBody>
                  <a:tcPr marL="28453" marR="28453" marT="0" marB="0"/>
                </a:tc>
                <a:tc>
                  <a:txBody>
                    <a:bodyPr/>
                    <a:lstStyle/>
                    <a:p>
                      <a:pPr algn="just">
                        <a:lnSpc>
                          <a:spcPct val="115000"/>
                        </a:lnSpc>
                        <a:spcAft>
                          <a:spcPts val="1000"/>
                        </a:spcAft>
                      </a:pPr>
                      <a:r>
                        <a:rPr lang="pt-BR" sz="1600">
                          <a:effectLst/>
                        </a:rPr>
                        <a:t>Ex: n1 – n2</a:t>
                      </a:r>
                      <a:endParaRPr lang="pt-BR" sz="1600">
                        <a:effectLst/>
                        <a:latin typeface="Calibri"/>
                        <a:ea typeface="MS Mincho"/>
                        <a:cs typeface="Times New Roman"/>
                      </a:endParaRPr>
                    </a:p>
                  </a:txBody>
                  <a:tcPr marL="28453" marR="28453" marT="0" marB="0"/>
                </a:tc>
              </a:tr>
              <a:tr h="30626">
                <a:tc>
                  <a:txBody>
                    <a:bodyPr/>
                    <a:lstStyle/>
                    <a:p>
                      <a:pPr algn="just">
                        <a:lnSpc>
                          <a:spcPct val="115000"/>
                        </a:lnSpc>
                        <a:spcAft>
                          <a:spcPts val="1000"/>
                        </a:spcAft>
                      </a:pPr>
                      <a:r>
                        <a:rPr lang="pt-BR" sz="1600">
                          <a:effectLst/>
                        </a:rPr>
                        <a:t>Multiplicação</a:t>
                      </a:r>
                      <a:endParaRPr lang="pt-BR" sz="1600">
                        <a:effectLst/>
                        <a:latin typeface="Calibri"/>
                        <a:ea typeface="MS Mincho"/>
                        <a:cs typeface="Times New Roman"/>
                      </a:endParaRPr>
                    </a:p>
                  </a:txBody>
                  <a:tcPr marL="28453" marR="28453" marT="0" marB="0"/>
                </a:tc>
                <a:tc>
                  <a:txBody>
                    <a:bodyPr/>
                    <a:lstStyle/>
                    <a:p>
                      <a:pPr algn="just">
                        <a:lnSpc>
                          <a:spcPct val="115000"/>
                        </a:lnSpc>
                        <a:spcAft>
                          <a:spcPts val="1000"/>
                        </a:spcAft>
                      </a:pPr>
                      <a:r>
                        <a:rPr lang="pt-BR" sz="1600">
                          <a:effectLst/>
                        </a:rPr>
                        <a:t>*</a:t>
                      </a:r>
                      <a:endParaRPr lang="pt-BR" sz="1600">
                        <a:effectLst/>
                        <a:latin typeface="Calibri"/>
                        <a:ea typeface="MS Mincho"/>
                        <a:cs typeface="Times New Roman"/>
                      </a:endParaRPr>
                    </a:p>
                  </a:txBody>
                  <a:tcPr marL="28453" marR="28453" marT="0" marB="0"/>
                </a:tc>
                <a:tc>
                  <a:txBody>
                    <a:bodyPr/>
                    <a:lstStyle/>
                    <a:p>
                      <a:pPr algn="just">
                        <a:lnSpc>
                          <a:spcPct val="115000"/>
                        </a:lnSpc>
                        <a:spcAft>
                          <a:spcPts val="1000"/>
                        </a:spcAft>
                      </a:pPr>
                      <a:r>
                        <a:rPr lang="pt-BR" sz="1600">
                          <a:effectLst/>
                        </a:rPr>
                        <a:t>Ex: n1 * n2</a:t>
                      </a:r>
                      <a:endParaRPr lang="pt-BR" sz="1600">
                        <a:effectLst/>
                        <a:latin typeface="Calibri"/>
                        <a:ea typeface="MS Mincho"/>
                        <a:cs typeface="Times New Roman"/>
                      </a:endParaRPr>
                    </a:p>
                  </a:txBody>
                  <a:tcPr marL="28453" marR="28453" marT="0" marB="0"/>
                </a:tc>
              </a:tr>
              <a:tr h="30626">
                <a:tc>
                  <a:txBody>
                    <a:bodyPr/>
                    <a:lstStyle/>
                    <a:p>
                      <a:pPr algn="just">
                        <a:lnSpc>
                          <a:spcPct val="115000"/>
                        </a:lnSpc>
                        <a:spcAft>
                          <a:spcPts val="1000"/>
                        </a:spcAft>
                      </a:pPr>
                      <a:r>
                        <a:rPr lang="pt-BR" sz="1600">
                          <a:effectLst/>
                        </a:rPr>
                        <a:t>Divisão</a:t>
                      </a:r>
                      <a:endParaRPr lang="pt-BR" sz="1600">
                        <a:effectLst/>
                        <a:latin typeface="Calibri"/>
                        <a:ea typeface="MS Mincho"/>
                        <a:cs typeface="Times New Roman"/>
                      </a:endParaRPr>
                    </a:p>
                  </a:txBody>
                  <a:tcPr marL="28453" marR="28453" marT="0" marB="0"/>
                </a:tc>
                <a:tc>
                  <a:txBody>
                    <a:bodyPr/>
                    <a:lstStyle/>
                    <a:p>
                      <a:pPr algn="just">
                        <a:lnSpc>
                          <a:spcPct val="115000"/>
                        </a:lnSpc>
                        <a:spcAft>
                          <a:spcPts val="1000"/>
                        </a:spcAft>
                      </a:pPr>
                      <a:r>
                        <a:rPr lang="pt-BR" sz="1600">
                          <a:effectLst/>
                        </a:rPr>
                        <a:t>/</a:t>
                      </a:r>
                      <a:endParaRPr lang="pt-BR" sz="1600">
                        <a:effectLst/>
                        <a:latin typeface="Calibri"/>
                        <a:ea typeface="MS Mincho"/>
                        <a:cs typeface="Times New Roman"/>
                      </a:endParaRPr>
                    </a:p>
                  </a:txBody>
                  <a:tcPr marL="28453" marR="28453" marT="0" marB="0"/>
                </a:tc>
                <a:tc>
                  <a:txBody>
                    <a:bodyPr/>
                    <a:lstStyle/>
                    <a:p>
                      <a:pPr algn="just">
                        <a:lnSpc>
                          <a:spcPct val="115000"/>
                        </a:lnSpc>
                        <a:spcAft>
                          <a:spcPts val="1000"/>
                        </a:spcAft>
                      </a:pPr>
                      <a:r>
                        <a:rPr lang="pt-BR" sz="1600">
                          <a:effectLst/>
                        </a:rPr>
                        <a:t>Ex: n1/n2</a:t>
                      </a:r>
                      <a:endParaRPr lang="pt-BR" sz="1600">
                        <a:effectLst/>
                        <a:latin typeface="Calibri"/>
                        <a:ea typeface="MS Mincho"/>
                        <a:cs typeface="Times New Roman"/>
                      </a:endParaRPr>
                    </a:p>
                  </a:txBody>
                  <a:tcPr marL="28453" marR="28453" marT="0" marB="0"/>
                </a:tc>
              </a:tr>
              <a:tr h="30626">
                <a:tc>
                  <a:txBody>
                    <a:bodyPr/>
                    <a:lstStyle/>
                    <a:p>
                      <a:pPr algn="just">
                        <a:lnSpc>
                          <a:spcPct val="115000"/>
                        </a:lnSpc>
                        <a:spcAft>
                          <a:spcPts val="1000"/>
                        </a:spcAft>
                      </a:pPr>
                      <a:r>
                        <a:rPr lang="pt-BR" sz="1600">
                          <a:effectLst/>
                        </a:rPr>
                        <a:t>Resto</a:t>
                      </a:r>
                      <a:endParaRPr lang="pt-BR" sz="1600">
                        <a:effectLst/>
                        <a:latin typeface="Calibri"/>
                        <a:ea typeface="MS Mincho"/>
                        <a:cs typeface="Times New Roman"/>
                      </a:endParaRPr>
                    </a:p>
                  </a:txBody>
                  <a:tcPr marL="28453" marR="28453" marT="0" marB="0"/>
                </a:tc>
                <a:tc>
                  <a:txBody>
                    <a:bodyPr/>
                    <a:lstStyle/>
                    <a:p>
                      <a:pPr algn="just">
                        <a:lnSpc>
                          <a:spcPct val="115000"/>
                        </a:lnSpc>
                        <a:spcAft>
                          <a:spcPts val="1000"/>
                        </a:spcAft>
                      </a:pPr>
                      <a:r>
                        <a:rPr lang="pt-BR" sz="1600">
                          <a:effectLst/>
                        </a:rPr>
                        <a:t>%</a:t>
                      </a:r>
                      <a:endParaRPr lang="pt-BR" sz="1600">
                        <a:effectLst/>
                        <a:latin typeface="Calibri"/>
                        <a:ea typeface="MS Mincho"/>
                        <a:cs typeface="Times New Roman"/>
                      </a:endParaRPr>
                    </a:p>
                  </a:txBody>
                  <a:tcPr marL="28453" marR="28453" marT="0" marB="0"/>
                </a:tc>
                <a:tc>
                  <a:txBody>
                    <a:bodyPr/>
                    <a:lstStyle/>
                    <a:p>
                      <a:pPr algn="just">
                        <a:lnSpc>
                          <a:spcPct val="115000"/>
                        </a:lnSpc>
                        <a:spcAft>
                          <a:spcPts val="1000"/>
                        </a:spcAft>
                      </a:pPr>
                      <a:r>
                        <a:rPr lang="pt-BR" sz="1600" dirty="0" err="1">
                          <a:effectLst/>
                        </a:rPr>
                        <a:t>Ex</a:t>
                      </a:r>
                      <a:r>
                        <a:rPr lang="pt-BR" sz="1600" dirty="0">
                          <a:effectLst/>
                        </a:rPr>
                        <a:t>: n1%n2</a:t>
                      </a:r>
                      <a:endParaRPr lang="pt-BR" sz="1600" dirty="0">
                        <a:effectLst/>
                        <a:latin typeface="Calibri"/>
                        <a:ea typeface="MS Mincho"/>
                        <a:cs typeface="Times New Roman"/>
                      </a:endParaRPr>
                    </a:p>
                  </a:txBody>
                  <a:tcPr marL="28453" marR="28453" marT="0" marB="0"/>
                </a:tc>
              </a:tr>
            </a:tbl>
          </a:graphicData>
        </a:graphic>
      </p:graphicFrame>
    </p:spTree>
    <p:extLst>
      <p:ext uri="{BB962C8B-B14F-4D97-AF65-F5344CB8AC3E}">
        <p14:creationId xmlns:p14="http://schemas.microsoft.com/office/powerpoint/2010/main" val="2991736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47664" y="576064"/>
            <a:ext cx="7308304" cy="836712"/>
          </a:xfrm>
        </p:spPr>
        <p:txBody>
          <a:bodyPr anchor="b">
            <a:normAutofit/>
          </a:bodyPr>
          <a:lstStyle/>
          <a:p>
            <a:r>
              <a:rPr lang="pt-BR" sz="3600" dirty="0" smtClean="0"/>
              <a:t>Arquivos </a:t>
            </a:r>
            <a:r>
              <a:rPr lang="pt-BR" sz="3600" dirty="0" err="1" smtClean="0"/>
              <a:t>Stream</a:t>
            </a:r>
            <a:endParaRPr lang="pt-BR" sz="3600" dirty="0"/>
          </a:p>
        </p:txBody>
      </p:sp>
      <p:pic>
        <p:nvPicPr>
          <p:cNvPr id="13" name="Picture 2" descr="C:\Users\Lucas Biason\Downloads\Jav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49699"/>
            <a:ext cx="1475655" cy="147565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3" descr="G:\ITTraining - Programas e Controle\site\questionario\Image\log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79912" y="1"/>
            <a:ext cx="1224135" cy="706231"/>
          </a:xfrm>
          <a:prstGeom prst="rect">
            <a:avLst/>
          </a:prstGeom>
          <a:noFill/>
          <a:extLst>
            <a:ext uri="{909E8E84-426E-40DD-AFC4-6F175D3DCCD1}">
              <a14:hiddenFill xmlns:a14="http://schemas.microsoft.com/office/drawing/2010/main">
                <a:solidFill>
                  <a:srgbClr val="FFFFFF"/>
                </a:solidFill>
              </a14:hiddenFill>
            </a:ext>
          </a:extLst>
        </p:spPr>
      </p:pic>
      <p:sp>
        <p:nvSpPr>
          <p:cNvPr id="4" name="Retângulo 3"/>
          <p:cNvSpPr/>
          <p:nvPr/>
        </p:nvSpPr>
        <p:spPr>
          <a:xfrm>
            <a:off x="467544" y="1916832"/>
            <a:ext cx="8208912" cy="3970318"/>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pt-BR" b="1" smtClean="0"/>
              <a:t>public Contato </a:t>
            </a:r>
            <a:r>
              <a:rPr lang="pt-BR" b="1" smtClean="0">
                <a:solidFill>
                  <a:schemeClr val="accent1"/>
                </a:solidFill>
              </a:rPr>
              <a:t>obterSer(String nome) </a:t>
            </a:r>
            <a:r>
              <a:rPr lang="pt-BR" b="1" smtClean="0"/>
              <a:t>{</a:t>
            </a:r>
          </a:p>
          <a:p>
            <a:endParaRPr lang="pt-BR" smtClean="0"/>
          </a:p>
          <a:p>
            <a:r>
              <a:rPr lang="pt-BR" smtClean="0"/>
              <a:t>        </a:t>
            </a:r>
            <a:r>
              <a:rPr lang="pt-BR" b="1" smtClean="0">
                <a:solidFill>
                  <a:schemeClr val="accent6">
                    <a:lumMod val="75000"/>
                  </a:schemeClr>
                </a:solidFill>
              </a:rPr>
              <a:t>ObjectInputStream in;</a:t>
            </a:r>
          </a:p>
          <a:p>
            <a:r>
              <a:rPr lang="pt-BR" smtClean="0"/>
              <a:t>        Contato contato = new Contato();</a:t>
            </a:r>
          </a:p>
          <a:p>
            <a:r>
              <a:rPr lang="pt-BR" smtClean="0"/>
              <a:t>        try {</a:t>
            </a:r>
          </a:p>
          <a:p>
            <a:r>
              <a:rPr lang="en-US" smtClean="0"/>
              <a:t>            in = </a:t>
            </a:r>
            <a:r>
              <a:rPr lang="en-US" b="1" smtClean="0">
                <a:solidFill>
                  <a:schemeClr val="accent3">
                    <a:lumMod val="75000"/>
                  </a:schemeClr>
                </a:solidFill>
              </a:rPr>
              <a:t>new ObjectInputStream(new FileInputStream(</a:t>
            </a:r>
            <a:r>
              <a:rPr lang="en-US" b="1" smtClean="0">
                <a:solidFill>
                  <a:schemeClr val="accent4"/>
                </a:solidFill>
              </a:rPr>
              <a:t>nome</a:t>
            </a:r>
            <a:r>
              <a:rPr lang="en-US" b="1" smtClean="0">
                <a:solidFill>
                  <a:schemeClr val="accent3">
                    <a:lumMod val="75000"/>
                  </a:schemeClr>
                </a:solidFill>
              </a:rPr>
              <a:t>+</a:t>
            </a:r>
            <a:r>
              <a:rPr lang="en-US" b="1" smtClean="0">
                <a:solidFill>
                  <a:schemeClr val="accent2"/>
                </a:solidFill>
              </a:rPr>
              <a:t>".isdrufis"</a:t>
            </a:r>
            <a:r>
              <a:rPr lang="en-US" b="1" smtClean="0">
                <a:solidFill>
                  <a:schemeClr val="accent3">
                    <a:lumMod val="75000"/>
                  </a:schemeClr>
                </a:solidFill>
              </a:rPr>
              <a:t>));</a:t>
            </a:r>
          </a:p>
          <a:p>
            <a:r>
              <a:rPr lang="pt-BR" smtClean="0"/>
              <a:t>            contato = </a:t>
            </a:r>
            <a:r>
              <a:rPr lang="pt-BR" b="1" smtClean="0"/>
              <a:t>(Contato) in.readObject();</a:t>
            </a:r>
          </a:p>
          <a:p>
            <a:r>
              <a:rPr lang="pt-BR" smtClean="0"/>
              <a:t>        } catch (ClassNotFoundException ex) {</a:t>
            </a:r>
          </a:p>
          <a:p>
            <a:r>
              <a:rPr lang="pt-BR" smtClean="0"/>
              <a:t>            System.</a:t>
            </a:r>
            <a:r>
              <a:rPr lang="pt-BR" i="1" smtClean="0"/>
              <a:t>out.println(ex);</a:t>
            </a:r>
          </a:p>
          <a:p>
            <a:r>
              <a:rPr lang="pt-BR" smtClean="0"/>
              <a:t>        } catch(IOException e){</a:t>
            </a:r>
          </a:p>
          <a:p>
            <a:r>
              <a:rPr lang="pt-BR" smtClean="0"/>
              <a:t>            </a:t>
            </a:r>
            <a:r>
              <a:rPr lang="pt-BR" b="1" smtClean="0"/>
              <a:t>gravarSer(new Contato(),nome);</a:t>
            </a:r>
          </a:p>
          <a:p>
            <a:r>
              <a:rPr lang="pt-BR" smtClean="0"/>
              <a:t>        }</a:t>
            </a:r>
          </a:p>
          <a:p>
            <a:r>
              <a:rPr lang="pt-BR" smtClean="0"/>
              <a:t>        return contato;</a:t>
            </a:r>
          </a:p>
          <a:p>
            <a:r>
              <a:rPr lang="pt-BR" smtClean="0"/>
              <a:t>    }</a:t>
            </a:r>
            <a:endParaRPr lang="pt-BR" dirty="0"/>
          </a:p>
        </p:txBody>
      </p:sp>
    </p:spTree>
    <p:extLst>
      <p:ext uri="{BB962C8B-B14F-4D97-AF65-F5344CB8AC3E}">
        <p14:creationId xmlns:p14="http://schemas.microsoft.com/office/powerpoint/2010/main" val="3342962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47664" y="576064"/>
            <a:ext cx="7308304" cy="836712"/>
          </a:xfrm>
        </p:spPr>
        <p:txBody>
          <a:bodyPr anchor="b">
            <a:normAutofit/>
          </a:bodyPr>
          <a:lstStyle/>
          <a:p>
            <a:r>
              <a:rPr lang="pt-BR" sz="3600" dirty="0" smtClean="0"/>
              <a:t>Arquivos </a:t>
            </a:r>
            <a:r>
              <a:rPr lang="pt-BR" sz="3600" dirty="0" err="1" smtClean="0"/>
              <a:t>Stream</a:t>
            </a:r>
            <a:endParaRPr lang="pt-BR" sz="3600" dirty="0"/>
          </a:p>
        </p:txBody>
      </p:sp>
      <p:pic>
        <p:nvPicPr>
          <p:cNvPr id="13" name="Picture 2" descr="C:\Users\Lucas Biason\Downloads\Jav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49699"/>
            <a:ext cx="1475655" cy="147565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3" descr="G:\ITTraining - Programas e Controle\site\questionario\Image\log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79912" y="1"/>
            <a:ext cx="1224135" cy="706231"/>
          </a:xfrm>
          <a:prstGeom prst="rect">
            <a:avLst/>
          </a:prstGeom>
          <a:noFill/>
          <a:extLst>
            <a:ext uri="{909E8E84-426E-40DD-AFC4-6F175D3DCCD1}">
              <a14:hiddenFill xmlns:a14="http://schemas.microsoft.com/office/drawing/2010/main">
                <a:solidFill>
                  <a:srgbClr val="FFFFFF"/>
                </a:solidFill>
              </a14:hiddenFill>
            </a:ext>
          </a:extLst>
        </p:spPr>
      </p:pic>
      <p:sp>
        <p:nvSpPr>
          <p:cNvPr id="4" name="Retângulo 3"/>
          <p:cNvSpPr/>
          <p:nvPr/>
        </p:nvSpPr>
        <p:spPr>
          <a:xfrm>
            <a:off x="179512" y="1916832"/>
            <a:ext cx="8712968" cy="3139321"/>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pt-BR" b="1" dirty="0" err="1"/>
              <a:t>public</a:t>
            </a:r>
            <a:r>
              <a:rPr lang="pt-BR" b="1" dirty="0"/>
              <a:t> </a:t>
            </a:r>
            <a:r>
              <a:rPr lang="pt-BR" b="1" dirty="0" err="1"/>
              <a:t>void</a:t>
            </a:r>
            <a:r>
              <a:rPr lang="pt-BR" b="1" dirty="0"/>
              <a:t> </a:t>
            </a:r>
            <a:r>
              <a:rPr lang="pt-BR" b="1" dirty="0" err="1">
                <a:solidFill>
                  <a:schemeClr val="accent1"/>
                </a:solidFill>
              </a:rPr>
              <a:t>gravarSer</a:t>
            </a:r>
            <a:r>
              <a:rPr lang="pt-BR" b="1" dirty="0">
                <a:solidFill>
                  <a:schemeClr val="accent1"/>
                </a:solidFill>
              </a:rPr>
              <a:t>(Contato c</a:t>
            </a:r>
            <a:r>
              <a:rPr lang="pt-BR" b="1" dirty="0" smtClean="0">
                <a:solidFill>
                  <a:schemeClr val="accent1"/>
                </a:solidFill>
              </a:rPr>
              <a:t>, String </a:t>
            </a:r>
            <a:r>
              <a:rPr lang="pt-BR" b="1" dirty="0">
                <a:solidFill>
                  <a:schemeClr val="accent1"/>
                </a:solidFill>
              </a:rPr>
              <a:t>arquivo){</a:t>
            </a:r>
          </a:p>
          <a:p>
            <a:r>
              <a:rPr lang="pt-BR" dirty="0"/>
              <a:t>        </a:t>
            </a:r>
            <a:r>
              <a:rPr lang="pt-BR" b="1" dirty="0" err="1"/>
              <a:t>try</a:t>
            </a:r>
            <a:r>
              <a:rPr lang="pt-BR" b="1" dirty="0"/>
              <a:t> {</a:t>
            </a:r>
          </a:p>
          <a:p>
            <a:r>
              <a:rPr lang="en-US" dirty="0"/>
              <a:t>            </a:t>
            </a:r>
            <a:r>
              <a:rPr lang="en-US" dirty="0" err="1"/>
              <a:t>ObjectOutputStream</a:t>
            </a:r>
            <a:r>
              <a:rPr lang="en-US" dirty="0"/>
              <a:t> out </a:t>
            </a:r>
            <a:r>
              <a:rPr lang="en-US" dirty="0" smtClean="0"/>
              <a:t>=</a:t>
            </a:r>
          </a:p>
          <a:p>
            <a:r>
              <a:rPr lang="en-US" dirty="0"/>
              <a:t> </a:t>
            </a:r>
            <a:r>
              <a:rPr lang="en-US" dirty="0" smtClean="0"/>
              <a:t>                         </a:t>
            </a:r>
            <a:r>
              <a:rPr lang="en-US" b="1" dirty="0">
                <a:solidFill>
                  <a:schemeClr val="accent3">
                    <a:lumMod val="75000"/>
                  </a:schemeClr>
                </a:solidFill>
              </a:rPr>
              <a:t>new </a:t>
            </a:r>
            <a:r>
              <a:rPr lang="en-US" b="1" dirty="0" err="1" smtClean="0">
                <a:solidFill>
                  <a:schemeClr val="accent3">
                    <a:lumMod val="75000"/>
                  </a:schemeClr>
                </a:solidFill>
              </a:rPr>
              <a:t>ObjectOutputStream</a:t>
            </a:r>
            <a:r>
              <a:rPr lang="en-US" b="1" dirty="0" smtClean="0">
                <a:solidFill>
                  <a:schemeClr val="accent3">
                    <a:lumMod val="75000"/>
                  </a:schemeClr>
                </a:solidFill>
              </a:rPr>
              <a:t>(new </a:t>
            </a:r>
            <a:r>
              <a:rPr lang="en-US" b="1" dirty="0" err="1" smtClean="0">
                <a:solidFill>
                  <a:schemeClr val="accent3">
                    <a:lumMod val="75000"/>
                  </a:schemeClr>
                </a:solidFill>
              </a:rPr>
              <a:t>FileOutputStream</a:t>
            </a:r>
            <a:r>
              <a:rPr lang="en-US" b="1" dirty="0" smtClean="0">
                <a:solidFill>
                  <a:schemeClr val="accent3">
                    <a:lumMod val="75000"/>
                  </a:schemeClr>
                </a:solidFill>
              </a:rPr>
              <a:t>(</a:t>
            </a:r>
            <a:r>
              <a:rPr lang="en-US" b="1" dirty="0" err="1" smtClean="0">
                <a:solidFill>
                  <a:schemeClr val="accent4"/>
                </a:solidFill>
              </a:rPr>
              <a:t>arquivo</a:t>
            </a:r>
            <a:r>
              <a:rPr lang="en-US" b="1" dirty="0" smtClean="0">
                <a:solidFill>
                  <a:schemeClr val="accent3">
                    <a:lumMod val="75000"/>
                  </a:schemeClr>
                </a:solidFill>
              </a:rPr>
              <a:t>+</a:t>
            </a:r>
            <a:r>
              <a:rPr lang="en-US" b="1" dirty="0" smtClean="0">
                <a:solidFill>
                  <a:schemeClr val="accent2"/>
                </a:solidFill>
              </a:rPr>
              <a:t>".</a:t>
            </a:r>
            <a:r>
              <a:rPr lang="en-US" b="1" dirty="0" err="1">
                <a:solidFill>
                  <a:schemeClr val="accent2"/>
                </a:solidFill>
              </a:rPr>
              <a:t>isdrufis</a:t>
            </a:r>
            <a:r>
              <a:rPr lang="en-US" b="1" dirty="0">
                <a:solidFill>
                  <a:schemeClr val="accent2"/>
                </a:solidFill>
              </a:rPr>
              <a:t>"</a:t>
            </a:r>
            <a:r>
              <a:rPr lang="en-US" b="1" dirty="0">
                <a:solidFill>
                  <a:schemeClr val="accent3">
                    <a:lumMod val="75000"/>
                  </a:schemeClr>
                </a:solidFill>
              </a:rPr>
              <a:t>));</a:t>
            </a:r>
          </a:p>
          <a:p>
            <a:r>
              <a:rPr lang="pt-BR" b="1" dirty="0" smtClean="0"/>
              <a:t>            </a:t>
            </a:r>
            <a:r>
              <a:rPr lang="pt-BR" b="1" dirty="0" err="1"/>
              <a:t>out.writeObject</a:t>
            </a:r>
            <a:r>
              <a:rPr lang="pt-BR" b="1" dirty="0"/>
              <a:t>(c);</a:t>
            </a:r>
          </a:p>
          <a:p>
            <a:r>
              <a:rPr lang="pt-BR" b="1" dirty="0"/>
              <a:t>            </a:t>
            </a:r>
            <a:r>
              <a:rPr lang="pt-BR" b="1" dirty="0" err="1"/>
              <a:t>out.flush</a:t>
            </a:r>
            <a:r>
              <a:rPr lang="pt-BR" b="1" dirty="0"/>
              <a:t>();</a:t>
            </a:r>
          </a:p>
          <a:p>
            <a:r>
              <a:rPr lang="pt-BR" b="1" dirty="0"/>
              <a:t>            </a:t>
            </a:r>
            <a:r>
              <a:rPr lang="pt-BR" b="1" dirty="0" err="1"/>
              <a:t>out.close</a:t>
            </a:r>
            <a:r>
              <a:rPr lang="pt-BR" b="1" dirty="0"/>
              <a:t>();</a:t>
            </a:r>
          </a:p>
          <a:p>
            <a:r>
              <a:rPr lang="pt-BR" dirty="0"/>
              <a:t>        } </a:t>
            </a:r>
            <a:r>
              <a:rPr lang="pt-BR" b="1" dirty="0"/>
              <a:t>catch(</a:t>
            </a:r>
            <a:r>
              <a:rPr lang="pt-BR" b="1" dirty="0" err="1"/>
              <a:t>IOException</a:t>
            </a:r>
            <a:r>
              <a:rPr lang="pt-BR" b="1" dirty="0"/>
              <a:t> e){</a:t>
            </a:r>
          </a:p>
          <a:p>
            <a:r>
              <a:rPr lang="pt-BR" dirty="0"/>
              <a:t>            </a:t>
            </a:r>
            <a:r>
              <a:rPr lang="pt-BR" dirty="0" err="1"/>
              <a:t>System.</a:t>
            </a:r>
            <a:r>
              <a:rPr lang="pt-BR" i="1" dirty="0" err="1"/>
              <a:t>out.println</a:t>
            </a:r>
            <a:r>
              <a:rPr lang="pt-BR" i="1" dirty="0"/>
              <a:t>(e);</a:t>
            </a:r>
          </a:p>
          <a:p>
            <a:r>
              <a:rPr lang="pt-BR" dirty="0"/>
              <a:t>        }</a:t>
            </a:r>
          </a:p>
          <a:p>
            <a:r>
              <a:rPr lang="pt-BR" dirty="0"/>
              <a:t>    }</a:t>
            </a:r>
            <a:endParaRPr lang="pt-BR" dirty="0"/>
          </a:p>
        </p:txBody>
      </p:sp>
    </p:spTree>
    <p:extLst>
      <p:ext uri="{BB962C8B-B14F-4D97-AF65-F5344CB8AC3E}">
        <p14:creationId xmlns:p14="http://schemas.microsoft.com/office/powerpoint/2010/main" val="1334507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47664" y="576064"/>
            <a:ext cx="7308304" cy="836712"/>
          </a:xfrm>
        </p:spPr>
        <p:txBody>
          <a:bodyPr anchor="b">
            <a:normAutofit/>
          </a:bodyPr>
          <a:lstStyle/>
          <a:p>
            <a:r>
              <a:rPr lang="pt-BR" sz="3600" dirty="0" smtClean="0"/>
              <a:t>Arquivos </a:t>
            </a:r>
            <a:r>
              <a:rPr lang="pt-BR" sz="3600" dirty="0" err="1" smtClean="0"/>
              <a:t>Stream</a:t>
            </a:r>
            <a:endParaRPr lang="pt-BR" sz="3600" dirty="0"/>
          </a:p>
        </p:txBody>
      </p:sp>
      <p:pic>
        <p:nvPicPr>
          <p:cNvPr id="13" name="Picture 2" descr="C:\Users\Lucas Biason\Downloads\Jav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49699"/>
            <a:ext cx="1475655" cy="147565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3" descr="G:\ITTraining - Programas e Controle\site\questionario\Image\log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79912" y="1"/>
            <a:ext cx="1224135" cy="706231"/>
          </a:xfrm>
          <a:prstGeom prst="rect">
            <a:avLst/>
          </a:prstGeom>
          <a:noFill/>
          <a:extLst>
            <a:ext uri="{909E8E84-426E-40DD-AFC4-6F175D3DCCD1}">
              <a14:hiddenFill xmlns:a14="http://schemas.microsoft.com/office/drawing/2010/main">
                <a:solidFill>
                  <a:srgbClr val="FFFFFF"/>
                </a:solidFill>
              </a14:hiddenFill>
            </a:ext>
          </a:extLst>
        </p:spPr>
      </p:pic>
      <p:sp>
        <p:nvSpPr>
          <p:cNvPr id="4" name="Retângulo 3"/>
          <p:cNvSpPr/>
          <p:nvPr/>
        </p:nvSpPr>
        <p:spPr>
          <a:xfrm>
            <a:off x="179512" y="1700808"/>
            <a:ext cx="8712968" cy="4801314"/>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pt-BR" b="1" dirty="0" err="1"/>
              <a:t>public</a:t>
            </a:r>
            <a:r>
              <a:rPr lang="pt-BR" b="1" dirty="0"/>
              <a:t> </a:t>
            </a:r>
            <a:r>
              <a:rPr lang="pt-BR" b="1" dirty="0" err="1"/>
              <a:t>class</a:t>
            </a:r>
            <a:r>
              <a:rPr lang="pt-BR" b="1" dirty="0"/>
              <a:t> Teste </a:t>
            </a:r>
            <a:r>
              <a:rPr lang="pt-BR" b="1" dirty="0" smtClean="0"/>
              <a:t>{</a:t>
            </a:r>
            <a:endParaRPr lang="pt-BR" dirty="0"/>
          </a:p>
          <a:p>
            <a:r>
              <a:rPr lang="en-US" b="1" dirty="0"/>
              <a:t>public static void main(String[] </a:t>
            </a:r>
            <a:r>
              <a:rPr lang="en-US" b="1" dirty="0" err="1"/>
              <a:t>args</a:t>
            </a:r>
            <a:r>
              <a:rPr lang="en-US" b="1" dirty="0"/>
              <a:t>) {</a:t>
            </a:r>
          </a:p>
          <a:p>
            <a:pPr lvl="2"/>
            <a:endParaRPr lang="pt-BR" b="1" dirty="0" smtClean="0"/>
          </a:p>
          <a:p>
            <a:pPr lvl="2"/>
            <a:r>
              <a:rPr lang="pt-BR" b="1" dirty="0" err="1" smtClean="0"/>
              <a:t>ArquivoReader</a:t>
            </a:r>
            <a:r>
              <a:rPr lang="pt-BR" b="1" dirty="0" smtClean="0"/>
              <a:t> </a:t>
            </a:r>
            <a:r>
              <a:rPr lang="pt-BR" b="1" dirty="0"/>
              <a:t>controle = new </a:t>
            </a:r>
            <a:r>
              <a:rPr lang="pt-BR" b="1" dirty="0" err="1"/>
              <a:t>ArquivoReader</a:t>
            </a:r>
            <a:r>
              <a:rPr lang="pt-BR" b="1" dirty="0" smtClean="0"/>
              <a:t>();</a:t>
            </a:r>
          </a:p>
          <a:p>
            <a:pPr lvl="2"/>
            <a:endParaRPr lang="pt-BR" b="1" dirty="0"/>
          </a:p>
          <a:p>
            <a:pPr lvl="2"/>
            <a:r>
              <a:rPr lang="pt-BR" b="1" dirty="0"/>
              <a:t>Contato c = new Contato();</a:t>
            </a:r>
          </a:p>
          <a:p>
            <a:pPr lvl="2"/>
            <a:r>
              <a:rPr lang="pt-BR" b="1" dirty="0" err="1"/>
              <a:t>c.setCodigo</a:t>
            </a:r>
            <a:r>
              <a:rPr lang="pt-BR" b="1" dirty="0"/>
              <a:t>(1);</a:t>
            </a:r>
          </a:p>
          <a:p>
            <a:pPr lvl="2"/>
            <a:r>
              <a:rPr lang="pt-BR" b="1" dirty="0" err="1"/>
              <a:t>c.setNome</a:t>
            </a:r>
            <a:r>
              <a:rPr lang="pt-BR" b="1" dirty="0"/>
              <a:t>("Lucas");</a:t>
            </a:r>
          </a:p>
          <a:p>
            <a:pPr lvl="2"/>
            <a:r>
              <a:rPr lang="pt-BR" b="1" dirty="0" err="1"/>
              <a:t>c.setTelefone</a:t>
            </a:r>
            <a:r>
              <a:rPr lang="pt-BR" b="1" dirty="0"/>
              <a:t>("(11) 76542344");</a:t>
            </a:r>
          </a:p>
          <a:p>
            <a:pPr lvl="2"/>
            <a:r>
              <a:rPr lang="pt-BR" b="1" dirty="0" err="1"/>
              <a:t>controle.gravarSer</a:t>
            </a:r>
            <a:r>
              <a:rPr lang="pt-BR" b="1" dirty="0"/>
              <a:t>(c,"</a:t>
            </a:r>
            <a:r>
              <a:rPr lang="pt-BR" b="1" dirty="0" err="1"/>
              <a:t>lucasTelefones</a:t>
            </a:r>
            <a:r>
              <a:rPr lang="pt-BR" b="1" dirty="0"/>
              <a:t>");</a:t>
            </a:r>
          </a:p>
          <a:p>
            <a:pPr lvl="2"/>
            <a:endParaRPr lang="pt-BR" b="1" dirty="0"/>
          </a:p>
          <a:p>
            <a:pPr lvl="2"/>
            <a:r>
              <a:rPr lang="pt-BR" b="1" dirty="0"/>
              <a:t>Contato </a:t>
            </a:r>
            <a:r>
              <a:rPr lang="pt-BR" b="1" dirty="0" err="1"/>
              <a:t>cont</a:t>
            </a:r>
            <a:r>
              <a:rPr lang="pt-BR" b="1" dirty="0"/>
              <a:t> = </a:t>
            </a:r>
            <a:r>
              <a:rPr lang="pt-BR" b="1" dirty="0" err="1"/>
              <a:t>controle.obterSer</a:t>
            </a:r>
            <a:r>
              <a:rPr lang="pt-BR" b="1" dirty="0"/>
              <a:t>("</a:t>
            </a:r>
            <a:r>
              <a:rPr lang="pt-BR" b="1" dirty="0" err="1"/>
              <a:t>lucasTelefones</a:t>
            </a:r>
            <a:r>
              <a:rPr lang="pt-BR" b="1" dirty="0"/>
              <a:t>");</a:t>
            </a:r>
          </a:p>
          <a:p>
            <a:pPr lvl="2"/>
            <a:endParaRPr lang="pt-BR" b="1" dirty="0" smtClean="0"/>
          </a:p>
          <a:p>
            <a:pPr lvl="2"/>
            <a:r>
              <a:rPr lang="pt-BR" b="1" dirty="0" err="1" smtClean="0"/>
              <a:t>System.</a:t>
            </a:r>
            <a:r>
              <a:rPr lang="pt-BR" b="1" i="1" dirty="0" err="1" smtClean="0"/>
              <a:t>out.println</a:t>
            </a:r>
            <a:r>
              <a:rPr lang="pt-BR" b="1" i="1" dirty="0"/>
              <a:t>("Código: "+</a:t>
            </a:r>
            <a:r>
              <a:rPr lang="pt-BR" b="1" i="1" dirty="0" err="1"/>
              <a:t>cont.getCodigo</a:t>
            </a:r>
            <a:r>
              <a:rPr lang="pt-BR" b="1" i="1" dirty="0"/>
              <a:t>()+" Nome: "+</a:t>
            </a:r>
            <a:r>
              <a:rPr lang="pt-BR" b="1" i="1" dirty="0" err="1"/>
              <a:t>cont.getNome</a:t>
            </a:r>
            <a:r>
              <a:rPr lang="pt-BR" b="1" i="1" dirty="0" smtClean="0"/>
              <a:t>()</a:t>
            </a:r>
          </a:p>
          <a:p>
            <a:pPr lvl="2"/>
            <a:r>
              <a:rPr lang="pt-BR" b="1" i="1" dirty="0" smtClean="0"/>
              <a:t>+" </a:t>
            </a:r>
            <a:r>
              <a:rPr lang="pt-BR" b="1" i="1" dirty="0"/>
              <a:t>Telefone: "+</a:t>
            </a:r>
            <a:r>
              <a:rPr lang="pt-BR" b="1" i="1" dirty="0" err="1"/>
              <a:t>cont.getTelefone</a:t>
            </a:r>
            <a:r>
              <a:rPr lang="pt-BR" b="1" i="1" dirty="0"/>
              <a:t>());</a:t>
            </a:r>
          </a:p>
          <a:p>
            <a:pPr lvl="1"/>
            <a:r>
              <a:rPr lang="pt-BR" b="1" dirty="0" smtClean="0"/>
              <a:t>}</a:t>
            </a:r>
            <a:endParaRPr lang="pt-BR" dirty="0"/>
          </a:p>
          <a:p>
            <a:r>
              <a:rPr lang="pt-BR" dirty="0"/>
              <a:t>}</a:t>
            </a:r>
            <a:endParaRPr lang="pt-BR" dirty="0"/>
          </a:p>
        </p:txBody>
      </p:sp>
    </p:spTree>
    <p:extLst>
      <p:ext uri="{BB962C8B-B14F-4D97-AF65-F5344CB8AC3E}">
        <p14:creationId xmlns:p14="http://schemas.microsoft.com/office/powerpoint/2010/main" val="1882414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47664" y="576064"/>
            <a:ext cx="7308304" cy="836712"/>
          </a:xfrm>
        </p:spPr>
        <p:txBody>
          <a:bodyPr anchor="b">
            <a:normAutofit/>
          </a:bodyPr>
          <a:lstStyle/>
          <a:p>
            <a:r>
              <a:rPr lang="pt-BR" dirty="0" smtClean="0"/>
              <a:t>Condicionais (‘</a:t>
            </a:r>
            <a:r>
              <a:rPr lang="pt-BR" dirty="0" err="1" smtClean="0"/>
              <a:t>if</a:t>
            </a:r>
            <a:r>
              <a:rPr lang="pt-BR" dirty="0" smtClean="0"/>
              <a:t> - </a:t>
            </a:r>
            <a:r>
              <a:rPr lang="pt-BR" dirty="0" err="1" smtClean="0"/>
              <a:t>else</a:t>
            </a:r>
            <a:r>
              <a:rPr lang="pt-BR" dirty="0" smtClean="0"/>
              <a:t>’)</a:t>
            </a:r>
            <a:endParaRPr lang="pt-BR" dirty="0"/>
          </a:p>
        </p:txBody>
      </p:sp>
      <p:sp>
        <p:nvSpPr>
          <p:cNvPr id="5" name="CaixaDeTexto 4"/>
          <p:cNvSpPr txBox="1"/>
          <p:nvPr/>
        </p:nvSpPr>
        <p:spPr>
          <a:xfrm>
            <a:off x="326883" y="1637806"/>
            <a:ext cx="6333349" cy="4524315"/>
          </a:xfrm>
          <a:prstGeom prst="rect">
            <a:avLst/>
          </a:prstGeom>
          <a:solidFill>
            <a:schemeClr val="bg1"/>
          </a:solidFill>
          <a:ln>
            <a:solidFill>
              <a:schemeClr val="tx2"/>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pt-BR" dirty="0" err="1"/>
              <a:t>public</a:t>
            </a:r>
            <a:r>
              <a:rPr lang="pt-BR" dirty="0"/>
              <a:t> </a:t>
            </a:r>
            <a:r>
              <a:rPr lang="pt-BR" dirty="0" err="1"/>
              <a:t>class</a:t>
            </a:r>
            <a:r>
              <a:rPr lang="pt-BR" dirty="0"/>
              <a:t> Media </a:t>
            </a:r>
            <a:r>
              <a:rPr lang="pt-BR" dirty="0" smtClean="0"/>
              <a:t>{</a:t>
            </a:r>
            <a:endParaRPr lang="pt-BR" dirty="0"/>
          </a:p>
          <a:p>
            <a:r>
              <a:rPr lang="en-US" dirty="0" smtClean="0"/>
              <a:t>      public </a:t>
            </a:r>
            <a:r>
              <a:rPr lang="en-US" dirty="0"/>
              <a:t>static void main(String[] </a:t>
            </a:r>
            <a:r>
              <a:rPr lang="en-US" dirty="0" err="1"/>
              <a:t>args</a:t>
            </a:r>
            <a:r>
              <a:rPr lang="en-US" dirty="0"/>
              <a:t>) {</a:t>
            </a:r>
          </a:p>
          <a:p>
            <a:r>
              <a:rPr lang="pt-BR" dirty="0" smtClean="0"/>
              <a:t>            Scanner </a:t>
            </a:r>
            <a:r>
              <a:rPr lang="pt-BR" dirty="0"/>
              <a:t>input = new Scanner(System.</a:t>
            </a:r>
            <a:r>
              <a:rPr lang="pt-BR" i="1" dirty="0"/>
              <a:t>in</a:t>
            </a:r>
            <a:r>
              <a:rPr lang="pt-BR" i="1" dirty="0" smtClean="0"/>
              <a:t>);</a:t>
            </a:r>
            <a:endParaRPr lang="pt-BR" dirty="0"/>
          </a:p>
          <a:p>
            <a:r>
              <a:rPr lang="pt-BR" dirty="0" smtClean="0"/>
              <a:t>            </a:t>
            </a:r>
            <a:r>
              <a:rPr lang="pt-BR" dirty="0" err="1" smtClean="0"/>
              <a:t>System.</a:t>
            </a:r>
            <a:r>
              <a:rPr lang="pt-BR" i="1" dirty="0" err="1" smtClean="0"/>
              <a:t>out.println</a:t>
            </a:r>
            <a:r>
              <a:rPr lang="pt-BR" i="1" dirty="0"/>
              <a:t>("Entre com a primeira nota do aluno:");</a:t>
            </a:r>
          </a:p>
          <a:p>
            <a:r>
              <a:rPr lang="pt-BR" dirty="0"/>
              <a:t> </a:t>
            </a:r>
            <a:r>
              <a:rPr lang="pt-BR" dirty="0" smtClean="0"/>
              <a:t>           </a:t>
            </a:r>
            <a:r>
              <a:rPr lang="pt-BR" dirty="0" err="1" smtClean="0"/>
              <a:t>int</a:t>
            </a:r>
            <a:r>
              <a:rPr lang="pt-BR" dirty="0" smtClean="0"/>
              <a:t> </a:t>
            </a:r>
            <a:r>
              <a:rPr lang="pt-BR" dirty="0"/>
              <a:t>n1 = </a:t>
            </a:r>
            <a:r>
              <a:rPr lang="pt-BR" dirty="0" err="1"/>
              <a:t>input.nextInt</a:t>
            </a:r>
            <a:r>
              <a:rPr lang="pt-BR" dirty="0"/>
              <a:t>();</a:t>
            </a:r>
          </a:p>
          <a:p>
            <a:r>
              <a:rPr lang="pt-BR" dirty="0"/>
              <a:t> </a:t>
            </a:r>
            <a:r>
              <a:rPr lang="pt-BR" dirty="0" smtClean="0"/>
              <a:t>           </a:t>
            </a:r>
            <a:r>
              <a:rPr lang="pt-BR" dirty="0" err="1" smtClean="0"/>
              <a:t>System.</a:t>
            </a:r>
            <a:r>
              <a:rPr lang="pt-BR" i="1" dirty="0" err="1" smtClean="0"/>
              <a:t>out.println</a:t>
            </a:r>
            <a:r>
              <a:rPr lang="pt-BR" i="1" dirty="0"/>
              <a:t>("Entre com a segunda nota do aluno:");</a:t>
            </a:r>
          </a:p>
          <a:p>
            <a:r>
              <a:rPr lang="pt-BR" dirty="0"/>
              <a:t> </a:t>
            </a:r>
            <a:r>
              <a:rPr lang="pt-BR" dirty="0" smtClean="0"/>
              <a:t>           </a:t>
            </a:r>
            <a:r>
              <a:rPr lang="pt-BR" dirty="0" err="1" smtClean="0"/>
              <a:t>int</a:t>
            </a:r>
            <a:r>
              <a:rPr lang="pt-BR" dirty="0" smtClean="0"/>
              <a:t> </a:t>
            </a:r>
            <a:r>
              <a:rPr lang="pt-BR" dirty="0"/>
              <a:t>n2 = </a:t>
            </a:r>
            <a:r>
              <a:rPr lang="pt-BR" dirty="0" err="1"/>
              <a:t>input.nextInt</a:t>
            </a:r>
            <a:r>
              <a:rPr lang="pt-BR" dirty="0"/>
              <a:t>();</a:t>
            </a:r>
          </a:p>
          <a:p>
            <a:r>
              <a:rPr lang="pt-BR" dirty="0"/>
              <a:t> </a:t>
            </a:r>
            <a:r>
              <a:rPr lang="pt-BR" dirty="0" smtClean="0"/>
              <a:t>           </a:t>
            </a:r>
            <a:r>
              <a:rPr lang="pt-BR" dirty="0" err="1" smtClean="0"/>
              <a:t>System.</a:t>
            </a:r>
            <a:r>
              <a:rPr lang="pt-BR" i="1" dirty="0" err="1" smtClean="0"/>
              <a:t>out.println</a:t>
            </a:r>
            <a:r>
              <a:rPr lang="pt-BR" i="1" dirty="0"/>
              <a:t>("Entre com a terceira nota do aluno:");</a:t>
            </a:r>
          </a:p>
          <a:p>
            <a:r>
              <a:rPr lang="pt-BR" dirty="0"/>
              <a:t> </a:t>
            </a:r>
            <a:r>
              <a:rPr lang="pt-BR" dirty="0" smtClean="0"/>
              <a:t>           </a:t>
            </a:r>
            <a:r>
              <a:rPr lang="pt-BR" dirty="0" err="1" smtClean="0"/>
              <a:t>int</a:t>
            </a:r>
            <a:r>
              <a:rPr lang="pt-BR" dirty="0" smtClean="0"/>
              <a:t> </a:t>
            </a:r>
            <a:r>
              <a:rPr lang="pt-BR" dirty="0"/>
              <a:t>n3 = </a:t>
            </a:r>
            <a:r>
              <a:rPr lang="pt-BR" dirty="0" err="1"/>
              <a:t>input.nextInt</a:t>
            </a:r>
            <a:r>
              <a:rPr lang="pt-BR" dirty="0" smtClean="0"/>
              <a:t>();</a:t>
            </a:r>
            <a:endParaRPr lang="pt-BR" dirty="0"/>
          </a:p>
          <a:p>
            <a:r>
              <a:rPr lang="pt-BR" dirty="0"/>
              <a:t> </a:t>
            </a:r>
            <a:r>
              <a:rPr lang="pt-BR" dirty="0" smtClean="0"/>
              <a:t>           </a:t>
            </a:r>
            <a:r>
              <a:rPr lang="pt-BR" dirty="0" err="1" smtClean="0"/>
              <a:t>float</a:t>
            </a:r>
            <a:r>
              <a:rPr lang="pt-BR" dirty="0" smtClean="0"/>
              <a:t> </a:t>
            </a:r>
            <a:r>
              <a:rPr lang="pt-BR" dirty="0"/>
              <a:t>media = (n1+n2+n3)/3</a:t>
            </a:r>
            <a:r>
              <a:rPr lang="pt-BR" dirty="0" smtClean="0"/>
              <a:t>;</a:t>
            </a:r>
            <a:endParaRPr lang="pt-BR" dirty="0"/>
          </a:p>
          <a:p>
            <a:r>
              <a:rPr lang="pt-BR" b="1" dirty="0" smtClean="0"/>
              <a:t>            </a:t>
            </a:r>
            <a:r>
              <a:rPr lang="pt-BR" b="1" dirty="0" err="1" smtClean="0"/>
              <a:t>if</a:t>
            </a:r>
            <a:r>
              <a:rPr lang="pt-BR" b="1" dirty="0" smtClean="0"/>
              <a:t>(</a:t>
            </a:r>
            <a:r>
              <a:rPr lang="pt-BR" b="1" dirty="0" smtClean="0">
                <a:solidFill>
                  <a:schemeClr val="accent1">
                    <a:lumMod val="75000"/>
                  </a:schemeClr>
                </a:solidFill>
              </a:rPr>
              <a:t>media </a:t>
            </a:r>
            <a:r>
              <a:rPr lang="pt-BR" b="1" dirty="0">
                <a:solidFill>
                  <a:schemeClr val="accent1">
                    <a:lumMod val="75000"/>
                  </a:schemeClr>
                </a:solidFill>
              </a:rPr>
              <a:t>&gt;=7</a:t>
            </a:r>
            <a:r>
              <a:rPr lang="pt-BR" b="1" dirty="0"/>
              <a:t>){</a:t>
            </a:r>
          </a:p>
          <a:p>
            <a:r>
              <a:rPr lang="pt-BR" b="1" dirty="0" smtClean="0">
                <a:solidFill>
                  <a:schemeClr val="accent3">
                    <a:lumMod val="50000"/>
                  </a:schemeClr>
                </a:solidFill>
              </a:rPr>
              <a:t>                </a:t>
            </a:r>
            <a:r>
              <a:rPr lang="pt-BR" b="1" dirty="0" err="1" smtClean="0">
                <a:solidFill>
                  <a:schemeClr val="accent3">
                    <a:lumMod val="50000"/>
                  </a:schemeClr>
                </a:solidFill>
              </a:rPr>
              <a:t>System.</a:t>
            </a:r>
            <a:r>
              <a:rPr lang="pt-BR" b="1" i="1" dirty="0" err="1" smtClean="0">
                <a:solidFill>
                  <a:schemeClr val="accent3">
                    <a:lumMod val="50000"/>
                  </a:schemeClr>
                </a:solidFill>
              </a:rPr>
              <a:t>out.println</a:t>
            </a:r>
            <a:r>
              <a:rPr lang="pt-BR" b="1" i="1" dirty="0">
                <a:solidFill>
                  <a:schemeClr val="accent3">
                    <a:lumMod val="50000"/>
                  </a:schemeClr>
                </a:solidFill>
              </a:rPr>
              <a:t>("O aluno foi aprovado.");</a:t>
            </a:r>
          </a:p>
          <a:p>
            <a:r>
              <a:rPr lang="pt-BR" b="1" dirty="0" smtClean="0"/>
              <a:t>            }</a:t>
            </a:r>
            <a:r>
              <a:rPr lang="pt-BR" b="1" dirty="0" err="1"/>
              <a:t>else</a:t>
            </a:r>
            <a:r>
              <a:rPr lang="pt-BR" b="1" dirty="0"/>
              <a:t>{</a:t>
            </a:r>
          </a:p>
          <a:p>
            <a:r>
              <a:rPr lang="pt-BR" b="1" dirty="0" smtClean="0">
                <a:solidFill>
                  <a:schemeClr val="accent2">
                    <a:lumMod val="75000"/>
                  </a:schemeClr>
                </a:solidFill>
              </a:rPr>
              <a:t>                 </a:t>
            </a:r>
            <a:r>
              <a:rPr lang="pt-BR" b="1" dirty="0" err="1" smtClean="0">
                <a:solidFill>
                  <a:schemeClr val="accent2">
                    <a:lumMod val="75000"/>
                  </a:schemeClr>
                </a:solidFill>
              </a:rPr>
              <a:t>System.</a:t>
            </a:r>
            <a:r>
              <a:rPr lang="pt-BR" b="1" i="1" dirty="0" err="1" smtClean="0">
                <a:solidFill>
                  <a:schemeClr val="accent2">
                    <a:lumMod val="75000"/>
                  </a:schemeClr>
                </a:solidFill>
              </a:rPr>
              <a:t>out.println</a:t>
            </a:r>
            <a:r>
              <a:rPr lang="pt-BR" b="1" i="1" dirty="0">
                <a:solidFill>
                  <a:schemeClr val="accent2">
                    <a:lumMod val="75000"/>
                  </a:schemeClr>
                </a:solidFill>
              </a:rPr>
              <a:t>("O aluno não foi aprovado.");</a:t>
            </a:r>
          </a:p>
          <a:p>
            <a:r>
              <a:rPr lang="pt-BR" b="1" dirty="0" smtClean="0"/>
              <a:t>            }</a:t>
            </a:r>
            <a:endParaRPr lang="pt-BR" b="1" dirty="0"/>
          </a:p>
          <a:p>
            <a:r>
              <a:rPr lang="pt-BR" dirty="0"/>
              <a:t>}</a:t>
            </a:r>
          </a:p>
        </p:txBody>
      </p:sp>
      <p:pic>
        <p:nvPicPr>
          <p:cNvPr id="13" name="Picture 2" descr="C:\Users\Lucas Biason\Downloads\Jav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49699"/>
            <a:ext cx="1475655" cy="147565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3" descr="G:\ITTraining - Programas e Controle\site\questionario\Image\log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79912" y="1"/>
            <a:ext cx="1224135" cy="706231"/>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 name="Tabela 2"/>
          <p:cNvGraphicFramePr>
            <a:graphicFrameLocks noGrp="1"/>
          </p:cNvGraphicFramePr>
          <p:nvPr>
            <p:extLst>
              <p:ext uri="{D42A27DB-BD31-4B8C-83A1-F6EECF244321}">
                <p14:modId xmlns:p14="http://schemas.microsoft.com/office/powerpoint/2010/main" val="2501563437"/>
              </p:ext>
            </p:extLst>
          </p:nvPr>
        </p:nvGraphicFramePr>
        <p:xfrm>
          <a:off x="6228184" y="4581128"/>
          <a:ext cx="2848554" cy="1975485"/>
        </p:xfrm>
        <a:graphic>
          <a:graphicData uri="http://schemas.openxmlformats.org/drawingml/2006/table">
            <a:tbl>
              <a:tblPr firstRow="1" firstCol="1" bandRow="1">
                <a:tableStyleId>{5C22544A-7EE6-4342-B048-85BDC9FD1C3A}</a:tableStyleId>
              </a:tblPr>
              <a:tblGrid>
                <a:gridCol w="1538662"/>
                <a:gridCol w="525801"/>
                <a:gridCol w="784091"/>
              </a:tblGrid>
              <a:tr h="314960">
                <a:tc>
                  <a:txBody>
                    <a:bodyPr/>
                    <a:lstStyle/>
                    <a:p>
                      <a:pPr algn="just">
                        <a:lnSpc>
                          <a:spcPct val="115000"/>
                        </a:lnSpc>
                        <a:spcAft>
                          <a:spcPts val="0"/>
                        </a:spcAft>
                      </a:pPr>
                      <a:r>
                        <a:rPr lang="pt-BR" sz="1600">
                          <a:effectLst/>
                        </a:rPr>
                        <a:t> Igual </a:t>
                      </a:r>
                      <a:endParaRPr lang="pt-BR" sz="1600">
                        <a:effectLst/>
                        <a:latin typeface="Calibri"/>
                        <a:ea typeface="MS Mincho"/>
                        <a:cs typeface="Times New Roman"/>
                      </a:endParaRPr>
                    </a:p>
                  </a:txBody>
                  <a:tcPr marL="68580" marR="68580" marT="0" marB="0"/>
                </a:tc>
                <a:tc>
                  <a:txBody>
                    <a:bodyPr/>
                    <a:lstStyle/>
                    <a:p>
                      <a:pPr algn="just">
                        <a:lnSpc>
                          <a:spcPct val="115000"/>
                        </a:lnSpc>
                        <a:spcAft>
                          <a:spcPts val="0"/>
                        </a:spcAft>
                      </a:pPr>
                      <a:r>
                        <a:rPr lang="pt-BR" sz="1600">
                          <a:effectLst/>
                        </a:rPr>
                        <a:t>==</a:t>
                      </a:r>
                      <a:endParaRPr lang="pt-BR" sz="1600">
                        <a:effectLst/>
                        <a:latin typeface="Calibri"/>
                        <a:ea typeface="MS Mincho"/>
                        <a:cs typeface="Times New Roman"/>
                      </a:endParaRPr>
                    </a:p>
                  </a:txBody>
                  <a:tcPr marL="68580" marR="68580" marT="0" marB="0"/>
                </a:tc>
                <a:tc>
                  <a:txBody>
                    <a:bodyPr/>
                    <a:lstStyle/>
                    <a:p>
                      <a:pPr algn="just">
                        <a:lnSpc>
                          <a:spcPct val="115000"/>
                        </a:lnSpc>
                        <a:spcAft>
                          <a:spcPts val="0"/>
                        </a:spcAft>
                      </a:pPr>
                      <a:r>
                        <a:rPr lang="pt-BR" sz="1600">
                          <a:effectLst/>
                        </a:rPr>
                        <a:t> X == y</a:t>
                      </a:r>
                      <a:endParaRPr lang="pt-BR" sz="1600">
                        <a:effectLst/>
                        <a:latin typeface="Calibri"/>
                        <a:ea typeface="MS Mincho"/>
                        <a:cs typeface="Times New Roman"/>
                      </a:endParaRPr>
                    </a:p>
                  </a:txBody>
                  <a:tcPr marL="68580" marR="68580" marT="0" marB="0"/>
                </a:tc>
              </a:tr>
              <a:tr h="334645">
                <a:tc>
                  <a:txBody>
                    <a:bodyPr/>
                    <a:lstStyle/>
                    <a:p>
                      <a:pPr algn="just">
                        <a:lnSpc>
                          <a:spcPct val="115000"/>
                        </a:lnSpc>
                        <a:spcAft>
                          <a:spcPts val="0"/>
                        </a:spcAft>
                      </a:pPr>
                      <a:r>
                        <a:rPr lang="pt-BR" sz="1600">
                          <a:effectLst/>
                        </a:rPr>
                        <a:t>Diferente</a:t>
                      </a:r>
                      <a:endParaRPr lang="pt-BR" sz="1600">
                        <a:effectLst/>
                        <a:latin typeface="Calibri"/>
                        <a:ea typeface="MS Mincho"/>
                        <a:cs typeface="Times New Roman"/>
                      </a:endParaRPr>
                    </a:p>
                  </a:txBody>
                  <a:tcPr marL="68580" marR="68580" marT="0" marB="0"/>
                </a:tc>
                <a:tc>
                  <a:txBody>
                    <a:bodyPr/>
                    <a:lstStyle/>
                    <a:p>
                      <a:pPr algn="just">
                        <a:lnSpc>
                          <a:spcPct val="115000"/>
                        </a:lnSpc>
                        <a:spcAft>
                          <a:spcPts val="0"/>
                        </a:spcAft>
                      </a:pPr>
                      <a:r>
                        <a:rPr lang="pt-BR" sz="1600">
                          <a:effectLst/>
                        </a:rPr>
                        <a:t>!=</a:t>
                      </a:r>
                      <a:endParaRPr lang="pt-BR" sz="1600">
                        <a:effectLst/>
                        <a:latin typeface="Calibri"/>
                        <a:ea typeface="MS Mincho"/>
                        <a:cs typeface="Times New Roman"/>
                      </a:endParaRPr>
                    </a:p>
                  </a:txBody>
                  <a:tcPr marL="68580" marR="68580" marT="0" marB="0"/>
                </a:tc>
                <a:tc>
                  <a:txBody>
                    <a:bodyPr/>
                    <a:lstStyle/>
                    <a:p>
                      <a:pPr algn="just">
                        <a:lnSpc>
                          <a:spcPct val="115000"/>
                        </a:lnSpc>
                        <a:spcAft>
                          <a:spcPts val="0"/>
                        </a:spcAft>
                      </a:pPr>
                      <a:r>
                        <a:rPr lang="pt-BR" sz="1600">
                          <a:effectLst/>
                        </a:rPr>
                        <a:t>X != y</a:t>
                      </a:r>
                      <a:endParaRPr lang="pt-BR" sz="1600">
                        <a:effectLst/>
                        <a:latin typeface="Calibri"/>
                        <a:ea typeface="MS Mincho"/>
                        <a:cs typeface="Times New Roman"/>
                      </a:endParaRPr>
                    </a:p>
                  </a:txBody>
                  <a:tcPr marL="68580" marR="68580" marT="0" marB="0"/>
                </a:tc>
              </a:tr>
              <a:tr h="328295">
                <a:tc>
                  <a:txBody>
                    <a:bodyPr/>
                    <a:lstStyle/>
                    <a:p>
                      <a:pPr algn="just">
                        <a:lnSpc>
                          <a:spcPct val="115000"/>
                        </a:lnSpc>
                        <a:spcAft>
                          <a:spcPts val="0"/>
                        </a:spcAft>
                      </a:pPr>
                      <a:r>
                        <a:rPr lang="pt-BR" sz="1600">
                          <a:effectLst/>
                        </a:rPr>
                        <a:t>Maior</a:t>
                      </a:r>
                      <a:endParaRPr lang="pt-BR" sz="1600">
                        <a:effectLst/>
                        <a:latin typeface="Calibri"/>
                        <a:ea typeface="MS Mincho"/>
                        <a:cs typeface="Times New Roman"/>
                      </a:endParaRPr>
                    </a:p>
                  </a:txBody>
                  <a:tcPr marL="68580" marR="68580" marT="0" marB="0"/>
                </a:tc>
                <a:tc>
                  <a:txBody>
                    <a:bodyPr/>
                    <a:lstStyle/>
                    <a:p>
                      <a:pPr algn="just">
                        <a:lnSpc>
                          <a:spcPct val="115000"/>
                        </a:lnSpc>
                        <a:spcAft>
                          <a:spcPts val="0"/>
                        </a:spcAft>
                      </a:pPr>
                      <a:r>
                        <a:rPr lang="pt-BR" sz="1600">
                          <a:effectLst/>
                        </a:rPr>
                        <a:t>&gt; </a:t>
                      </a:r>
                      <a:endParaRPr lang="pt-BR" sz="1600">
                        <a:effectLst/>
                        <a:latin typeface="Calibri"/>
                        <a:ea typeface="MS Mincho"/>
                        <a:cs typeface="Times New Roman"/>
                      </a:endParaRPr>
                    </a:p>
                  </a:txBody>
                  <a:tcPr marL="68580" marR="68580" marT="0" marB="0"/>
                </a:tc>
                <a:tc>
                  <a:txBody>
                    <a:bodyPr/>
                    <a:lstStyle/>
                    <a:p>
                      <a:pPr algn="just">
                        <a:lnSpc>
                          <a:spcPct val="115000"/>
                        </a:lnSpc>
                        <a:spcAft>
                          <a:spcPts val="0"/>
                        </a:spcAft>
                      </a:pPr>
                      <a:r>
                        <a:rPr lang="pt-BR" sz="1600">
                          <a:effectLst/>
                        </a:rPr>
                        <a:t>X &gt; y</a:t>
                      </a:r>
                      <a:endParaRPr lang="pt-BR" sz="1600">
                        <a:effectLst/>
                        <a:latin typeface="Calibri"/>
                        <a:ea typeface="MS Mincho"/>
                        <a:cs typeface="Times New Roman"/>
                      </a:endParaRPr>
                    </a:p>
                  </a:txBody>
                  <a:tcPr marL="68580" marR="68580" marT="0" marB="0"/>
                </a:tc>
              </a:tr>
              <a:tr h="334645">
                <a:tc>
                  <a:txBody>
                    <a:bodyPr/>
                    <a:lstStyle/>
                    <a:p>
                      <a:pPr algn="just">
                        <a:lnSpc>
                          <a:spcPct val="115000"/>
                        </a:lnSpc>
                        <a:spcAft>
                          <a:spcPts val="0"/>
                        </a:spcAft>
                      </a:pPr>
                      <a:r>
                        <a:rPr lang="pt-BR" sz="1600">
                          <a:effectLst/>
                        </a:rPr>
                        <a:t>Menor</a:t>
                      </a:r>
                      <a:endParaRPr lang="pt-BR" sz="1600">
                        <a:effectLst/>
                        <a:latin typeface="Calibri"/>
                        <a:ea typeface="MS Mincho"/>
                        <a:cs typeface="Times New Roman"/>
                      </a:endParaRPr>
                    </a:p>
                  </a:txBody>
                  <a:tcPr marL="68580" marR="68580" marT="0" marB="0"/>
                </a:tc>
                <a:tc>
                  <a:txBody>
                    <a:bodyPr/>
                    <a:lstStyle/>
                    <a:p>
                      <a:pPr algn="just">
                        <a:lnSpc>
                          <a:spcPct val="115000"/>
                        </a:lnSpc>
                        <a:spcAft>
                          <a:spcPts val="0"/>
                        </a:spcAft>
                      </a:pPr>
                      <a:r>
                        <a:rPr lang="pt-BR" sz="1600">
                          <a:effectLst/>
                        </a:rPr>
                        <a:t>&lt; </a:t>
                      </a:r>
                      <a:endParaRPr lang="pt-BR" sz="1600">
                        <a:effectLst/>
                        <a:latin typeface="Calibri"/>
                        <a:ea typeface="MS Mincho"/>
                        <a:cs typeface="Times New Roman"/>
                      </a:endParaRPr>
                    </a:p>
                  </a:txBody>
                  <a:tcPr marL="68580" marR="68580" marT="0" marB="0"/>
                </a:tc>
                <a:tc>
                  <a:txBody>
                    <a:bodyPr/>
                    <a:lstStyle/>
                    <a:p>
                      <a:pPr algn="just">
                        <a:lnSpc>
                          <a:spcPct val="115000"/>
                        </a:lnSpc>
                        <a:spcAft>
                          <a:spcPts val="0"/>
                        </a:spcAft>
                      </a:pPr>
                      <a:r>
                        <a:rPr lang="pt-BR" sz="1600">
                          <a:effectLst/>
                        </a:rPr>
                        <a:t>X &lt; Y</a:t>
                      </a:r>
                      <a:endParaRPr lang="pt-BR" sz="1600">
                        <a:effectLst/>
                        <a:latin typeface="Calibri"/>
                        <a:ea typeface="MS Mincho"/>
                        <a:cs typeface="Times New Roman"/>
                      </a:endParaRPr>
                    </a:p>
                  </a:txBody>
                  <a:tcPr marL="68580" marR="68580" marT="0" marB="0"/>
                </a:tc>
              </a:tr>
              <a:tr h="328295">
                <a:tc>
                  <a:txBody>
                    <a:bodyPr/>
                    <a:lstStyle/>
                    <a:p>
                      <a:pPr algn="just">
                        <a:lnSpc>
                          <a:spcPct val="115000"/>
                        </a:lnSpc>
                        <a:spcAft>
                          <a:spcPts val="0"/>
                        </a:spcAft>
                      </a:pPr>
                      <a:r>
                        <a:rPr lang="pt-BR" sz="1600">
                          <a:effectLst/>
                        </a:rPr>
                        <a:t>Maior ou igual</a:t>
                      </a:r>
                      <a:endParaRPr lang="pt-BR" sz="1600">
                        <a:effectLst/>
                        <a:latin typeface="Calibri"/>
                        <a:ea typeface="MS Mincho"/>
                        <a:cs typeface="Times New Roman"/>
                      </a:endParaRPr>
                    </a:p>
                  </a:txBody>
                  <a:tcPr marL="68580" marR="68580" marT="0" marB="0"/>
                </a:tc>
                <a:tc>
                  <a:txBody>
                    <a:bodyPr/>
                    <a:lstStyle/>
                    <a:p>
                      <a:pPr algn="just">
                        <a:lnSpc>
                          <a:spcPct val="115000"/>
                        </a:lnSpc>
                        <a:spcAft>
                          <a:spcPts val="0"/>
                        </a:spcAft>
                      </a:pPr>
                      <a:r>
                        <a:rPr lang="pt-BR" sz="1600">
                          <a:effectLst/>
                        </a:rPr>
                        <a:t>&gt;=</a:t>
                      </a:r>
                      <a:endParaRPr lang="pt-BR" sz="1600">
                        <a:effectLst/>
                        <a:latin typeface="Calibri"/>
                        <a:ea typeface="MS Mincho"/>
                        <a:cs typeface="Times New Roman"/>
                      </a:endParaRPr>
                    </a:p>
                  </a:txBody>
                  <a:tcPr marL="68580" marR="68580" marT="0" marB="0"/>
                </a:tc>
                <a:tc>
                  <a:txBody>
                    <a:bodyPr/>
                    <a:lstStyle/>
                    <a:p>
                      <a:pPr algn="just">
                        <a:lnSpc>
                          <a:spcPct val="115000"/>
                        </a:lnSpc>
                        <a:spcAft>
                          <a:spcPts val="0"/>
                        </a:spcAft>
                      </a:pPr>
                      <a:r>
                        <a:rPr lang="pt-BR" sz="1600">
                          <a:effectLst/>
                        </a:rPr>
                        <a:t>X &gt;= y</a:t>
                      </a:r>
                      <a:endParaRPr lang="pt-BR" sz="1600">
                        <a:effectLst/>
                        <a:latin typeface="Calibri"/>
                        <a:ea typeface="MS Mincho"/>
                        <a:cs typeface="Times New Roman"/>
                      </a:endParaRPr>
                    </a:p>
                  </a:txBody>
                  <a:tcPr marL="68580" marR="68580" marT="0" marB="0"/>
                </a:tc>
              </a:tr>
              <a:tr h="334645">
                <a:tc>
                  <a:txBody>
                    <a:bodyPr/>
                    <a:lstStyle/>
                    <a:p>
                      <a:pPr algn="just">
                        <a:lnSpc>
                          <a:spcPct val="115000"/>
                        </a:lnSpc>
                        <a:spcAft>
                          <a:spcPts val="0"/>
                        </a:spcAft>
                      </a:pPr>
                      <a:r>
                        <a:rPr lang="pt-BR" sz="1600">
                          <a:effectLst/>
                        </a:rPr>
                        <a:t>Menor ou igual</a:t>
                      </a:r>
                      <a:endParaRPr lang="pt-BR" sz="1600">
                        <a:effectLst/>
                        <a:latin typeface="Calibri"/>
                        <a:ea typeface="MS Mincho"/>
                        <a:cs typeface="Times New Roman"/>
                      </a:endParaRPr>
                    </a:p>
                  </a:txBody>
                  <a:tcPr marL="68580" marR="68580" marT="0" marB="0"/>
                </a:tc>
                <a:tc>
                  <a:txBody>
                    <a:bodyPr/>
                    <a:lstStyle/>
                    <a:p>
                      <a:pPr algn="just">
                        <a:lnSpc>
                          <a:spcPct val="115000"/>
                        </a:lnSpc>
                        <a:spcAft>
                          <a:spcPts val="0"/>
                        </a:spcAft>
                      </a:pPr>
                      <a:r>
                        <a:rPr lang="pt-BR" sz="1600">
                          <a:effectLst/>
                        </a:rPr>
                        <a:t>&lt;=</a:t>
                      </a:r>
                      <a:endParaRPr lang="pt-BR" sz="1600">
                        <a:effectLst/>
                        <a:latin typeface="Calibri"/>
                        <a:ea typeface="MS Mincho"/>
                        <a:cs typeface="Times New Roman"/>
                      </a:endParaRPr>
                    </a:p>
                  </a:txBody>
                  <a:tcPr marL="68580" marR="68580" marT="0" marB="0"/>
                </a:tc>
                <a:tc>
                  <a:txBody>
                    <a:bodyPr/>
                    <a:lstStyle/>
                    <a:p>
                      <a:pPr algn="just">
                        <a:lnSpc>
                          <a:spcPct val="115000"/>
                        </a:lnSpc>
                        <a:spcAft>
                          <a:spcPts val="0"/>
                        </a:spcAft>
                      </a:pPr>
                      <a:r>
                        <a:rPr lang="pt-BR" sz="1600" dirty="0">
                          <a:effectLst/>
                        </a:rPr>
                        <a:t>X &lt;= y</a:t>
                      </a:r>
                      <a:endParaRPr lang="pt-BR" sz="1600" dirty="0">
                        <a:effectLst/>
                        <a:latin typeface="Calibri"/>
                        <a:ea typeface="MS Mincho"/>
                        <a:cs typeface="Times New Roman"/>
                      </a:endParaRPr>
                    </a:p>
                  </a:txBody>
                  <a:tcPr marL="68580" marR="68580" marT="0" marB="0"/>
                </a:tc>
              </a:tr>
            </a:tbl>
          </a:graphicData>
        </a:graphic>
      </p:graphicFrame>
    </p:spTree>
    <p:extLst>
      <p:ext uri="{BB962C8B-B14F-4D97-AF65-F5344CB8AC3E}">
        <p14:creationId xmlns:p14="http://schemas.microsoft.com/office/powerpoint/2010/main" val="458377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47664" y="576064"/>
            <a:ext cx="7308304" cy="836712"/>
          </a:xfrm>
        </p:spPr>
        <p:txBody>
          <a:bodyPr anchor="b">
            <a:normAutofit/>
          </a:bodyPr>
          <a:lstStyle/>
          <a:p>
            <a:r>
              <a:rPr lang="pt-BR" dirty="0" smtClean="0"/>
              <a:t>Condicionais Encadeados</a:t>
            </a:r>
            <a:endParaRPr lang="pt-BR" dirty="0"/>
          </a:p>
        </p:txBody>
      </p:sp>
      <p:sp>
        <p:nvSpPr>
          <p:cNvPr id="5" name="CaixaDeTexto 4"/>
          <p:cNvSpPr txBox="1"/>
          <p:nvPr/>
        </p:nvSpPr>
        <p:spPr>
          <a:xfrm>
            <a:off x="917339" y="1844824"/>
            <a:ext cx="7344816" cy="4247317"/>
          </a:xfrm>
          <a:prstGeom prst="rect">
            <a:avLst/>
          </a:prstGeom>
          <a:solidFill>
            <a:schemeClr val="bg1"/>
          </a:solidFill>
          <a:ln>
            <a:solidFill>
              <a:schemeClr val="tx2"/>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pt-BR" dirty="0" err="1"/>
              <a:t>public</a:t>
            </a:r>
            <a:r>
              <a:rPr lang="pt-BR" dirty="0"/>
              <a:t> </a:t>
            </a:r>
            <a:r>
              <a:rPr lang="pt-BR" dirty="0" err="1"/>
              <a:t>class</a:t>
            </a:r>
            <a:r>
              <a:rPr lang="pt-BR" dirty="0"/>
              <a:t> Media </a:t>
            </a:r>
            <a:r>
              <a:rPr lang="pt-BR" dirty="0" smtClean="0"/>
              <a:t>{</a:t>
            </a:r>
            <a:endParaRPr lang="pt-BR" dirty="0"/>
          </a:p>
          <a:p>
            <a:r>
              <a:rPr lang="en-US" dirty="0" smtClean="0"/>
              <a:t>            public </a:t>
            </a:r>
            <a:r>
              <a:rPr lang="en-US" dirty="0"/>
              <a:t>static void main(String[] </a:t>
            </a:r>
            <a:r>
              <a:rPr lang="en-US" dirty="0" err="1"/>
              <a:t>args</a:t>
            </a:r>
            <a:r>
              <a:rPr lang="en-US" dirty="0"/>
              <a:t>) {</a:t>
            </a:r>
          </a:p>
          <a:p>
            <a:r>
              <a:rPr lang="pt-BR" dirty="0" smtClean="0"/>
              <a:t>                 ...</a:t>
            </a:r>
          </a:p>
          <a:p>
            <a:r>
              <a:rPr lang="pt-BR" b="1" dirty="0" smtClean="0"/>
              <a:t>	</a:t>
            </a:r>
            <a:r>
              <a:rPr lang="pt-BR" b="1" dirty="0" err="1" smtClean="0"/>
              <a:t>if</a:t>
            </a:r>
            <a:r>
              <a:rPr lang="pt-BR" b="1" dirty="0" smtClean="0"/>
              <a:t>(</a:t>
            </a:r>
            <a:r>
              <a:rPr lang="pt-BR" b="1" dirty="0" smtClean="0">
                <a:solidFill>
                  <a:schemeClr val="accent1">
                    <a:lumMod val="75000"/>
                  </a:schemeClr>
                </a:solidFill>
              </a:rPr>
              <a:t>media </a:t>
            </a:r>
            <a:r>
              <a:rPr lang="pt-BR" b="1" dirty="0">
                <a:solidFill>
                  <a:schemeClr val="accent1">
                    <a:lumMod val="75000"/>
                  </a:schemeClr>
                </a:solidFill>
              </a:rPr>
              <a:t>&gt;=7</a:t>
            </a:r>
            <a:r>
              <a:rPr lang="pt-BR" b="1" dirty="0"/>
              <a:t>){</a:t>
            </a:r>
          </a:p>
          <a:p>
            <a:r>
              <a:rPr lang="pt-BR" b="1" dirty="0">
                <a:solidFill>
                  <a:schemeClr val="accent3">
                    <a:lumMod val="75000"/>
                  </a:schemeClr>
                </a:solidFill>
              </a:rPr>
              <a:t> </a:t>
            </a:r>
            <a:r>
              <a:rPr lang="pt-BR" b="1" dirty="0" smtClean="0">
                <a:solidFill>
                  <a:schemeClr val="accent3">
                    <a:lumMod val="75000"/>
                  </a:schemeClr>
                </a:solidFill>
              </a:rPr>
              <a:t>                           </a:t>
            </a:r>
            <a:r>
              <a:rPr lang="pt-BR" b="1" dirty="0" err="1" smtClean="0">
                <a:solidFill>
                  <a:schemeClr val="accent3">
                    <a:lumMod val="75000"/>
                  </a:schemeClr>
                </a:solidFill>
              </a:rPr>
              <a:t>System.</a:t>
            </a:r>
            <a:r>
              <a:rPr lang="pt-BR" b="1" i="1" dirty="0" err="1" smtClean="0">
                <a:solidFill>
                  <a:schemeClr val="accent3">
                    <a:lumMod val="75000"/>
                  </a:schemeClr>
                </a:solidFill>
              </a:rPr>
              <a:t>out.println</a:t>
            </a:r>
            <a:r>
              <a:rPr lang="pt-BR" b="1" i="1" dirty="0">
                <a:solidFill>
                  <a:schemeClr val="accent3">
                    <a:lumMod val="75000"/>
                  </a:schemeClr>
                </a:solidFill>
              </a:rPr>
              <a:t>("O aluno foi aprovado.");</a:t>
            </a:r>
          </a:p>
          <a:p>
            <a:r>
              <a:rPr lang="pt-BR" b="1" dirty="0" smtClean="0"/>
              <a:t>	}</a:t>
            </a:r>
            <a:r>
              <a:rPr lang="pt-BR" b="1" dirty="0" err="1"/>
              <a:t>else</a:t>
            </a:r>
            <a:r>
              <a:rPr lang="pt-BR" b="1" dirty="0"/>
              <a:t>{</a:t>
            </a:r>
          </a:p>
          <a:p>
            <a:r>
              <a:rPr lang="pt-BR" b="1" dirty="0" smtClean="0"/>
              <a:t>	          </a:t>
            </a:r>
            <a:r>
              <a:rPr lang="pt-BR" b="1" dirty="0" err="1" smtClean="0">
                <a:solidFill>
                  <a:schemeClr val="accent2">
                    <a:lumMod val="75000"/>
                  </a:schemeClr>
                </a:solidFill>
              </a:rPr>
              <a:t>System.</a:t>
            </a:r>
            <a:r>
              <a:rPr lang="pt-BR" b="1" i="1" dirty="0" err="1" smtClean="0">
                <a:solidFill>
                  <a:schemeClr val="accent2">
                    <a:lumMod val="75000"/>
                  </a:schemeClr>
                </a:solidFill>
              </a:rPr>
              <a:t>out.println</a:t>
            </a:r>
            <a:r>
              <a:rPr lang="pt-BR" b="1" i="1" dirty="0">
                <a:solidFill>
                  <a:schemeClr val="accent2">
                    <a:lumMod val="75000"/>
                  </a:schemeClr>
                </a:solidFill>
              </a:rPr>
              <a:t>("O aluno não foi aprovado</a:t>
            </a:r>
            <a:r>
              <a:rPr lang="pt-BR" b="1" i="1" dirty="0" smtClean="0">
                <a:solidFill>
                  <a:schemeClr val="accent2">
                    <a:lumMod val="75000"/>
                  </a:schemeClr>
                </a:solidFill>
              </a:rPr>
              <a:t>.");</a:t>
            </a:r>
            <a:endParaRPr lang="pt-BR" b="1" u="sng" dirty="0">
              <a:solidFill>
                <a:schemeClr val="accent2">
                  <a:lumMod val="75000"/>
                </a:schemeClr>
              </a:solidFill>
            </a:endParaRPr>
          </a:p>
          <a:p>
            <a:r>
              <a:rPr lang="pt-BR" b="1" dirty="0" smtClean="0">
                <a:solidFill>
                  <a:schemeClr val="accent2">
                    <a:lumMod val="75000"/>
                  </a:schemeClr>
                </a:solidFill>
              </a:rPr>
              <a:t>	          </a:t>
            </a:r>
            <a:r>
              <a:rPr lang="pt-BR" b="1" dirty="0" err="1" smtClean="0">
                <a:solidFill>
                  <a:schemeClr val="accent2">
                    <a:lumMod val="75000"/>
                  </a:schemeClr>
                </a:solidFill>
              </a:rPr>
              <a:t>System.</a:t>
            </a:r>
            <a:r>
              <a:rPr lang="pt-BR" b="1" i="1" dirty="0" err="1" smtClean="0">
                <a:solidFill>
                  <a:schemeClr val="accent2">
                    <a:lumMod val="75000"/>
                  </a:schemeClr>
                </a:solidFill>
              </a:rPr>
              <a:t>out.println</a:t>
            </a:r>
            <a:r>
              <a:rPr lang="pt-BR" b="1" i="1" dirty="0">
                <a:solidFill>
                  <a:schemeClr val="accent2">
                    <a:lumMod val="75000"/>
                  </a:schemeClr>
                </a:solidFill>
              </a:rPr>
              <a:t>("Entre com a nota do exame:");</a:t>
            </a:r>
          </a:p>
          <a:p>
            <a:r>
              <a:rPr lang="pt-BR" b="1" dirty="0" smtClean="0">
                <a:solidFill>
                  <a:schemeClr val="accent2">
                    <a:lumMod val="75000"/>
                  </a:schemeClr>
                </a:solidFill>
              </a:rPr>
              <a:t>	          media </a:t>
            </a:r>
            <a:r>
              <a:rPr lang="pt-BR" b="1" dirty="0">
                <a:solidFill>
                  <a:schemeClr val="accent2">
                    <a:lumMod val="75000"/>
                  </a:schemeClr>
                </a:solidFill>
              </a:rPr>
              <a:t>= </a:t>
            </a:r>
            <a:r>
              <a:rPr lang="pt-BR" b="1" dirty="0" err="1">
                <a:solidFill>
                  <a:schemeClr val="accent2">
                    <a:lumMod val="75000"/>
                  </a:schemeClr>
                </a:solidFill>
              </a:rPr>
              <a:t>input.nextFloat</a:t>
            </a:r>
            <a:r>
              <a:rPr lang="pt-BR" b="1" dirty="0">
                <a:solidFill>
                  <a:schemeClr val="accent2">
                    <a:lumMod val="75000"/>
                  </a:schemeClr>
                </a:solidFill>
              </a:rPr>
              <a:t>();</a:t>
            </a:r>
          </a:p>
          <a:p>
            <a:r>
              <a:rPr lang="pt-BR" b="1" dirty="0" smtClean="0">
                <a:solidFill>
                  <a:schemeClr val="accent2">
                    <a:lumMod val="75000"/>
                  </a:schemeClr>
                </a:solidFill>
              </a:rPr>
              <a:t>	          </a:t>
            </a:r>
            <a:r>
              <a:rPr lang="pt-BR" b="1" dirty="0" err="1" smtClean="0">
                <a:solidFill>
                  <a:schemeClr val="tx1"/>
                </a:solidFill>
              </a:rPr>
              <a:t>if</a:t>
            </a:r>
            <a:r>
              <a:rPr lang="pt-BR" b="1" dirty="0" smtClean="0">
                <a:solidFill>
                  <a:schemeClr val="tx1"/>
                </a:solidFill>
              </a:rPr>
              <a:t>(</a:t>
            </a:r>
            <a:r>
              <a:rPr lang="pt-BR" b="1" dirty="0" smtClean="0">
                <a:solidFill>
                  <a:schemeClr val="accent1">
                    <a:lumMod val="75000"/>
                  </a:schemeClr>
                </a:solidFill>
              </a:rPr>
              <a:t>media </a:t>
            </a:r>
            <a:r>
              <a:rPr lang="pt-BR" b="1" dirty="0">
                <a:solidFill>
                  <a:schemeClr val="accent1">
                    <a:lumMod val="75000"/>
                  </a:schemeClr>
                </a:solidFill>
              </a:rPr>
              <a:t>&gt;=5</a:t>
            </a:r>
            <a:r>
              <a:rPr lang="pt-BR" b="1" dirty="0">
                <a:solidFill>
                  <a:schemeClr val="tx1"/>
                </a:solidFill>
              </a:rPr>
              <a:t> </a:t>
            </a:r>
            <a:r>
              <a:rPr lang="pt-BR" b="1" dirty="0" smtClean="0">
                <a:solidFill>
                  <a:schemeClr val="tx1"/>
                </a:solidFill>
              </a:rPr>
              <a:t>)</a:t>
            </a:r>
            <a:endParaRPr lang="pt-BR" b="1" dirty="0">
              <a:solidFill>
                <a:schemeClr val="tx1"/>
              </a:solidFill>
            </a:endParaRPr>
          </a:p>
          <a:p>
            <a:r>
              <a:rPr lang="pt-BR" b="1" dirty="0" smtClean="0">
                <a:solidFill>
                  <a:schemeClr val="accent2">
                    <a:lumMod val="75000"/>
                  </a:schemeClr>
                </a:solidFill>
              </a:rPr>
              <a:t>	</a:t>
            </a:r>
            <a:r>
              <a:rPr lang="pt-BR" b="1" dirty="0">
                <a:solidFill>
                  <a:schemeClr val="accent2">
                    <a:lumMod val="75000"/>
                  </a:schemeClr>
                </a:solidFill>
              </a:rPr>
              <a:t> </a:t>
            </a:r>
            <a:r>
              <a:rPr lang="pt-BR" b="1" dirty="0" smtClean="0">
                <a:solidFill>
                  <a:schemeClr val="accent2">
                    <a:lumMod val="75000"/>
                  </a:schemeClr>
                </a:solidFill>
              </a:rPr>
              <a:t>               </a:t>
            </a:r>
            <a:r>
              <a:rPr lang="pt-BR" b="1" dirty="0" err="1" smtClean="0">
                <a:solidFill>
                  <a:schemeClr val="accent3">
                    <a:lumMod val="75000"/>
                  </a:schemeClr>
                </a:solidFill>
              </a:rPr>
              <a:t>System.</a:t>
            </a:r>
            <a:r>
              <a:rPr lang="pt-BR" b="1" i="1" dirty="0" err="1" smtClean="0">
                <a:solidFill>
                  <a:schemeClr val="accent3">
                    <a:lumMod val="75000"/>
                  </a:schemeClr>
                </a:solidFill>
              </a:rPr>
              <a:t>out.println</a:t>
            </a:r>
            <a:r>
              <a:rPr lang="pt-BR" b="1" i="1" dirty="0">
                <a:solidFill>
                  <a:schemeClr val="accent3">
                    <a:lumMod val="75000"/>
                  </a:schemeClr>
                </a:solidFill>
              </a:rPr>
              <a:t>("O aluno foi aprovado em exame</a:t>
            </a:r>
            <a:r>
              <a:rPr lang="pt-BR" b="1" i="1" dirty="0" smtClean="0">
                <a:solidFill>
                  <a:schemeClr val="accent3">
                    <a:lumMod val="75000"/>
                  </a:schemeClr>
                </a:solidFill>
              </a:rPr>
              <a:t>.");</a:t>
            </a:r>
            <a:endParaRPr lang="pt-BR" b="1" i="1" dirty="0">
              <a:solidFill>
                <a:schemeClr val="accent3">
                  <a:lumMod val="75000"/>
                </a:schemeClr>
              </a:solidFill>
            </a:endParaRPr>
          </a:p>
          <a:p>
            <a:r>
              <a:rPr lang="pt-BR" b="1" dirty="0" smtClean="0">
                <a:solidFill>
                  <a:schemeClr val="accent2">
                    <a:lumMod val="75000"/>
                  </a:schemeClr>
                </a:solidFill>
              </a:rPr>
              <a:t>                            </a:t>
            </a:r>
            <a:r>
              <a:rPr lang="pt-BR" b="1" dirty="0" err="1" smtClean="0">
                <a:solidFill>
                  <a:schemeClr val="tx1"/>
                </a:solidFill>
              </a:rPr>
              <a:t>else</a:t>
            </a:r>
            <a:endParaRPr lang="pt-BR" b="1" dirty="0">
              <a:solidFill>
                <a:schemeClr val="tx1"/>
              </a:solidFill>
            </a:endParaRPr>
          </a:p>
          <a:p>
            <a:r>
              <a:rPr lang="pt-BR" b="1" dirty="0" smtClean="0">
                <a:solidFill>
                  <a:schemeClr val="accent2">
                    <a:lumMod val="75000"/>
                  </a:schemeClr>
                </a:solidFill>
              </a:rPr>
              <a:t>                                  </a:t>
            </a:r>
            <a:r>
              <a:rPr lang="pt-BR" b="1" dirty="0" err="1" smtClean="0">
                <a:solidFill>
                  <a:schemeClr val="accent2">
                    <a:lumMod val="75000"/>
                  </a:schemeClr>
                </a:solidFill>
              </a:rPr>
              <a:t>System.</a:t>
            </a:r>
            <a:r>
              <a:rPr lang="pt-BR" b="1" i="1" dirty="0" err="1" smtClean="0">
                <a:solidFill>
                  <a:schemeClr val="accent2">
                    <a:lumMod val="75000"/>
                  </a:schemeClr>
                </a:solidFill>
              </a:rPr>
              <a:t>out.println</a:t>
            </a:r>
            <a:r>
              <a:rPr lang="pt-BR" b="1" i="1" dirty="0">
                <a:solidFill>
                  <a:schemeClr val="accent2">
                    <a:lumMod val="75000"/>
                  </a:schemeClr>
                </a:solidFill>
              </a:rPr>
              <a:t>("O aluno não foi aprovado</a:t>
            </a:r>
            <a:r>
              <a:rPr lang="pt-BR" b="1" i="1" dirty="0" smtClean="0">
                <a:solidFill>
                  <a:schemeClr val="accent2">
                    <a:lumMod val="75000"/>
                  </a:schemeClr>
                </a:solidFill>
              </a:rPr>
              <a:t>."); </a:t>
            </a:r>
            <a:endParaRPr lang="pt-BR" b="1" dirty="0"/>
          </a:p>
          <a:p>
            <a:r>
              <a:rPr lang="pt-BR" b="1" dirty="0" smtClean="0"/>
              <a:t>                 }</a:t>
            </a:r>
            <a:endParaRPr lang="pt-BR" b="1" dirty="0"/>
          </a:p>
          <a:p>
            <a:r>
              <a:rPr lang="pt-BR" dirty="0"/>
              <a:t>}</a:t>
            </a:r>
          </a:p>
        </p:txBody>
      </p:sp>
      <p:pic>
        <p:nvPicPr>
          <p:cNvPr id="13" name="Picture 2" descr="C:\Users\Lucas Biason\Downloads\Jav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49699"/>
            <a:ext cx="1475655" cy="147565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3" descr="G:\ITTraining - Programas e Controle\site\questionario\Image\log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79912" y="1"/>
            <a:ext cx="1224135" cy="7062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77028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47664" y="576064"/>
            <a:ext cx="7308304" cy="836712"/>
          </a:xfrm>
        </p:spPr>
        <p:txBody>
          <a:bodyPr anchor="b">
            <a:normAutofit/>
          </a:bodyPr>
          <a:lstStyle/>
          <a:p>
            <a:r>
              <a:rPr lang="pt-BR" dirty="0" smtClean="0"/>
              <a:t>O Operador ‘?’</a:t>
            </a:r>
            <a:endParaRPr lang="pt-BR" dirty="0"/>
          </a:p>
        </p:txBody>
      </p:sp>
      <p:sp>
        <p:nvSpPr>
          <p:cNvPr id="5" name="CaixaDeTexto 4"/>
          <p:cNvSpPr txBox="1"/>
          <p:nvPr/>
        </p:nvSpPr>
        <p:spPr>
          <a:xfrm>
            <a:off x="917339" y="1844824"/>
            <a:ext cx="7344816" cy="2308324"/>
          </a:xfrm>
          <a:prstGeom prst="rect">
            <a:avLst/>
          </a:prstGeom>
          <a:solidFill>
            <a:schemeClr val="bg1"/>
          </a:solidFill>
          <a:ln>
            <a:solidFill>
              <a:schemeClr val="tx2"/>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pt-BR" dirty="0" err="1"/>
              <a:t>public</a:t>
            </a:r>
            <a:r>
              <a:rPr lang="pt-BR" dirty="0"/>
              <a:t> </a:t>
            </a:r>
            <a:r>
              <a:rPr lang="pt-BR" dirty="0" err="1"/>
              <a:t>class</a:t>
            </a:r>
            <a:r>
              <a:rPr lang="pt-BR" dirty="0"/>
              <a:t> Media </a:t>
            </a:r>
            <a:r>
              <a:rPr lang="pt-BR" dirty="0" smtClean="0"/>
              <a:t>{</a:t>
            </a:r>
            <a:endParaRPr lang="pt-BR" dirty="0"/>
          </a:p>
          <a:p>
            <a:r>
              <a:rPr lang="en-US" dirty="0" smtClean="0"/>
              <a:t>            public </a:t>
            </a:r>
            <a:r>
              <a:rPr lang="en-US" dirty="0"/>
              <a:t>static void main(String[] </a:t>
            </a:r>
            <a:r>
              <a:rPr lang="en-US" dirty="0" err="1"/>
              <a:t>args</a:t>
            </a:r>
            <a:r>
              <a:rPr lang="en-US" dirty="0"/>
              <a:t>) {</a:t>
            </a:r>
          </a:p>
          <a:p>
            <a:r>
              <a:rPr lang="pt-BR" dirty="0" smtClean="0"/>
              <a:t>                 ...</a:t>
            </a:r>
          </a:p>
          <a:p>
            <a:r>
              <a:rPr lang="pt-BR" b="1" dirty="0" smtClean="0"/>
              <a:t>	</a:t>
            </a:r>
            <a:r>
              <a:rPr lang="pt-BR" dirty="0" err="1"/>
              <a:t>System.</a:t>
            </a:r>
            <a:r>
              <a:rPr lang="pt-BR" i="1" dirty="0" err="1"/>
              <a:t>out.println</a:t>
            </a:r>
            <a:r>
              <a:rPr lang="pt-BR" i="1" dirty="0"/>
              <a:t>( </a:t>
            </a:r>
            <a:endParaRPr lang="pt-BR" i="1" dirty="0" smtClean="0"/>
          </a:p>
          <a:p>
            <a:r>
              <a:rPr lang="pt-BR" b="1" i="1" dirty="0"/>
              <a:t> </a:t>
            </a:r>
            <a:r>
              <a:rPr lang="pt-BR" b="1" i="1" dirty="0" smtClean="0"/>
              <a:t>                                (</a:t>
            </a:r>
            <a:r>
              <a:rPr lang="pt-BR" b="1" i="1" dirty="0">
                <a:solidFill>
                  <a:schemeClr val="accent1">
                    <a:lumMod val="75000"/>
                  </a:schemeClr>
                </a:solidFill>
              </a:rPr>
              <a:t>media &gt;= 7</a:t>
            </a:r>
            <a:r>
              <a:rPr lang="pt-BR" b="1" i="1" dirty="0"/>
              <a:t>) ? </a:t>
            </a:r>
            <a:endParaRPr lang="pt-BR" b="1" i="1" dirty="0" smtClean="0"/>
          </a:p>
          <a:p>
            <a:r>
              <a:rPr lang="pt-BR" b="1" i="1" dirty="0"/>
              <a:t> </a:t>
            </a:r>
            <a:r>
              <a:rPr lang="pt-BR" b="1" i="1" dirty="0" smtClean="0"/>
              <a:t>                                         </a:t>
            </a:r>
            <a:r>
              <a:rPr lang="pt-BR" b="1" i="1" dirty="0" smtClean="0">
                <a:solidFill>
                  <a:schemeClr val="accent3">
                    <a:lumMod val="50000"/>
                  </a:schemeClr>
                </a:solidFill>
              </a:rPr>
              <a:t>"</a:t>
            </a:r>
            <a:r>
              <a:rPr lang="pt-BR" b="1" i="1" dirty="0">
                <a:solidFill>
                  <a:schemeClr val="accent3">
                    <a:lumMod val="50000"/>
                  </a:schemeClr>
                </a:solidFill>
              </a:rPr>
              <a:t>O aluno foi aprovado." </a:t>
            </a:r>
            <a:r>
              <a:rPr lang="pt-BR" b="1" i="1" dirty="0"/>
              <a:t>:</a:t>
            </a:r>
          </a:p>
          <a:p>
            <a:r>
              <a:rPr lang="pt-BR" b="1" dirty="0" smtClean="0"/>
              <a:t>                                         </a:t>
            </a:r>
            <a:r>
              <a:rPr lang="pt-BR" b="1" dirty="0" smtClean="0">
                <a:solidFill>
                  <a:schemeClr val="accent2">
                    <a:lumMod val="75000"/>
                  </a:schemeClr>
                </a:solidFill>
              </a:rPr>
              <a:t> "</a:t>
            </a:r>
            <a:r>
              <a:rPr lang="pt-BR" b="1" dirty="0">
                <a:solidFill>
                  <a:schemeClr val="accent2">
                    <a:lumMod val="75000"/>
                  </a:schemeClr>
                </a:solidFill>
              </a:rPr>
              <a:t>O aluno não foi aprovado</a:t>
            </a:r>
            <a:r>
              <a:rPr lang="pt-BR" b="1" dirty="0" smtClean="0">
                <a:solidFill>
                  <a:schemeClr val="accent2">
                    <a:lumMod val="75000"/>
                  </a:schemeClr>
                </a:solidFill>
              </a:rPr>
              <a:t>"</a:t>
            </a:r>
            <a:r>
              <a:rPr lang="pt-BR" dirty="0" smtClean="0"/>
              <a:t>);</a:t>
            </a:r>
          </a:p>
          <a:p>
            <a:r>
              <a:rPr lang="pt-BR" dirty="0" smtClean="0"/>
              <a:t>}</a:t>
            </a:r>
            <a:endParaRPr lang="pt-BR" dirty="0"/>
          </a:p>
        </p:txBody>
      </p:sp>
      <p:pic>
        <p:nvPicPr>
          <p:cNvPr id="13" name="Picture 2" descr="C:\Users\Lucas Biason\Downloads\Jav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49699"/>
            <a:ext cx="1475655" cy="147565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3" descr="G:\ITTraining - Programas e Controle\site\questionario\Image\log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79912" y="1"/>
            <a:ext cx="1224135" cy="706231"/>
          </a:xfrm>
          <a:prstGeom prst="rect">
            <a:avLst/>
          </a:prstGeom>
          <a:noFill/>
          <a:extLst>
            <a:ext uri="{909E8E84-426E-40DD-AFC4-6F175D3DCCD1}">
              <a14:hiddenFill xmlns:a14="http://schemas.microsoft.com/office/drawing/2010/main">
                <a:solidFill>
                  <a:srgbClr val="FFFFFF"/>
                </a:solidFill>
              </a14:hiddenFill>
            </a:ext>
          </a:extLst>
        </p:spPr>
      </p:pic>
      <p:sp>
        <p:nvSpPr>
          <p:cNvPr id="3" name="Retângulo 2"/>
          <p:cNvSpPr/>
          <p:nvPr/>
        </p:nvSpPr>
        <p:spPr>
          <a:xfrm>
            <a:off x="1216028" y="4397042"/>
            <a:ext cx="6747435" cy="400110"/>
          </a:xfrm>
          <a:prstGeom prst="rect">
            <a:avLst/>
          </a:prstGeom>
        </p:spPr>
        <p:txBody>
          <a:bodyPr wrap="square">
            <a:spAutoFit/>
          </a:bodyPr>
          <a:lstStyle/>
          <a:p>
            <a:r>
              <a:rPr lang="pt-BR" sz="2000" b="1" dirty="0"/>
              <a:t>Variável = (</a:t>
            </a:r>
            <a:r>
              <a:rPr lang="pt-BR" sz="2000" b="1" dirty="0" smtClean="0">
                <a:solidFill>
                  <a:schemeClr val="accent1">
                    <a:lumMod val="75000"/>
                  </a:schemeClr>
                </a:solidFill>
              </a:rPr>
              <a:t>condição</a:t>
            </a:r>
            <a:r>
              <a:rPr lang="pt-BR" sz="2000" b="1" dirty="0" smtClean="0"/>
              <a:t>) </a:t>
            </a:r>
            <a:r>
              <a:rPr lang="pt-BR" sz="2000" b="1" dirty="0"/>
              <a:t>?  </a:t>
            </a:r>
            <a:r>
              <a:rPr lang="pt-BR" sz="2000" b="1" dirty="0" err="1">
                <a:solidFill>
                  <a:schemeClr val="accent3">
                    <a:lumMod val="50000"/>
                  </a:schemeClr>
                </a:solidFill>
              </a:rPr>
              <a:t>valor_se_verdadeira</a:t>
            </a:r>
            <a:r>
              <a:rPr lang="pt-BR" sz="2000" b="1" dirty="0"/>
              <a:t>  :  </a:t>
            </a:r>
            <a:r>
              <a:rPr lang="pt-BR" sz="2000" b="1" dirty="0" err="1">
                <a:solidFill>
                  <a:schemeClr val="accent2">
                    <a:lumMod val="75000"/>
                  </a:schemeClr>
                </a:solidFill>
              </a:rPr>
              <a:t>valor_se_falsa</a:t>
            </a:r>
            <a:endParaRPr lang="pt-BR" sz="2000" dirty="0">
              <a:solidFill>
                <a:schemeClr val="accent2">
                  <a:lumMod val="75000"/>
                </a:schemeClr>
              </a:solidFill>
            </a:endParaRPr>
          </a:p>
        </p:txBody>
      </p:sp>
      <p:sp>
        <p:nvSpPr>
          <p:cNvPr id="4" name="Retângulo 3"/>
          <p:cNvSpPr/>
          <p:nvPr/>
        </p:nvSpPr>
        <p:spPr>
          <a:xfrm>
            <a:off x="1691170" y="5085184"/>
            <a:ext cx="5797153" cy="1477328"/>
          </a:xfrm>
          <a:prstGeom prst="rect">
            <a:avLst/>
          </a:prstGeom>
        </p:spPr>
        <p:txBody>
          <a:bodyPr wrap="square">
            <a:spAutoFit/>
          </a:bodyPr>
          <a:lstStyle/>
          <a:p>
            <a:r>
              <a:rPr lang="pt-BR" b="1" dirty="0" smtClean="0"/>
              <a:t> </a:t>
            </a:r>
            <a:r>
              <a:rPr lang="pt-BR" b="1" dirty="0" err="1" smtClean="0"/>
              <a:t>if</a:t>
            </a:r>
            <a:r>
              <a:rPr lang="pt-BR" b="1" dirty="0" smtClean="0"/>
              <a:t>(</a:t>
            </a:r>
            <a:r>
              <a:rPr lang="pt-BR" b="1" dirty="0" smtClean="0">
                <a:solidFill>
                  <a:schemeClr val="accent1">
                    <a:lumMod val="75000"/>
                  </a:schemeClr>
                </a:solidFill>
              </a:rPr>
              <a:t>media &gt;=7</a:t>
            </a:r>
            <a:r>
              <a:rPr lang="pt-BR" b="1" dirty="0" smtClean="0"/>
              <a:t>){</a:t>
            </a:r>
          </a:p>
          <a:p>
            <a:r>
              <a:rPr lang="pt-BR" b="1" dirty="0" smtClean="0">
                <a:solidFill>
                  <a:schemeClr val="accent3">
                    <a:lumMod val="50000"/>
                  </a:schemeClr>
                </a:solidFill>
              </a:rPr>
              <a:t>                </a:t>
            </a:r>
            <a:r>
              <a:rPr lang="pt-BR" b="1" dirty="0" err="1" smtClean="0">
                <a:solidFill>
                  <a:schemeClr val="accent3">
                    <a:lumMod val="50000"/>
                  </a:schemeClr>
                </a:solidFill>
              </a:rPr>
              <a:t>str</a:t>
            </a:r>
            <a:r>
              <a:rPr lang="pt-BR" b="1" dirty="0" smtClean="0">
                <a:solidFill>
                  <a:schemeClr val="accent3">
                    <a:lumMod val="50000"/>
                  </a:schemeClr>
                </a:solidFill>
              </a:rPr>
              <a:t> = </a:t>
            </a:r>
            <a:r>
              <a:rPr lang="pt-BR" b="1" i="1" dirty="0" smtClean="0">
                <a:solidFill>
                  <a:schemeClr val="accent3">
                    <a:lumMod val="50000"/>
                  </a:schemeClr>
                </a:solidFill>
              </a:rPr>
              <a:t>"O aluno foi aprovado.");</a:t>
            </a:r>
          </a:p>
          <a:p>
            <a:r>
              <a:rPr lang="pt-BR" b="1" dirty="0" smtClean="0"/>
              <a:t> }</a:t>
            </a:r>
            <a:r>
              <a:rPr lang="pt-BR" b="1" dirty="0" err="1" smtClean="0"/>
              <a:t>else</a:t>
            </a:r>
            <a:r>
              <a:rPr lang="pt-BR" b="1" dirty="0" smtClean="0"/>
              <a:t>{</a:t>
            </a:r>
          </a:p>
          <a:p>
            <a:r>
              <a:rPr lang="pt-BR" b="1" dirty="0" smtClean="0">
                <a:solidFill>
                  <a:schemeClr val="accent2">
                    <a:lumMod val="75000"/>
                  </a:schemeClr>
                </a:solidFill>
              </a:rPr>
              <a:t>                 </a:t>
            </a:r>
            <a:r>
              <a:rPr lang="pt-BR" b="1" dirty="0" err="1" smtClean="0">
                <a:solidFill>
                  <a:schemeClr val="accent2">
                    <a:lumMod val="75000"/>
                  </a:schemeClr>
                </a:solidFill>
              </a:rPr>
              <a:t>str</a:t>
            </a:r>
            <a:r>
              <a:rPr lang="pt-BR" b="1" dirty="0" smtClean="0">
                <a:solidFill>
                  <a:schemeClr val="accent2">
                    <a:lumMod val="75000"/>
                  </a:schemeClr>
                </a:solidFill>
              </a:rPr>
              <a:t>= “</a:t>
            </a:r>
            <a:r>
              <a:rPr lang="pt-BR" b="1" i="1" dirty="0" smtClean="0">
                <a:solidFill>
                  <a:schemeClr val="accent2">
                    <a:lumMod val="75000"/>
                  </a:schemeClr>
                </a:solidFill>
              </a:rPr>
              <a:t>O aluno não foi aprovado.");</a:t>
            </a:r>
          </a:p>
          <a:p>
            <a:r>
              <a:rPr lang="pt-BR" b="1" dirty="0" smtClean="0"/>
              <a:t> }</a:t>
            </a:r>
            <a:endParaRPr lang="pt-BR" dirty="0"/>
          </a:p>
        </p:txBody>
      </p:sp>
      <p:cxnSp>
        <p:nvCxnSpPr>
          <p:cNvPr id="7" name="Conector de seta reta 6"/>
          <p:cNvCxnSpPr/>
          <p:nvPr/>
        </p:nvCxnSpPr>
        <p:spPr>
          <a:xfrm flipV="1">
            <a:off x="2699792" y="4797152"/>
            <a:ext cx="72008" cy="288032"/>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0" name="Conector de seta reta 9"/>
          <p:cNvCxnSpPr/>
          <p:nvPr/>
        </p:nvCxnSpPr>
        <p:spPr>
          <a:xfrm flipH="1" flipV="1">
            <a:off x="4589747" y="4941168"/>
            <a:ext cx="1" cy="440432"/>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5" name="Conector de seta reta 14"/>
          <p:cNvCxnSpPr/>
          <p:nvPr/>
        </p:nvCxnSpPr>
        <p:spPr>
          <a:xfrm flipV="1">
            <a:off x="5940152" y="4941168"/>
            <a:ext cx="432048" cy="88268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538882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47664" y="576064"/>
            <a:ext cx="7308304" cy="836712"/>
          </a:xfrm>
        </p:spPr>
        <p:txBody>
          <a:bodyPr anchor="b">
            <a:normAutofit/>
          </a:bodyPr>
          <a:lstStyle/>
          <a:p>
            <a:r>
              <a:rPr lang="pt-BR" dirty="0" smtClean="0"/>
              <a:t>Condicionais e Switch</a:t>
            </a:r>
            <a:endParaRPr lang="pt-BR" dirty="0"/>
          </a:p>
        </p:txBody>
      </p:sp>
      <p:sp>
        <p:nvSpPr>
          <p:cNvPr id="5" name="CaixaDeTexto 4"/>
          <p:cNvSpPr txBox="1"/>
          <p:nvPr/>
        </p:nvSpPr>
        <p:spPr>
          <a:xfrm>
            <a:off x="179513" y="1568981"/>
            <a:ext cx="4320480" cy="4801314"/>
          </a:xfrm>
          <a:prstGeom prst="rect">
            <a:avLst/>
          </a:prstGeom>
          <a:solidFill>
            <a:schemeClr val="bg1"/>
          </a:solidFill>
          <a:ln>
            <a:solidFill>
              <a:schemeClr val="tx2"/>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pt-BR" dirty="0" err="1"/>
              <a:t>public</a:t>
            </a:r>
            <a:r>
              <a:rPr lang="pt-BR" dirty="0"/>
              <a:t> </a:t>
            </a:r>
            <a:r>
              <a:rPr lang="pt-BR" dirty="0" err="1"/>
              <a:t>class</a:t>
            </a:r>
            <a:r>
              <a:rPr lang="pt-BR" dirty="0"/>
              <a:t> Media </a:t>
            </a:r>
            <a:r>
              <a:rPr lang="pt-BR" dirty="0" smtClean="0"/>
              <a:t>{</a:t>
            </a:r>
            <a:endParaRPr lang="pt-BR" dirty="0"/>
          </a:p>
          <a:p>
            <a:r>
              <a:rPr lang="en-US" dirty="0" smtClean="0"/>
              <a:t>            public </a:t>
            </a:r>
            <a:r>
              <a:rPr lang="en-US" dirty="0"/>
              <a:t>static void main(String[] </a:t>
            </a:r>
            <a:r>
              <a:rPr lang="en-US" dirty="0" err="1"/>
              <a:t>args</a:t>
            </a:r>
            <a:r>
              <a:rPr lang="en-US" dirty="0"/>
              <a:t>) {</a:t>
            </a:r>
          </a:p>
          <a:p>
            <a:r>
              <a:rPr lang="pt-BR" dirty="0" smtClean="0"/>
              <a:t>                 ...</a:t>
            </a:r>
          </a:p>
          <a:p>
            <a:r>
              <a:rPr lang="pt-BR" b="1" dirty="0" smtClean="0"/>
              <a:t>	</a:t>
            </a:r>
            <a:r>
              <a:rPr lang="pt-BR" dirty="0"/>
              <a:t>String </a:t>
            </a:r>
            <a:r>
              <a:rPr lang="pt-BR" dirty="0" err="1"/>
              <a:t>str</a:t>
            </a:r>
            <a:r>
              <a:rPr lang="pt-BR" dirty="0"/>
              <a:t>="";</a:t>
            </a:r>
          </a:p>
          <a:p>
            <a:r>
              <a:rPr lang="pt-BR" b="1" dirty="0" smtClean="0"/>
              <a:t>	</a:t>
            </a:r>
            <a:r>
              <a:rPr lang="pt-BR" b="1" dirty="0" err="1" smtClean="0"/>
              <a:t>if</a:t>
            </a:r>
            <a:r>
              <a:rPr lang="pt-BR" b="1" dirty="0" smtClean="0"/>
              <a:t>(</a:t>
            </a:r>
            <a:r>
              <a:rPr lang="pt-BR" b="1" dirty="0" smtClean="0">
                <a:solidFill>
                  <a:schemeClr val="accent1">
                    <a:lumMod val="75000"/>
                  </a:schemeClr>
                </a:solidFill>
              </a:rPr>
              <a:t>media </a:t>
            </a:r>
            <a:r>
              <a:rPr lang="pt-BR" b="1" dirty="0">
                <a:solidFill>
                  <a:schemeClr val="accent1">
                    <a:lumMod val="75000"/>
                  </a:schemeClr>
                </a:solidFill>
              </a:rPr>
              <a:t>&gt;= 9</a:t>
            </a:r>
            <a:r>
              <a:rPr lang="pt-BR" b="1" dirty="0"/>
              <a:t>){</a:t>
            </a:r>
          </a:p>
          <a:p>
            <a:r>
              <a:rPr lang="pt-BR" b="1" dirty="0" smtClean="0"/>
              <a:t>                         </a:t>
            </a:r>
            <a:r>
              <a:rPr lang="pt-BR" b="1" dirty="0" err="1" smtClean="0">
                <a:solidFill>
                  <a:schemeClr val="accent3">
                    <a:lumMod val="50000"/>
                  </a:schemeClr>
                </a:solidFill>
              </a:rPr>
              <a:t>str</a:t>
            </a:r>
            <a:r>
              <a:rPr lang="pt-BR" b="1" dirty="0">
                <a:solidFill>
                  <a:schemeClr val="accent3">
                    <a:lumMod val="50000"/>
                  </a:schemeClr>
                </a:solidFill>
              </a:rPr>
              <a:t>="classe A";</a:t>
            </a:r>
          </a:p>
          <a:p>
            <a:r>
              <a:rPr lang="pt-BR" b="1" dirty="0" smtClean="0"/>
              <a:t>	}</a:t>
            </a:r>
            <a:r>
              <a:rPr lang="pt-BR" b="1" dirty="0" err="1"/>
              <a:t>else</a:t>
            </a:r>
            <a:r>
              <a:rPr lang="pt-BR" b="1" dirty="0"/>
              <a:t> </a:t>
            </a:r>
            <a:r>
              <a:rPr lang="pt-BR" b="1" dirty="0" err="1"/>
              <a:t>if</a:t>
            </a:r>
            <a:r>
              <a:rPr lang="pt-BR" b="1" dirty="0"/>
              <a:t>(</a:t>
            </a:r>
            <a:r>
              <a:rPr lang="pt-BR" b="1" dirty="0">
                <a:solidFill>
                  <a:schemeClr val="accent1">
                    <a:lumMod val="75000"/>
                  </a:schemeClr>
                </a:solidFill>
              </a:rPr>
              <a:t>media &gt;= 8</a:t>
            </a:r>
            <a:r>
              <a:rPr lang="pt-BR" b="1" dirty="0"/>
              <a:t>){</a:t>
            </a:r>
          </a:p>
          <a:p>
            <a:r>
              <a:rPr lang="pt-BR" b="1" dirty="0" smtClean="0"/>
              <a:t>	        </a:t>
            </a:r>
            <a:r>
              <a:rPr lang="pt-BR" b="1" dirty="0" err="1" smtClean="0">
                <a:solidFill>
                  <a:schemeClr val="accent3">
                    <a:lumMod val="50000"/>
                  </a:schemeClr>
                </a:solidFill>
              </a:rPr>
              <a:t>str</a:t>
            </a:r>
            <a:r>
              <a:rPr lang="pt-BR" b="1" dirty="0">
                <a:solidFill>
                  <a:schemeClr val="accent3">
                    <a:lumMod val="50000"/>
                  </a:schemeClr>
                </a:solidFill>
              </a:rPr>
              <a:t>="classe B";</a:t>
            </a:r>
          </a:p>
          <a:p>
            <a:r>
              <a:rPr lang="pt-BR" b="1" dirty="0" smtClean="0"/>
              <a:t>	}</a:t>
            </a:r>
            <a:r>
              <a:rPr lang="pt-BR" b="1" dirty="0" err="1"/>
              <a:t>else</a:t>
            </a:r>
            <a:r>
              <a:rPr lang="pt-BR" b="1" dirty="0"/>
              <a:t> </a:t>
            </a:r>
            <a:r>
              <a:rPr lang="pt-BR" b="1" dirty="0" err="1"/>
              <a:t>if</a:t>
            </a:r>
            <a:r>
              <a:rPr lang="pt-BR" b="1" dirty="0"/>
              <a:t>(</a:t>
            </a:r>
            <a:r>
              <a:rPr lang="pt-BR" b="1" dirty="0">
                <a:solidFill>
                  <a:schemeClr val="accent1">
                    <a:lumMod val="75000"/>
                  </a:schemeClr>
                </a:solidFill>
              </a:rPr>
              <a:t>media &gt;= 7</a:t>
            </a:r>
            <a:r>
              <a:rPr lang="pt-BR" b="1" dirty="0"/>
              <a:t>){</a:t>
            </a:r>
          </a:p>
          <a:p>
            <a:r>
              <a:rPr lang="pt-BR" b="1" dirty="0" smtClean="0"/>
              <a:t>	</a:t>
            </a:r>
            <a:r>
              <a:rPr lang="pt-BR" b="1" dirty="0" smtClean="0">
                <a:solidFill>
                  <a:schemeClr val="accent3">
                    <a:lumMod val="50000"/>
                  </a:schemeClr>
                </a:solidFill>
              </a:rPr>
              <a:t>        </a:t>
            </a:r>
            <a:r>
              <a:rPr lang="pt-BR" b="1" dirty="0" err="1" smtClean="0">
                <a:solidFill>
                  <a:schemeClr val="accent3">
                    <a:lumMod val="50000"/>
                  </a:schemeClr>
                </a:solidFill>
              </a:rPr>
              <a:t>str</a:t>
            </a:r>
            <a:r>
              <a:rPr lang="pt-BR" b="1" dirty="0">
                <a:solidFill>
                  <a:schemeClr val="accent3">
                    <a:lumMod val="50000"/>
                  </a:schemeClr>
                </a:solidFill>
              </a:rPr>
              <a:t>="classe C";</a:t>
            </a:r>
          </a:p>
          <a:p>
            <a:r>
              <a:rPr lang="pt-BR" b="1" dirty="0" smtClean="0"/>
              <a:t>	}</a:t>
            </a:r>
            <a:r>
              <a:rPr lang="pt-BR" b="1" dirty="0" err="1"/>
              <a:t>else</a:t>
            </a:r>
            <a:r>
              <a:rPr lang="pt-BR" b="1" dirty="0"/>
              <a:t> </a:t>
            </a:r>
            <a:r>
              <a:rPr lang="pt-BR" b="1" dirty="0" err="1"/>
              <a:t>if</a:t>
            </a:r>
            <a:r>
              <a:rPr lang="pt-BR" b="1" dirty="0"/>
              <a:t>(</a:t>
            </a:r>
            <a:r>
              <a:rPr lang="pt-BR" b="1" dirty="0">
                <a:solidFill>
                  <a:schemeClr val="accent1">
                    <a:lumMod val="75000"/>
                  </a:schemeClr>
                </a:solidFill>
              </a:rPr>
              <a:t>media &gt;= 6</a:t>
            </a:r>
            <a:r>
              <a:rPr lang="pt-BR" b="1" dirty="0"/>
              <a:t>){</a:t>
            </a:r>
          </a:p>
          <a:p>
            <a:r>
              <a:rPr lang="pt-BR" b="1" dirty="0" smtClean="0"/>
              <a:t>	         </a:t>
            </a:r>
            <a:r>
              <a:rPr lang="pt-BR" b="1" dirty="0" err="1" smtClean="0">
                <a:solidFill>
                  <a:schemeClr val="accent3">
                    <a:lumMod val="50000"/>
                  </a:schemeClr>
                </a:solidFill>
              </a:rPr>
              <a:t>str</a:t>
            </a:r>
            <a:r>
              <a:rPr lang="pt-BR" b="1" dirty="0">
                <a:solidFill>
                  <a:schemeClr val="accent3">
                    <a:lumMod val="50000"/>
                  </a:schemeClr>
                </a:solidFill>
              </a:rPr>
              <a:t>="classe D";</a:t>
            </a:r>
          </a:p>
          <a:p>
            <a:r>
              <a:rPr lang="pt-BR" b="1" dirty="0" smtClean="0"/>
              <a:t>	}</a:t>
            </a:r>
            <a:r>
              <a:rPr lang="pt-BR" b="1" dirty="0" err="1"/>
              <a:t>else</a:t>
            </a:r>
            <a:r>
              <a:rPr lang="pt-BR" b="1" dirty="0"/>
              <a:t>{</a:t>
            </a:r>
          </a:p>
          <a:p>
            <a:r>
              <a:rPr lang="pt-BR" b="1" dirty="0" smtClean="0"/>
              <a:t>	</a:t>
            </a:r>
            <a:r>
              <a:rPr lang="pt-BR" b="1" dirty="0" smtClean="0">
                <a:solidFill>
                  <a:schemeClr val="accent2">
                    <a:lumMod val="75000"/>
                  </a:schemeClr>
                </a:solidFill>
              </a:rPr>
              <a:t>         </a:t>
            </a:r>
            <a:r>
              <a:rPr lang="pt-BR" b="1" dirty="0" err="1" smtClean="0">
                <a:solidFill>
                  <a:schemeClr val="accent2">
                    <a:lumMod val="75000"/>
                  </a:schemeClr>
                </a:solidFill>
              </a:rPr>
              <a:t>str</a:t>
            </a:r>
            <a:r>
              <a:rPr lang="pt-BR" b="1" dirty="0">
                <a:solidFill>
                  <a:schemeClr val="accent2">
                    <a:lumMod val="75000"/>
                  </a:schemeClr>
                </a:solidFill>
              </a:rPr>
              <a:t>="classe E";</a:t>
            </a:r>
          </a:p>
          <a:p>
            <a:r>
              <a:rPr lang="pt-BR" b="1" dirty="0" smtClean="0"/>
              <a:t>	}</a:t>
            </a:r>
            <a:endParaRPr lang="pt-BR" b="1" dirty="0"/>
          </a:p>
          <a:p>
            <a:r>
              <a:rPr lang="pt-BR" dirty="0" smtClean="0"/>
              <a:t>                 </a:t>
            </a:r>
            <a:r>
              <a:rPr lang="pt-BR" dirty="0" err="1" smtClean="0"/>
              <a:t>System.</a:t>
            </a:r>
            <a:r>
              <a:rPr lang="pt-BR" i="1" dirty="0" err="1" smtClean="0"/>
              <a:t>out.println</a:t>
            </a:r>
            <a:r>
              <a:rPr lang="pt-BR" i="1" dirty="0" smtClean="0"/>
              <a:t>(</a:t>
            </a:r>
            <a:r>
              <a:rPr lang="pt-BR" i="1" dirty="0" err="1" smtClean="0"/>
              <a:t>str</a:t>
            </a:r>
            <a:r>
              <a:rPr lang="pt-BR" i="1" dirty="0" smtClean="0"/>
              <a:t>);</a:t>
            </a:r>
          </a:p>
          <a:p>
            <a:r>
              <a:rPr lang="pt-BR" dirty="0" smtClean="0"/>
              <a:t>}</a:t>
            </a:r>
            <a:endParaRPr lang="pt-BR" dirty="0"/>
          </a:p>
        </p:txBody>
      </p:sp>
      <p:pic>
        <p:nvPicPr>
          <p:cNvPr id="13" name="Picture 2" descr="C:\Users\Lucas Biason\Downloads\Jav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49699"/>
            <a:ext cx="1475655" cy="147565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3" descr="G:\ITTraining - Programas e Controle\site\questionario\Image\log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79912" y="1"/>
            <a:ext cx="1224135" cy="706231"/>
          </a:xfrm>
          <a:prstGeom prst="rect">
            <a:avLst/>
          </a:prstGeom>
          <a:noFill/>
          <a:extLst>
            <a:ext uri="{909E8E84-426E-40DD-AFC4-6F175D3DCCD1}">
              <a14:hiddenFill xmlns:a14="http://schemas.microsoft.com/office/drawing/2010/main">
                <a:solidFill>
                  <a:srgbClr val="FFFFFF"/>
                </a:solidFill>
              </a14:hiddenFill>
            </a:ext>
          </a:extLst>
        </p:spPr>
      </p:pic>
      <p:sp>
        <p:nvSpPr>
          <p:cNvPr id="3" name="Retângulo 2"/>
          <p:cNvSpPr/>
          <p:nvPr/>
        </p:nvSpPr>
        <p:spPr>
          <a:xfrm>
            <a:off x="917340" y="6370295"/>
            <a:ext cx="7086286" cy="400110"/>
          </a:xfrm>
          <a:prstGeom prst="rect">
            <a:avLst/>
          </a:prstGeom>
        </p:spPr>
        <p:txBody>
          <a:bodyPr wrap="square">
            <a:spAutoFit/>
          </a:bodyPr>
          <a:lstStyle/>
          <a:p>
            <a:r>
              <a:rPr lang="pt-BR" sz="2000" b="1" dirty="0" smtClean="0"/>
              <a:t>USAR SWITCH APENAS PARA INT, APARTIR DO J7, PARA </a:t>
            </a:r>
            <a:r>
              <a:rPr lang="pt-BR" sz="2000" b="1" dirty="0"/>
              <a:t>S</a:t>
            </a:r>
            <a:r>
              <a:rPr lang="pt-BR" sz="2000" b="1" dirty="0" smtClean="0"/>
              <a:t>TRINGS</a:t>
            </a:r>
            <a:endParaRPr lang="pt-BR" sz="2000" dirty="0">
              <a:solidFill>
                <a:schemeClr val="accent2">
                  <a:lumMod val="75000"/>
                </a:schemeClr>
              </a:solidFill>
            </a:endParaRPr>
          </a:p>
        </p:txBody>
      </p:sp>
      <p:sp>
        <p:nvSpPr>
          <p:cNvPr id="11" name="CaixaDeTexto 10"/>
          <p:cNvSpPr txBox="1"/>
          <p:nvPr/>
        </p:nvSpPr>
        <p:spPr>
          <a:xfrm>
            <a:off x="4572000" y="1568981"/>
            <a:ext cx="4392488" cy="4801314"/>
          </a:xfrm>
          <a:prstGeom prst="rect">
            <a:avLst/>
          </a:prstGeom>
          <a:solidFill>
            <a:schemeClr val="bg1"/>
          </a:solidFill>
          <a:ln>
            <a:solidFill>
              <a:schemeClr val="tx2"/>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pt-BR" dirty="0" err="1"/>
              <a:t>public</a:t>
            </a:r>
            <a:r>
              <a:rPr lang="pt-BR" dirty="0"/>
              <a:t> </a:t>
            </a:r>
            <a:r>
              <a:rPr lang="pt-BR" dirty="0" err="1"/>
              <a:t>class</a:t>
            </a:r>
            <a:r>
              <a:rPr lang="pt-BR" dirty="0"/>
              <a:t> Media </a:t>
            </a:r>
            <a:r>
              <a:rPr lang="pt-BR" dirty="0" smtClean="0"/>
              <a:t>{</a:t>
            </a:r>
            <a:endParaRPr lang="pt-BR" dirty="0"/>
          </a:p>
          <a:p>
            <a:r>
              <a:rPr lang="en-US" dirty="0" smtClean="0"/>
              <a:t>            public </a:t>
            </a:r>
            <a:r>
              <a:rPr lang="en-US" dirty="0"/>
              <a:t>static void main(String[] </a:t>
            </a:r>
            <a:r>
              <a:rPr lang="en-US" dirty="0" err="1"/>
              <a:t>args</a:t>
            </a:r>
            <a:r>
              <a:rPr lang="en-US" dirty="0"/>
              <a:t>) {</a:t>
            </a:r>
          </a:p>
          <a:p>
            <a:r>
              <a:rPr lang="pt-BR" dirty="0" smtClean="0"/>
              <a:t>                 ...</a:t>
            </a:r>
          </a:p>
          <a:p>
            <a:r>
              <a:rPr lang="pt-BR" b="1" dirty="0" smtClean="0"/>
              <a:t>	</a:t>
            </a:r>
            <a:r>
              <a:rPr lang="pt-BR" dirty="0" err="1"/>
              <a:t>str</a:t>
            </a:r>
            <a:r>
              <a:rPr lang="pt-BR" dirty="0"/>
              <a:t>="";</a:t>
            </a:r>
          </a:p>
          <a:p>
            <a:r>
              <a:rPr lang="pt-BR" b="1" dirty="0" smtClean="0"/>
              <a:t>                 switch</a:t>
            </a:r>
            <a:r>
              <a:rPr lang="pt-BR" b="1" dirty="0"/>
              <a:t>( </a:t>
            </a:r>
            <a:r>
              <a:rPr lang="pt-BR" b="1" dirty="0">
                <a:solidFill>
                  <a:schemeClr val="accent1">
                    <a:lumMod val="75000"/>
                  </a:schemeClr>
                </a:solidFill>
              </a:rPr>
              <a:t>(</a:t>
            </a:r>
            <a:r>
              <a:rPr lang="pt-BR" b="1" dirty="0" err="1">
                <a:solidFill>
                  <a:schemeClr val="accent1">
                    <a:lumMod val="75000"/>
                  </a:schemeClr>
                </a:solidFill>
              </a:rPr>
              <a:t>int</a:t>
            </a:r>
            <a:r>
              <a:rPr lang="pt-BR" b="1" dirty="0">
                <a:solidFill>
                  <a:schemeClr val="accent1">
                    <a:lumMod val="75000"/>
                  </a:schemeClr>
                </a:solidFill>
              </a:rPr>
              <a:t>) media</a:t>
            </a:r>
            <a:r>
              <a:rPr lang="pt-BR" b="1" dirty="0"/>
              <a:t>){</a:t>
            </a:r>
          </a:p>
          <a:p>
            <a:r>
              <a:rPr lang="pt-BR" b="1" dirty="0" smtClean="0"/>
              <a:t>                         case </a:t>
            </a:r>
            <a:r>
              <a:rPr lang="pt-BR" b="1" dirty="0" smtClean="0">
                <a:solidFill>
                  <a:schemeClr val="accent1">
                    <a:lumMod val="75000"/>
                  </a:schemeClr>
                </a:solidFill>
              </a:rPr>
              <a:t>10</a:t>
            </a:r>
            <a:r>
              <a:rPr lang="pt-BR" b="1" dirty="0" smtClean="0"/>
              <a:t>: case </a:t>
            </a:r>
            <a:r>
              <a:rPr lang="pt-BR" b="1" dirty="0">
                <a:solidFill>
                  <a:schemeClr val="accent1">
                    <a:lumMod val="75000"/>
                  </a:schemeClr>
                </a:solidFill>
              </a:rPr>
              <a:t>9</a:t>
            </a:r>
            <a:r>
              <a:rPr lang="pt-BR" b="1" dirty="0"/>
              <a:t>:</a:t>
            </a:r>
          </a:p>
          <a:p>
            <a:r>
              <a:rPr lang="pt-BR" dirty="0" smtClean="0"/>
              <a:t>                               </a:t>
            </a:r>
            <a:r>
              <a:rPr lang="pt-BR" b="1" dirty="0" err="1" smtClean="0">
                <a:solidFill>
                  <a:schemeClr val="accent3">
                    <a:lumMod val="75000"/>
                  </a:schemeClr>
                </a:solidFill>
              </a:rPr>
              <a:t>str</a:t>
            </a:r>
            <a:r>
              <a:rPr lang="pt-BR" b="1" dirty="0">
                <a:solidFill>
                  <a:schemeClr val="accent3">
                    <a:lumMod val="75000"/>
                  </a:schemeClr>
                </a:solidFill>
              </a:rPr>
              <a:t>="classe A";</a:t>
            </a:r>
            <a:r>
              <a:rPr lang="pt-BR" dirty="0"/>
              <a:t> </a:t>
            </a:r>
            <a:r>
              <a:rPr lang="pt-BR" b="1" dirty="0">
                <a:solidFill>
                  <a:schemeClr val="accent6">
                    <a:lumMod val="75000"/>
                  </a:schemeClr>
                </a:solidFill>
              </a:rPr>
              <a:t>break;</a:t>
            </a:r>
          </a:p>
          <a:p>
            <a:r>
              <a:rPr lang="pt-BR" b="1" dirty="0" smtClean="0"/>
              <a:t>                         case </a:t>
            </a:r>
            <a:r>
              <a:rPr lang="pt-BR" b="1" dirty="0">
                <a:solidFill>
                  <a:schemeClr val="accent1">
                    <a:lumMod val="75000"/>
                  </a:schemeClr>
                </a:solidFill>
              </a:rPr>
              <a:t>8</a:t>
            </a:r>
            <a:r>
              <a:rPr lang="pt-BR" b="1" dirty="0"/>
              <a:t>:</a:t>
            </a:r>
          </a:p>
          <a:p>
            <a:r>
              <a:rPr lang="pt-BR" b="1" dirty="0" smtClean="0">
                <a:solidFill>
                  <a:schemeClr val="accent3">
                    <a:lumMod val="75000"/>
                  </a:schemeClr>
                </a:solidFill>
              </a:rPr>
              <a:t>                               </a:t>
            </a:r>
            <a:r>
              <a:rPr lang="pt-BR" b="1" dirty="0" err="1" smtClean="0">
                <a:solidFill>
                  <a:schemeClr val="accent3">
                    <a:lumMod val="75000"/>
                  </a:schemeClr>
                </a:solidFill>
              </a:rPr>
              <a:t>str</a:t>
            </a:r>
            <a:r>
              <a:rPr lang="pt-BR" b="1" dirty="0">
                <a:solidFill>
                  <a:schemeClr val="accent3">
                    <a:lumMod val="75000"/>
                  </a:schemeClr>
                </a:solidFill>
              </a:rPr>
              <a:t>="classe B"; </a:t>
            </a:r>
            <a:r>
              <a:rPr lang="pt-BR" b="1" dirty="0">
                <a:solidFill>
                  <a:schemeClr val="accent6">
                    <a:lumMod val="75000"/>
                  </a:schemeClr>
                </a:solidFill>
              </a:rPr>
              <a:t>break;</a:t>
            </a:r>
          </a:p>
          <a:p>
            <a:r>
              <a:rPr lang="pt-BR" b="1" dirty="0" smtClean="0"/>
              <a:t>                         case </a:t>
            </a:r>
            <a:r>
              <a:rPr lang="pt-BR" b="1" dirty="0">
                <a:solidFill>
                  <a:schemeClr val="accent1">
                    <a:lumMod val="75000"/>
                  </a:schemeClr>
                </a:solidFill>
              </a:rPr>
              <a:t>7</a:t>
            </a:r>
            <a:r>
              <a:rPr lang="pt-BR" b="1" dirty="0"/>
              <a:t>:</a:t>
            </a:r>
          </a:p>
          <a:p>
            <a:r>
              <a:rPr lang="pt-BR" b="1" dirty="0" smtClean="0">
                <a:solidFill>
                  <a:schemeClr val="accent3">
                    <a:lumMod val="75000"/>
                  </a:schemeClr>
                </a:solidFill>
              </a:rPr>
              <a:t>                               </a:t>
            </a:r>
            <a:r>
              <a:rPr lang="pt-BR" b="1" dirty="0" err="1" smtClean="0">
                <a:solidFill>
                  <a:schemeClr val="accent3">
                    <a:lumMod val="75000"/>
                  </a:schemeClr>
                </a:solidFill>
              </a:rPr>
              <a:t>str</a:t>
            </a:r>
            <a:r>
              <a:rPr lang="pt-BR" b="1" dirty="0">
                <a:solidFill>
                  <a:schemeClr val="accent3">
                    <a:lumMod val="75000"/>
                  </a:schemeClr>
                </a:solidFill>
              </a:rPr>
              <a:t>="classe C"; </a:t>
            </a:r>
            <a:r>
              <a:rPr lang="pt-BR" b="1" dirty="0">
                <a:solidFill>
                  <a:schemeClr val="accent6">
                    <a:lumMod val="75000"/>
                  </a:schemeClr>
                </a:solidFill>
              </a:rPr>
              <a:t>break;</a:t>
            </a:r>
          </a:p>
          <a:p>
            <a:r>
              <a:rPr lang="pt-BR" b="1" dirty="0" smtClean="0"/>
              <a:t>                         case </a:t>
            </a:r>
            <a:r>
              <a:rPr lang="pt-BR" b="1" dirty="0">
                <a:solidFill>
                  <a:schemeClr val="accent1">
                    <a:lumMod val="75000"/>
                  </a:schemeClr>
                </a:solidFill>
              </a:rPr>
              <a:t>6</a:t>
            </a:r>
            <a:r>
              <a:rPr lang="pt-BR" b="1" dirty="0"/>
              <a:t>:</a:t>
            </a:r>
          </a:p>
          <a:p>
            <a:r>
              <a:rPr lang="pt-BR" dirty="0" smtClean="0"/>
              <a:t>                               </a:t>
            </a:r>
            <a:r>
              <a:rPr lang="pt-BR" b="1" dirty="0" err="1" smtClean="0">
                <a:solidFill>
                  <a:schemeClr val="accent3">
                    <a:lumMod val="75000"/>
                  </a:schemeClr>
                </a:solidFill>
              </a:rPr>
              <a:t>str</a:t>
            </a:r>
            <a:r>
              <a:rPr lang="pt-BR" b="1" dirty="0">
                <a:solidFill>
                  <a:schemeClr val="accent3">
                    <a:lumMod val="75000"/>
                  </a:schemeClr>
                </a:solidFill>
              </a:rPr>
              <a:t>="classe D"; </a:t>
            </a:r>
            <a:r>
              <a:rPr lang="pt-BR" b="1" dirty="0">
                <a:solidFill>
                  <a:schemeClr val="accent6">
                    <a:lumMod val="75000"/>
                  </a:schemeClr>
                </a:solidFill>
              </a:rPr>
              <a:t>break;</a:t>
            </a:r>
          </a:p>
          <a:p>
            <a:r>
              <a:rPr lang="pt-BR" b="1" dirty="0" smtClean="0"/>
              <a:t>                        default</a:t>
            </a:r>
            <a:r>
              <a:rPr lang="pt-BR" b="1" dirty="0"/>
              <a:t>:</a:t>
            </a:r>
          </a:p>
          <a:p>
            <a:r>
              <a:rPr lang="pt-BR" b="1" dirty="0" smtClean="0">
                <a:solidFill>
                  <a:schemeClr val="accent2">
                    <a:lumMod val="75000"/>
                  </a:schemeClr>
                </a:solidFill>
              </a:rPr>
              <a:t>                               </a:t>
            </a:r>
            <a:r>
              <a:rPr lang="pt-BR" b="1" dirty="0" err="1" smtClean="0">
                <a:solidFill>
                  <a:schemeClr val="accent2">
                    <a:lumMod val="75000"/>
                  </a:schemeClr>
                </a:solidFill>
              </a:rPr>
              <a:t>str</a:t>
            </a:r>
            <a:r>
              <a:rPr lang="pt-BR" b="1" dirty="0">
                <a:solidFill>
                  <a:schemeClr val="accent2">
                    <a:lumMod val="75000"/>
                  </a:schemeClr>
                </a:solidFill>
              </a:rPr>
              <a:t>="classe E</a:t>
            </a:r>
            <a:r>
              <a:rPr lang="pt-BR" b="1" dirty="0" smtClean="0">
                <a:solidFill>
                  <a:schemeClr val="accent2">
                    <a:lumMod val="75000"/>
                  </a:schemeClr>
                </a:solidFill>
              </a:rPr>
              <a:t>";</a:t>
            </a:r>
          </a:p>
          <a:p>
            <a:r>
              <a:rPr lang="pt-BR" dirty="0"/>
              <a:t> </a:t>
            </a:r>
            <a:r>
              <a:rPr lang="pt-BR" dirty="0" smtClean="0"/>
              <a:t>                 </a:t>
            </a:r>
            <a:r>
              <a:rPr lang="pt-BR" b="1" dirty="0" smtClean="0"/>
              <a:t>}</a:t>
            </a:r>
            <a:r>
              <a:rPr lang="pt-BR" dirty="0" smtClean="0"/>
              <a:t>...</a:t>
            </a:r>
          </a:p>
          <a:p>
            <a:r>
              <a:rPr lang="pt-BR" dirty="0"/>
              <a:t>}</a:t>
            </a:r>
          </a:p>
        </p:txBody>
      </p:sp>
    </p:spTree>
    <p:extLst>
      <p:ext uri="{BB962C8B-B14F-4D97-AF65-F5344CB8AC3E}">
        <p14:creationId xmlns:p14="http://schemas.microsoft.com/office/powerpoint/2010/main" val="4110143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47664" y="576064"/>
            <a:ext cx="7308304" cy="836712"/>
          </a:xfrm>
        </p:spPr>
        <p:txBody>
          <a:bodyPr anchor="b">
            <a:normAutofit/>
          </a:bodyPr>
          <a:lstStyle/>
          <a:p>
            <a:r>
              <a:rPr lang="pt-BR" dirty="0"/>
              <a:t>R</a:t>
            </a:r>
            <a:r>
              <a:rPr lang="pt-BR" dirty="0" smtClean="0"/>
              <a:t>epetição – </a:t>
            </a:r>
            <a:r>
              <a:rPr lang="pt-BR" dirty="0" err="1" smtClean="0"/>
              <a:t>While</a:t>
            </a:r>
            <a:r>
              <a:rPr lang="pt-BR" dirty="0" smtClean="0"/>
              <a:t>/Enquanto</a:t>
            </a:r>
            <a:endParaRPr lang="pt-BR" dirty="0"/>
          </a:p>
        </p:txBody>
      </p:sp>
      <p:sp>
        <p:nvSpPr>
          <p:cNvPr id="5" name="CaixaDeTexto 4"/>
          <p:cNvSpPr txBox="1"/>
          <p:nvPr/>
        </p:nvSpPr>
        <p:spPr>
          <a:xfrm>
            <a:off x="919936" y="1845979"/>
            <a:ext cx="7344816" cy="4247317"/>
          </a:xfrm>
          <a:prstGeom prst="rect">
            <a:avLst/>
          </a:prstGeom>
          <a:solidFill>
            <a:schemeClr val="bg1"/>
          </a:solidFill>
          <a:ln>
            <a:solidFill>
              <a:schemeClr val="tx2"/>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pt-BR" dirty="0" err="1"/>
              <a:t>public</a:t>
            </a:r>
            <a:r>
              <a:rPr lang="pt-BR" dirty="0"/>
              <a:t> </a:t>
            </a:r>
            <a:r>
              <a:rPr lang="pt-BR" dirty="0" err="1"/>
              <a:t>class</a:t>
            </a:r>
            <a:r>
              <a:rPr lang="pt-BR" dirty="0"/>
              <a:t> Tabuada </a:t>
            </a:r>
            <a:r>
              <a:rPr lang="pt-BR" dirty="0" smtClean="0"/>
              <a:t>{</a:t>
            </a:r>
          </a:p>
          <a:p>
            <a:r>
              <a:rPr lang="pt-BR" dirty="0"/>
              <a:t> </a:t>
            </a:r>
            <a:r>
              <a:rPr lang="pt-BR" dirty="0" smtClean="0"/>
              <a:t>       </a:t>
            </a:r>
            <a:r>
              <a:rPr lang="en-US" dirty="0" smtClean="0"/>
              <a:t>public </a:t>
            </a:r>
            <a:r>
              <a:rPr lang="en-US" dirty="0"/>
              <a:t>static void main(String[] </a:t>
            </a:r>
            <a:r>
              <a:rPr lang="en-US" dirty="0" err="1"/>
              <a:t>args</a:t>
            </a:r>
            <a:r>
              <a:rPr lang="en-US" dirty="0"/>
              <a:t>) </a:t>
            </a:r>
            <a:r>
              <a:rPr lang="en-US" dirty="0" smtClean="0"/>
              <a:t>{</a:t>
            </a:r>
            <a:endParaRPr lang="pt-BR" dirty="0"/>
          </a:p>
          <a:p>
            <a:r>
              <a:rPr lang="pt-BR" dirty="0" smtClean="0"/>
              <a:t>               Scanner </a:t>
            </a:r>
            <a:r>
              <a:rPr lang="pt-BR" dirty="0"/>
              <a:t>input = new Scanner(System.</a:t>
            </a:r>
            <a:r>
              <a:rPr lang="pt-BR" i="1" dirty="0"/>
              <a:t>in</a:t>
            </a:r>
            <a:r>
              <a:rPr lang="pt-BR" i="1" dirty="0" smtClean="0"/>
              <a:t>);</a:t>
            </a:r>
            <a:endParaRPr lang="pt-BR" dirty="0"/>
          </a:p>
          <a:p>
            <a:r>
              <a:rPr lang="pt-BR" dirty="0" smtClean="0"/>
              <a:t>               </a:t>
            </a:r>
            <a:r>
              <a:rPr lang="pt-BR" dirty="0" err="1" smtClean="0"/>
              <a:t>System.</a:t>
            </a:r>
            <a:r>
              <a:rPr lang="pt-BR" i="1" dirty="0" err="1" smtClean="0"/>
              <a:t>out.println</a:t>
            </a:r>
            <a:r>
              <a:rPr lang="pt-BR" i="1" dirty="0"/>
              <a:t>("Entre com um número o qual deseja calcular a tabuada:");</a:t>
            </a:r>
          </a:p>
          <a:p>
            <a:r>
              <a:rPr lang="pt-BR" dirty="0" smtClean="0"/>
              <a:t>                </a:t>
            </a:r>
            <a:r>
              <a:rPr lang="pt-BR" dirty="0" err="1" smtClean="0"/>
              <a:t>int</a:t>
            </a:r>
            <a:r>
              <a:rPr lang="pt-BR" dirty="0" smtClean="0"/>
              <a:t> </a:t>
            </a:r>
            <a:r>
              <a:rPr lang="pt-BR" dirty="0"/>
              <a:t>n = </a:t>
            </a:r>
            <a:r>
              <a:rPr lang="pt-BR" dirty="0" err="1"/>
              <a:t>input.nextInt</a:t>
            </a:r>
            <a:r>
              <a:rPr lang="pt-BR" dirty="0" smtClean="0"/>
              <a:t>();</a:t>
            </a:r>
            <a:endParaRPr lang="pt-BR" dirty="0"/>
          </a:p>
          <a:p>
            <a:r>
              <a:rPr lang="pt-BR" dirty="0" smtClean="0"/>
              <a:t>                </a:t>
            </a:r>
            <a:r>
              <a:rPr lang="pt-BR" dirty="0" err="1" smtClean="0"/>
              <a:t>System.</a:t>
            </a:r>
            <a:r>
              <a:rPr lang="pt-BR" i="1" dirty="0" err="1" smtClean="0"/>
              <a:t>out.println</a:t>
            </a:r>
            <a:r>
              <a:rPr lang="pt-BR" i="1" dirty="0"/>
              <a:t>("Tabuada de "+n+" utilizando '</a:t>
            </a:r>
            <a:r>
              <a:rPr lang="pt-BR" i="1" dirty="0" err="1"/>
              <a:t>While</a:t>
            </a:r>
            <a:r>
              <a:rPr lang="pt-BR" i="1" dirty="0" smtClean="0"/>
              <a:t>':");</a:t>
            </a:r>
          </a:p>
          <a:p>
            <a:r>
              <a:rPr lang="pt-BR" i="1" dirty="0" smtClean="0"/>
              <a:t>                </a:t>
            </a:r>
            <a:r>
              <a:rPr lang="pt-BR" b="1" dirty="0" err="1" smtClean="0">
                <a:solidFill>
                  <a:schemeClr val="accent4">
                    <a:lumMod val="75000"/>
                  </a:schemeClr>
                </a:solidFill>
              </a:rPr>
              <a:t>int</a:t>
            </a:r>
            <a:r>
              <a:rPr lang="pt-BR" b="1" dirty="0" smtClean="0">
                <a:solidFill>
                  <a:schemeClr val="accent4">
                    <a:lumMod val="75000"/>
                  </a:schemeClr>
                </a:solidFill>
              </a:rPr>
              <a:t>  contador </a:t>
            </a:r>
            <a:r>
              <a:rPr lang="pt-BR" b="1" dirty="0">
                <a:solidFill>
                  <a:schemeClr val="accent4">
                    <a:lumMod val="75000"/>
                  </a:schemeClr>
                </a:solidFill>
              </a:rPr>
              <a:t>= 0;</a:t>
            </a:r>
          </a:p>
          <a:p>
            <a:r>
              <a:rPr lang="pt-BR" b="1" dirty="0" smtClean="0"/>
              <a:t>                </a:t>
            </a:r>
            <a:r>
              <a:rPr lang="pt-BR" b="1" dirty="0" err="1" smtClean="0"/>
              <a:t>while</a:t>
            </a:r>
            <a:r>
              <a:rPr lang="pt-BR" b="1" dirty="0" smtClean="0"/>
              <a:t>(</a:t>
            </a:r>
            <a:r>
              <a:rPr lang="pt-BR" b="1" dirty="0" smtClean="0">
                <a:solidFill>
                  <a:schemeClr val="accent1">
                    <a:lumMod val="75000"/>
                  </a:schemeClr>
                </a:solidFill>
              </a:rPr>
              <a:t>contador </a:t>
            </a:r>
            <a:r>
              <a:rPr lang="pt-BR" b="1" dirty="0">
                <a:solidFill>
                  <a:schemeClr val="accent1">
                    <a:lumMod val="75000"/>
                  </a:schemeClr>
                </a:solidFill>
              </a:rPr>
              <a:t>&lt;= 10</a:t>
            </a:r>
            <a:r>
              <a:rPr lang="pt-BR" b="1" dirty="0"/>
              <a:t>){</a:t>
            </a:r>
          </a:p>
          <a:p>
            <a:r>
              <a:rPr lang="pt-BR" b="1" dirty="0" smtClean="0">
                <a:solidFill>
                  <a:schemeClr val="accent3">
                    <a:lumMod val="75000"/>
                  </a:schemeClr>
                </a:solidFill>
              </a:rPr>
              <a:t>                     </a:t>
            </a:r>
            <a:r>
              <a:rPr lang="pt-BR" b="1" dirty="0" err="1" smtClean="0">
                <a:solidFill>
                  <a:schemeClr val="accent3">
                    <a:lumMod val="75000"/>
                  </a:schemeClr>
                </a:solidFill>
              </a:rPr>
              <a:t>System.</a:t>
            </a:r>
            <a:r>
              <a:rPr lang="pt-BR" b="1" i="1" dirty="0" err="1" smtClean="0">
                <a:solidFill>
                  <a:schemeClr val="accent3">
                    <a:lumMod val="75000"/>
                  </a:schemeClr>
                </a:solidFill>
              </a:rPr>
              <a:t>out.println</a:t>
            </a:r>
            <a:r>
              <a:rPr lang="pt-BR" b="1" i="1" dirty="0" smtClean="0">
                <a:solidFill>
                  <a:schemeClr val="accent3">
                    <a:lumMod val="75000"/>
                  </a:schemeClr>
                </a:solidFill>
              </a:rPr>
              <a:t>("-" </a:t>
            </a:r>
            <a:r>
              <a:rPr lang="pt-BR" b="1" i="1" dirty="0">
                <a:solidFill>
                  <a:schemeClr val="accent3">
                    <a:lumMod val="75000"/>
                  </a:schemeClr>
                </a:solidFill>
              </a:rPr>
              <a:t>+ n + "x" + contador + "= " + contador*n);</a:t>
            </a:r>
          </a:p>
          <a:p>
            <a:r>
              <a:rPr lang="pt-BR" b="1" dirty="0" smtClean="0">
                <a:solidFill>
                  <a:schemeClr val="accent3">
                    <a:lumMod val="75000"/>
                  </a:schemeClr>
                </a:solidFill>
              </a:rPr>
              <a:t>                     </a:t>
            </a:r>
            <a:r>
              <a:rPr lang="pt-BR" b="1" dirty="0" smtClean="0">
                <a:solidFill>
                  <a:schemeClr val="accent6">
                    <a:lumMod val="75000"/>
                  </a:schemeClr>
                </a:solidFill>
              </a:rPr>
              <a:t>contador </a:t>
            </a:r>
            <a:r>
              <a:rPr lang="pt-BR" b="1" dirty="0">
                <a:solidFill>
                  <a:schemeClr val="accent6">
                    <a:lumMod val="75000"/>
                  </a:schemeClr>
                </a:solidFill>
              </a:rPr>
              <a:t>= contador + 1; </a:t>
            </a:r>
            <a:r>
              <a:rPr lang="pt-BR" b="1" dirty="0">
                <a:solidFill>
                  <a:schemeClr val="tx1">
                    <a:lumMod val="50000"/>
                    <a:lumOff val="50000"/>
                  </a:schemeClr>
                </a:solidFill>
              </a:rPr>
              <a:t>//</a:t>
            </a:r>
            <a:r>
              <a:rPr lang="pt-BR" b="1" u="sng" dirty="0">
                <a:solidFill>
                  <a:schemeClr val="tx1">
                    <a:lumMod val="50000"/>
                    <a:lumOff val="50000"/>
                  </a:schemeClr>
                </a:solidFill>
              </a:rPr>
              <a:t>contador++;</a:t>
            </a:r>
          </a:p>
          <a:p>
            <a:r>
              <a:rPr lang="pt-BR" b="1" dirty="0" smtClean="0"/>
              <a:t>                }</a:t>
            </a:r>
          </a:p>
          <a:p>
            <a:r>
              <a:rPr lang="pt-BR" i="1" dirty="0" smtClean="0"/>
              <a:t>        }</a:t>
            </a:r>
          </a:p>
          <a:p>
            <a:r>
              <a:rPr lang="pt-BR" i="1" dirty="0"/>
              <a:t>}</a:t>
            </a:r>
          </a:p>
          <a:p>
            <a:endParaRPr lang="pt-BR" dirty="0"/>
          </a:p>
        </p:txBody>
      </p:sp>
      <p:pic>
        <p:nvPicPr>
          <p:cNvPr id="13" name="Picture 2" descr="C:\Users\Lucas Biason\Downloads\Jav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49699"/>
            <a:ext cx="1475655" cy="147565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3" descr="G:\ITTraining - Programas e Controle\site\questionario\Image\log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79912" y="1"/>
            <a:ext cx="1224135" cy="7062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8545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47664" y="576064"/>
            <a:ext cx="7308304" cy="836712"/>
          </a:xfrm>
        </p:spPr>
        <p:txBody>
          <a:bodyPr anchor="b">
            <a:normAutofit/>
          </a:bodyPr>
          <a:lstStyle/>
          <a:p>
            <a:r>
              <a:rPr lang="pt-BR" dirty="0"/>
              <a:t>R</a:t>
            </a:r>
            <a:r>
              <a:rPr lang="pt-BR" dirty="0" smtClean="0"/>
              <a:t>epetição – Do...</a:t>
            </a:r>
            <a:r>
              <a:rPr lang="pt-BR" dirty="0" err="1" smtClean="0"/>
              <a:t>While</a:t>
            </a:r>
            <a:r>
              <a:rPr lang="pt-BR" dirty="0" smtClean="0"/>
              <a:t>/Faça</a:t>
            </a:r>
            <a:endParaRPr lang="pt-BR" dirty="0"/>
          </a:p>
        </p:txBody>
      </p:sp>
      <p:sp>
        <p:nvSpPr>
          <p:cNvPr id="5" name="CaixaDeTexto 4"/>
          <p:cNvSpPr txBox="1"/>
          <p:nvPr/>
        </p:nvSpPr>
        <p:spPr>
          <a:xfrm>
            <a:off x="919936" y="1845979"/>
            <a:ext cx="7344816" cy="4247317"/>
          </a:xfrm>
          <a:prstGeom prst="rect">
            <a:avLst/>
          </a:prstGeom>
          <a:solidFill>
            <a:schemeClr val="bg1"/>
          </a:solidFill>
          <a:ln>
            <a:solidFill>
              <a:schemeClr val="tx2"/>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pt-BR" dirty="0" err="1"/>
              <a:t>public</a:t>
            </a:r>
            <a:r>
              <a:rPr lang="pt-BR" dirty="0"/>
              <a:t> </a:t>
            </a:r>
            <a:r>
              <a:rPr lang="pt-BR" dirty="0" err="1"/>
              <a:t>class</a:t>
            </a:r>
            <a:r>
              <a:rPr lang="pt-BR" dirty="0"/>
              <a:t> Tabuada </a:t>
            </a:r>
            <a:r>
              <a:rPr lang="pt-BR" dirty="0" smtClean="0"/>
              <a:t>{</a:t>
            </a:r>
          </a:p>
          <a:p>
            <a:r>
              <a:rPr lang="pt-BR" dirty="0"/>
              <a:t> </a:t>
            </a:r>
            <a:r>
              <a:rPr lang="pt-BR" dirty="0" smtClean="0"/>
              <a:t>       </a:t>
            </a:r>
            <a:r>
              <a:rPr lang="en-US" dirty="0" smtClean="0"/>
              <a:t>public </a:t>
            </a:r>
            <a:r>
              <a:rPr lang="en-US" dirty="0"/>
              <a:t>static void main(String[] </a:t>
            </a:r>
            <a:r>
              <a:rPr lang="en-US" dirty="0" err="1"/>
              <a:t>args</a:t>
            </a:r>
            <a:r>
              <a:rPr lang="en-US" dirty="0"/>
              <a:t>) </a:t>
            </a:r>
            <a:r>
              <a:rPr lang="en-US" dirty="0" smtClean="0"/>
              <a:t>{</a:t>
            </a:r>
            <a:endParaRPr lang="pt-BR" dirty="0"/>
          </a:p>
          <a:p>
            <a:r>
              <a:rPr lang="pt-BR" dirty="0" smtClean="0"/>
              <a:t>               Scanner </a:t>
            </a:r>
            <a:r>
              <a:rPr lang="pt-BR" dirty="0"/>
              <a:t>input = new Scanner(System.</a:t>
            </a:r>
            <a:r>
              <a:rPr lang="pt-BR" i="1" dirty="0"/>
              <a:t>in</a:t>
            </a:r>
            <a:r>
              <a:rPr lang="pt-BR" i="1" dirty="0" smtClean="0"/>
              <a:t>);</a:t>
            </a:r>
            <a:endParaRPr lang="pt-BR" dirty="0"/>
          </a:p>
          <a:p>
            <a:r>
              <a:rPr lang="pt-BR" dirty="0" smtClean="0"/>
              <a:t>               </a:t>
            </a:r>
            <a:r>
              <a:rPr lang="pt-BR" dirty="0" err="1" smtClean="0"/>
              <a:t>System.</a:t>
            </a:r>
            <a:r>
              <a:rPr lang="pt-BR" i="1" dirty="0" err="1" smtClean="0"/>
              <a:t>out.println</a:t>
            </a:r>
            <a:r>
              <a:rPr lang="pt-BR" i="1" dirty="0"/>
              <a:t>("Entre com um número o qual deseja calcular a tabuada:");</a:t>
            </a:r>
          </a:p>
          <a:p>
            <a:r>
              <a:rPr lang="pt-BR" dirty="0" smtClean="0"/>
              <a:t>                </a:t>
            </a:r>
            <a:r>
              <a:rPr lang="pt-BR" dirty="0" err="1" smtClean="0"/>
              <a:t>int</a:t>
            </a:r>
            <a:r>
              <a:rPr lang="pt-BR" dirty="0" smtClean="0"/>
              <a:t> </a:t>
            </a:r>
            <a:r>
              <a:rPr lang="pt-BR" dirty="0"/>
              <a:t>n = </a:t>
            </a:r>
            <a:r>
              <a:rPr lang="pt-BR" dirty="0" err="1"/>
              <a:t>input.nextInt</a:t>
            </a:r>
            <a:r>
              <a:rPr lang="pt-BR" dirty="0" smtClean="0"/>
              <a:t>();</a:t>
            </a:r>
            <a:endParaRPr lang="pt-BR" dirty="0"/>
          </a:p>
          <a:p>
            <a:r>
              <a:rPr lang="pt-BR" dirty="0" smtClean="0"/>
              <a:t>                </a:t>
            </a:r>
            <a:r>
              <a:rPr lang="pt-BR" dirty="0" err="1" smtClean="0"/>
              <a:t>System.</a:t>
            </a:r>
            <a:r>
              <a:rPr lang="pt-BR" i="1" dirty="0" err="1" smtClean="0"/>
              <a:t>out.println</a:t>
            </a:r>
            <a:r>
              <a:rPr lang="pt-BR" i="1" dirty="0"/>
              <a:t>("Tabuada de "+n+" utilizando </a:t>
            </a:r>
            <a:r>
              <a:rPr lang="pt-BR" i="1" dirty="0" smtClean="0"/>
              <a:t>‘Do...</a:t>
            </a:r>
            <a:r>
              <a:rPr lang="pt-BR" i="1" dirty="0" err="1" smtClean="0"/>
              <a:t>While</a:t>
            </a:r>
            <a:r>
              <a:rPr lang="pt-BR" i="1" dirty="0" smtClean="0"/>
              <a:t>':");</a:t>
            </a:r>
          </a:p>
          <a:p>
            <a:r>
              <a:rPr lang="pt-BR" i="1" dirty="0" smtClean="0"/>
              <a:t>                </a:t>
            </a:r>
            <a:r>
              <a:rPr lang="pt-BR" b="1" dirty="0" err="1" smtClean="0">
                <a:solidFill>
                  <a:schemeClr val="accent4">
                    <a:lumMod val="75000"/>
                  </a:schemeClr>
                </a:solidFill>
              </a:rPr>
              <a:t>int</a:t>
            </a:r>
            <a:r>
              <a:rPr lang="pt-BR" b="1" dirty="0" smtClean="0">
                <a:solidFill>
                  <a:schemeClr val="accent4">
                    <a:lumMod val="75000"/>
                  </a:schemeClr>
                </a:solidFill>
              </a:rPr>
              <a:t>  contador </a:t>
            </a:r>
            <a:r>
              <a:rPr lang="pt-BR" b="1" dirty="0">
                <a:solidFill>
                  <a:schemeClr val="accent4">
                    <a:lumMod val="75000"/>
                  </a:schemeClr>
                </a:solidFill>
              </a:rPr>
              <a:t>= 0;</a:t>
            </a:r>
          </a:p>
          <a:p>
            <a:r>
              <a:rPr lang="pt-BR" b="1" dirty="0" smtClean="0"/>
              <a:t>                do{</a:t>
            </a:r>
            <a:endParaRPr lang="pt-BR" b="1" dirty="0"/>
          </a:p>
          <a:p>
            <a:r>
              <a:rPr lang="pt-BR" b="1" dirty="0" smtClean="0">
                <a:solidFill>
                  <a:schemeClr val="accent3">
                    <a:lumMod val="75000"/>
                  </a:schemeClr>
                </a:solidFill>
              </a:rPr>
              <a:t>                     </a:t>
            </a:r>
            <a:r>
              <a:rPr lang="pt-BR" b="1" dirty="0" err="1" smtClean="0">
                <a:solidFill>
                  <a:schemeClr val="accent3">
                    <a:lumMod val="75000"/>
                  </a:schemeClr>
                </a:solidFill>
              </a:rPr>
              <a:t>System.</a:t>
            </a:r>
            <a:r>
              <a:rPr lang="pt-BR" b="1" i="1" dirty="0" err="1" smtClean="0">
                <a:solidFill>
                  <a:schemeClr val="accent3">
                    <a:lumMod val="75000"/>
                  </a:schemeClr>
                </a:solidFill>
              </a:rPr>
              <a:t>out.println</a:t>
            </a:r>
            <a:r>
              <a:rPr lang="pt-BR" b="1" i="1" dirty="0" smtClean="0">
                <a:solidFill>
                  <a:schemeClr val="accent3">
                    <a:lumMod val="75000"/>
                  </a:schemeClr>
                </a:solidFill>
              </a:rPr>
              <a:t>("-" </a:t>
            </a:r>
            <a:r>
              <a:rPr lang="pt-BR" b="1" i="1" dirty="0">
                <a:solidFill>
                  <a:schemeClr val="accent3">
                    <a:lumMod val="75000"/>
                  </a:schemeClr>
                </a:solidFill>
              </a:rPr>
              <a:t>+ n + "x" + contador + "= " + contador*n);</a:t>
            </a:r>
          </a:p>
          <a:p>
            <a:r>
              <a:rPr lang="pt-BR" b="1" dirty="0" smtClean="0">
                <a:solidFill>
                  <a:schemeClr val="accent3">
                    <a:lumMod val="75000"/>
                  </a:schemeClr>
                </a:solidFill>
              </a:rPr>
              <a:t>                     </a:t>
            </a:r>
            <a:r>
              <a:rPr lang="pt-BR" b="1" dirty="0" smtClean="0">
                <a:solidFill>
                  <a:schemeClr val="accent6">
                    <a:lumMod val="75000"/>
                  </a:schemeClr>
                </a:solidFill>
              </a:rPr>
              <a:t>contador </a:t>
            </a:r>
            <a:r>
              <a:rPr lang="pt-BR" b="1" dirty="0">
                <a:solidFill>
                  <a:schemeClr val="accent6">
                    <a:lumMod val="75000"/>
                  </a:schemeClr>
                </a:solidFill>
              </a:rPr>
              <a:t>= contador + 1; </a:t>
            </a:r>
            <a:r>
              <a:rPr lang="pt-BR" b="1" dirty="0">
                <a:solidFill>
                  <a:schemeClr val="tx1">
                    <a:lumMod val="50000"/>
                    <a:lumOff val="50000"/>
                  </a:schemeClr>
                </a:solidFill>
              </a:rPr>
              <a:t>//</a:t>
            </a:r>
            <a:r>
              <a:rPr lang="pt-BR" b="1" u="sng" dirty="0">
                <a:solidFill>
                  <a:schemeClr val="tx1">
                    <a:lumMod val="50000"/>
                    <a:lumOff val="50000"/>
                  </a:schemeClr>
                </a:solidFill>
              </a:rPr>
              <a:t>contador++;</a:t>
            </a:r>
          </a:p>
          <a:p>
            <a:r>
              <a:rPr lang="pt-BR" b="1" dirty="0" smtClean="0"/>
              <a:t>                }</a:t>
            </a:r>
            <a:r>
              <a:rPr lang="pt-BR" b="1" dirty="0" err="1" smtClean="0"/>
              <a:t>while</a:t>
            </a:r>
            <a:r>
              <a:rPr lang="pt-BR" b="1" dirty="0" smtClean="0"/>
              <a:t>(</a:t>
            </a:r>
            <a:r>
              <a:rPr lang="pt-BR" b="1" dirty="0" smtClean="0">
                <a:solidFill>
                  <a:schemeClr val="accent1">
                    <a:lumMod val="75000"/>
                  </a:schemeClr>
                </a:solidFill>
              </a:rPr>
              <a:t>contador &lt;= 10</a:t>
            </a:r>
            <a:r>
              <a:rPr lang="pt-BR" b="1" dirty="0" smtClean="0"/>
              <a:t>);</a:t>
            </a:r>
          </a:p>
          <a:p>
            <a:r>
              <a:rPr lang="pt-BR" i="1" dirty="0" smtClean="0"/>
              <a:t>        }</a:t>
            </a:r>
          </a:p>
          <a:p>
            <a:r>
              <a:rPr lang="pt-BR" i="1" dirty="0"/>
              <a:t>}</a:t>
            </a:r>
          </a:p>
          <a:p>
            <a:endParaRPr lang="pt-BR" dirty="0"/>
          </a:p>
        </p:txBody>
      </p:sp>
      <p:pic>
        <p:nvPicPr>
          <p:cNvPr id="13" name="Picture 2" descr="C:\Users\Lucas Biason\Downloads\Jav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49699"/>
            <a:ext cx="1475655" cy="147565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3" descr="G:\ITTraining - Programas e Controle\site\questionario\Image\log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79912" y="1"/>
            <a:ext cx="1224135" cy="7062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345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47664" y="576064"/>
            <a:ext cx="7308304" cy="836712"/>
          </a:xfrm>
        </p:spPr>
        <p:txBody>
          <a:bodyPr anchor="b">
            <a:normAutofit/>
          </a:bodyPr>
          <a:lstStyle/>
          <a:p>
            <a:r>
              <a:rPr lang="pt-BR" dirty="0"/>
              <a:t>R</a:t>
            </a:r>
            <a:r>
              <a:rPr lang="pt-BR" dirty="0" smtClean="0"/>
              <a:t>epetição – For/Para</a:t>
            </a:r>
            <a:endParaRPr lang="pt-BR" dirty="0"/>
          </a:p>
        </p:txBody>
      </p:sp>
      <p:sp>
        <p:nvSpPr>
          <p:cNvPr id="5" name="CaixaDeTexto 4"/>
          <p:cNvSpPr txBox="1"/>
          <p:nvPr/>
        </p:nvSpPr>
        <p:spPr>
          <a:xfrm>
            <a:off x="919936" y="1845979"/>
            <a:ext cx="7344816" cy="3693319"/>
          </a:xfrm>
          <a:prstGeom prst="rect">
            <a:avLst/>
          </a:prstGeom>
          <a:solidFill>
            <a:schemeClr val="bg1"/>
          </a:solidFill>
          <a:ln>
            <a:solidFill>
              <a:schemeClr val="tx2"/>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pt-BR" dirty="0" err="1"/>
              <a:t>public</a:t>
            </a:r>
            <a:r>
              <a:rPr lang="pt-BR" dirty="0"/>
              <a:t> </a:t>
            </a:r>
            <a:r>
              <a:rPr lang="pt-BR" dirty="0" err="1"/>
              <a:t>class</a:t>
            </a:r>
            <a:r>
              <a:rPr lang="pt-BR" dirty="0"/>
              <a:t> Tabuada </a:t>
            </a:r>
            <a:r>
              <a:rPr lang="pt-BR" dirty="0" smtClean="0"/>
              <a:t>{</a:t>
            </a:r>
          </a:p>
          <a:p>
            <a:r>
              <a:rPr lang="pt-BR" dirty="0"/>
              <a:t> </a:t>
            </a:r>
            <a:r>
              <a:rPr lang="pt-BR" dirty="0" smtClean="0"/>
              <a:t>       </a:t>
            </a:r>
            <a:r>
              <a:rPr lang="en-US" dirty="0" smtClean="0"/>
              <a:t>public </a:t>
            </a:r>
            <a:r>
              <a:rPr lang="en-US" dirty="0"/>
              <a:t>static void main(String[] </a:t>
            </a:r>
            <a:r>
              <a:rPr lang="en-US" dirty="0" err="1"/>
              <a:t>args</a:t>
            </a:r>
            <a:r>
              <a:rPr lang="en-US" dirty="0"/>
              <a:t>) </a:t>
            </a:r>
            <a:r>
              <a:rPr lang="en-US" dirty="0" smtClean="0"/>
              <a:t>{</a:t>
            </a:r>
            <a:endParaRPr lang="pt-BR" dirty="0"/>
          </a:p>
          <a:p>
            <a:r>
              <a:rPr lang="pt-BR" dirty="0" smtClean="0"/>
              <a:t>               Scanner </a:t>
            </a:r>
            <a:r>
              <a:rPr lang="pt-BR" dirty="0"/>
              <a:t>input = new Scanner(System.</a:t>
            </a:r>
            <a:r>
              <a:rPr lang="pt-BR" i="1" dirty="0"/>
              <a:t>in</a:t>
            </a:r>
            <a:r>
              <a:rPr lang="pt-BR" i="1" dirty="0" smtClean="0"/>
              <a:t>);</a:t>
            </a:r>
            <a:endParaRPr lang="pt-BR" dirty="0"/>
          </a:p>
          <a:p>
            <a:r>
              <a:rPr lang="pt-BR" dirty="0" smtClean="0"/>
              <a:t>               </a:t>
            </a:r>
            <a:r>
              <a:rPr lang="pt-BR" dirty="0" err="1" smtClean="0"/>
              <a:t>System.</a:t>
            </a:r>
            <a:r>
              <a:rPr lang="pt-BR" i="1" dirty="0" err="1" smtClean="0"/>
              <a:t>out.println</a:t>
            </a:r>
            <a:r>
              <a:rPr lang="pt-BR" i="1" dirty="0"/>
              <a:t>("Entre com um número o qual deseja calcular a tabuada:");</a:t>
            </a:r>
          </a:p>
          <a:p>
            <a:r>
              <a:rPr lang="pt-BR" dirty="0" smtClean="0"/>
              <a:t>                </a:t>
            </a:r>
            <a:r>
              <a:rPr lang="pt-BR" dirty="0" err="1" smtClean="0"/>
              <a:t>int</a:t>
            </a:r>
            <a:r>
              <a:rPr lang="pt-BR" dirty="0" smtClean="0"/>
              <a:t> </a:t>
            </a:r>
            <a:r>
              <a:rPr lang="pt-BR" dirty="0"/>
              <a:t>n = </a:t>
            </a:r>
            <a:r>
              <a:rPr lang="pt-BR" dirty="0" err="1"/>
              <a:t>input.nextInt</a:t>
            </a:r>
            <a:r>
              <a:rPr lang="pt-BR" dirty="0" smtClean="0"/>
              <a:t>();</a:t>
            </a:r>
            <a:endParaRPr lang="pt-BR" dirty="0"/>
          </a:p>
          <a:p>
            <a:r>
              <a:rPr lang="pt-BR" dirty="0" smtClean="0"/>
              <a:t>                </a:t>
            </a:r>
            <a:r>
              <a:rPr lang="pt-BR" dirty="0" err="1" smtClean="0"/>
              <a:t>System.</a:t>
            </a:r>
            <a:r>
              <a:rPr lang="pt-BR" i="1" dirty="0" err="1" smtClean="0"/>
              <a:t>out.println</a:t>
            </a:r>
            <a:r>
              <a:rPr lang="pt-BR" i="1" dirty="0"/>
              <a:t>("Tabuada de "+n+" utilizando </a:t>
            </a:r>
            <a:r>
              <a:rPr lang="pt-BR" i="1" dirty="0" smtClean="0"/>
              <a:t>‘Do...</a:t>
            </a:r>
            <a:r>
              <a:rPr lang="pt-BR" i="1" dirty="0" err="1" smtClean="0"/>
              <a:t>While</a:t>
            </a:r>
            <a:r>
              <a:rPr lang="pt-BR" i="1" dirty="0" smtClean="0"/>
              <a:t>':");</a:t>
            </a:r>
          </a:p>
          <a:p>
            <a:r>
              <a:rPr lang="pt-BR" i="1" dirty="0" smtClean="0"/>
              <a:t>                </a:t>
            </a:r>
            <a:r>
              <a:rPr lang="pt-BR" b="1" dirty="0" smtClean="0"/>
              <a:t>for( </a:t>
            </a:r>
            <a:r>
              <a:rPr lang="pt-BR" b="1" dirty="0" smtClean="0">
                <a:solidFill>
                  <a:schemeClr val="accent4">
                    <a:lumMod val="75000"/>
                  </a:schemeClr>
                </a:solidFill>
              </a:rPr>
              <a:t>contador =0</a:t>
            </a:r>
            <a:r>
              <a:rPr lang="pt-BR" b="1" dirty="0" smtClean="0"/>
              <a:t>; </a:t>
            </a:r>
            <a:r>
              <a:rPr lang="pt-BR" b="1" dirty="0" smtClean="0">
                <a:solidFill>
                  <a:schemeClr val="accent1">
                    <a:lumMod val="75000"/>
                  </a:schemeClr>
                </a:solidFill>
              </a:rPr>
              <a:t>contador &lt;= 10</a:t>
            </a:r>
            <a:r>
              <a:rPr lang="pt-BR" b="1" dirty="0" smtClean="0"/>
              <a:t>; </a:t>
            </a:r>
            <a:r>
              <a:rPr lang="pt-BR" b="1" dirty="0" smtClean="0">
                <a:solidFill>
                  <a:schemeClr val="accent6">
                    <a:lumMod val="75000"/>
                  </a:schemeClr>
                </a:solidFill>
              </a:rPr>
              <a:t>contador++</a:t>
            </a:r>
            <a:r>
              <a:rPr lang="pt-BR" b="1" dirty="0" smtClean="0"/>
              <a:t>){</a:t>
            </a:r>
          </a:p>
          <a:p>
            <a:pPr lvl="1"/>
            <a:r>
              <a:rPr lang="pt-BR" b="1" dirty="0" smtClean="0"/>
              <a:t>           </a:t>
            </a:r>
            <a:r>
              <a:rPr lang="pt-BR" b="1" dirty="0" smtClean="0">
                <a:solidFill>
                  <a:schemeClr val="accent3">
                    <a:lumMod val="75000"/>
                  </a:schemeClr>
                </a:solidFill>
              </a:rPr>
              <a:t> </a:t>
            </a:r>
            <a:r>
              <a:rPr lang="pt-BR" b="1" dirty="0" err="1" smtClean="0">
                <a:solidFill>
                  <a:schemeClr val="accent3">
                    <a:lumMod val="75000"/>
                  </a:schemeClr>
                </a:solidFill>
              </a:rPr>
              <a:t>System.</a:t>
            </a:r>
            <a:r>
              <a:rPr lang="pt-BR" b="1" i="1" dirty="0" err="1" smtClean="0">
                <a:solidFill>
                  <a:schemeClr val="accent3">
                    <a:lumMod val="75000"/>
                  </a:schemeClr>
                </a:solidFill>
              </a:rPr>
              <a:t>out.println</a:t>
            </a:r>
            <a:r>
              <a:rPr lang="pt-BR" b="1" i="1" dirty="0" smtClean="0">
                <a:solidFill>
                  <a:schemeClr val="accent3">
                    <a:lumMod val="75000"/>
                  </a:schemeClr>
                </a:solidFill>
              </a:rPr>
              <a:t>("-  + n + "x" + contador + "= " + contador*n);</a:t>
            </a:r>
          </a:p>
          <a:p>
            <a:pPr lvl="1"/>
            <a:r>
              <a:rPr lang="pt-BR" b="1" dirty="0" smtClean="0"/>
              <a:t>       } </a:t>
            </a:r>
            <a:r>
              <a:rPr lang="pt-BR" b="1" i="1" dirty="0" smtClean="0"/>
              <a:t> </a:t>
            </a:r>
          </a:p>
          <a:p>
            <a:r>
              <a:rPr lang="pt-BR" i="1" dirty="0" smtClean="0"/>
              <a:t>       }</a:t>
            </a:r>
          </a:p>
          <a:p>
            <a:r>
              <a:rPr lang="pt-BR" i="1" dirty="0"/>
              <a:t>}</a:t>
            </a:r>
          </a:p>
          <a:p>
            <a:endParaRPr lang="pt-BR" dirty="0"/>
          </a:p>
        </p:txBody>
      </p:sp>
      <p:pic>
        <p:nvPicPr>
          <p:cNvPr id="13" name="Picture 2" descr="C:\Users\Lucas Biason\Downloads\Jav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49699"/>
            <a:ext cx="1475655" cy="147565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3" descr="G:\ITTraining - Programas e Controle\site\questionario\Image\log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79912" y="1"/>
            <a:ext cx="1224135" cy="7062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4342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3" descr="G:\ITTraining - Programas e Controle\site\questionario\Image\logo.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79912" y="1"/>
            <a:ext cx="1224135" cy="70623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C:\Users\Lucas Biason\Downloads\Java.png"/>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100000"/>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3242569" y="2780928"/>
            <a:ext cx="2270969" cy="2270969"/>
          </a:xfrm>
          <a:prstGeom prst="rect">
            <a:avLst/>
          </a:prstGeom>
          <a:noFill/>
          <a:ln>
            <a:noFill/>
          </a:ln>
          <a:effectLst>
            <a:outerShdw sx="1000" sy="1000" algn="ctr" rotWithShape="0">
              <a:schemeClr val="bg1"/>
            </a:outerShdw>
          </a:effectLst>
          <a:scene3d>
            <a:camera prst="orthographicFront">
              <a:rot lat="0" lon="0" rev="0"/>
            </a:camera>
            <a:lightRig rig="contrasting" dir="t">
              <a:rot lat="0" lon="0" rev="7800000"/>
            </a:lightRig>
          </a:scene3d>
          <a:sp3d prstMaterial="translucentPowder">
            <a:bevelT w="139700" h="139700"/>
          </a:sp3d>
          <a:extLst>
            <a:ext uri="{909E8E84-426E-40DD-AFC4-6F175D3DCCD1}">
              <a14:hiddenFill xmlns:a14="http://schemas.microsoft.com/office/drawing/2010/main">
                <a:solidFill>
                  <a:srgbClr val="FFFFFF"/>
                </a:solidFill>
              </a14:hiddenFill>
            </a:ext>
          </a:extLst>
        </p:spPr>
      </p:pic>
      <p:sp>
        <p:nvSpPr>
          <p:cNvPr id="2" name="Título 1"/>
          <p:cNvSpPr>
            <a:spLocks noGrp="1"/>
          </p:cNvSpPr>
          <p:nvPr>
            <p:ph type="title"/>
          </p:nvPr>
        </p:nvSpPr>
        <p:spPr/>
        <p:txBody>
          <a:bodyPr/>
          <a:lstStyle/>
          <a:p>
            <a:r>
              <a:rPr lang="pt-BR" dirty="0" smtClean="0"/>
              <a:t>Conteúdo Programático (Semana)</a:t>
            </a:r>
            <a:endParaRPr lang="pt-BR" dirty="0"/>
          </a:p>
        </p:txBody>
      </p:sp>
      <p:sp>
        <p:nvSpPr>
          <p:cNvPr id="3" name="Espaço Reservado para Conteúdo 2"/>
          <p:cNvSpPr>
            <a:spLocks noGrp="1"/>
          </p:cNvSpPr>
          <p:nvPr>
            <p:ph idx="1"/>
          </p:nvPr>
        </p:nvSpPr>
        <p:spPr>
          <a:xfrm>
            <a:off x="457200" y="1556792"/>
            <a:ext cx="8229600" cy="4569371"/>
          </a:xfrm>
        </p:spPr>
        <p:txBody>
          <a:bodyPr>
            <a:normAutofit lnSpcReduction="10000"/>
          </a:bodyPr>
          <a:lstStyle/>
          <a:p>
            <a:pPr>
              <a:lnSpc>
                <a:spcPct val="150000"/>
              </a:lnSpc>
            </a:pPr>
            <a:r>
              <a:rPr lang="pt-BR" sz="2400" b="1" dirty="0" smtClean="0"/>
              <a:t>Aula 01: </a:t>
            </a:r>
            <a:r>
              <a:rPr lang="pt-BR" sz="2400" dirty="0" smtClean="0"/>
              <a:t>Estruturas Básicas em Java, Classe ‘</a:t>
            </a:r>
            <a:r>
              <a:rPr lang="pt-BR" sz="2400" dirty="0" err="1" smtClean="0"/>
              <a:t>JOptionPane</a:t>
            </a:r>
            <a:r>
              <a:rPr lang="pt-BR" sz="2400" dirty="0" smtClean="0"/>
              <a:t>’ e Introdução a Classes.</a:t>
            </a:r>
          </a:p>
          <a:p>
            <a:pPr>
              <a:lnSpc>
                <a:spcPct val="150000"/>
              </a:lnSpc>
            </a:pPr>
            <a:r>
              <a:rPr lang="pt-BR" sz="2400" b="1" dirty="0" smtClean="0"/>
              <a:t>Aula 02: </a:t>
            </a:r>
            <a:r>
              <a:rPr lang="pt-BR" sz="2400" dirty="0" smtClean="0"/>
              <a:t>Orientação a Objetos: Herança, Polimorfismo e Interfaces.</a:t>
            </a:r>
            <a:endParaRPr lang="pt-BR" sz="2400" b="1" dirty="0" smtClean="0"/>
          </a:p>
          <a:p>
            <a:pPr>
              <a:lnSpc>
                <a:spcPct val="150000"/>
              </a:lnSpc>
            </a:pPr>
            <a:r>
              <a:rPr lang="pt-BR" sz="2400" b="1" dirty="0" smtClean="0"/>
              <a:t>Aula 03: </a:t>
            </a:r>
            <a:r>
              <a:rPr lang="pt-BR" sz="2400" dirty="0" smtClean="0"/>
              <a:t>Coleções e Genéricos, Tratamento e Criação de Exceções, Tipos </a:t>
            </a:r>
            <a:r>
              <a:rPr lang="pt-BR" sz="2400" dirty="0" err="1" smtClean="0"/>
              <a:t>Enum</a:t>
            </a:r>
            <a:r>
              <a:rPr lang="pt-BR" sz="2400" dirty="0" smtClean="0"/>
              <a:t> e Threads.</a:t>
            </a:r>
            <a:endParaRPr lang="pt-BR" sz="2400" b="1" dirty="0" smtClean="0"/>
          </a:p>
          <a:p>
            <a:pPr>
              <a:lnSpc>
                <a:spcPct val="150000"/>
              </a:lnSpc>
            </a:pPr>
            <a:r>
              <a:rPr lang="pt-BR" sz="2400" b="1" dirty="0" smtClean="0"/>
              <a:t>Aula 04: </a:t>
            </a:r>
            <a:r>
              <a:rPr lang="pt-BR" sz="2400" dirty="0" smtClean="0"/>
              <a:t>Arquivos e Strings</a:t>
            </a:r>
            <a:endParaRPr lang="pt-BR" sz="2400" b="1" dirty="0" smtClean="0"/>
          </a:p>
          <a:p>
            <a:pPr>
              <a:lnSpc>
                <a:spcPct val="150000"/>
              </a:lnSpc>
            </a:pPr>
            <a:r>
              <a:rPr lang="pt-BR" sz="2400" b="1" dirty="0" smtClean="0"/>
              <a:t>Aula 05: </a:t>
            </a:r>
            <a:r>
              <a:rPr lang="pt-BR" sz="2400" dirty="0" smtClean="0"/>
              <a:t>Interfaces Gráficas com Swing.</a:t>
            </a:r>
            <a:endParaRPr lang="pt-BR" sz="2400" b="1" dirty="0"/>
          </a:p>
        </p:txBody>
      </p:sp>
    </p:spTree>
    <p:extLst>
      <p:ext uri="{BB962C8B-B14F-4D97-AF65-F5344CB8AC3E}">
        <p14:creationId xmlns:p14="http://schemas.microsoft.com/office/powerpoint/2010/main" val="3717211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47664" y="576064"/>
            <a:ext cx="7308304" cy="836712"/>
          </a:xfrm>
        </p:spPr>
        <p:txBody>
          <a:bodyPr anchor="b">
            <a:normAutofit/>
          </a:bodyPr>
          <a:lstStyle/>
          <a:p>
            <a:r>
              <a:rPr lang="pt-BR" dirty="0" smtClean="0"/>
              <a:t> Sentinela, ‘Break’ e ‘Continue’</a:t>
            </a:r>
            <a:endParaRPr lang="pt-BR" dirty="0"/>
          </a:p>
        </p:txBody>
      </p:sp>
      <p:sp>
        <p:nvSpPr>
          <p:cNvPr id="5" name="CaixaDeTexto 4"/>
          <p:cNvSpPr txBox="1"/>
          <p:nvPr/>
        </p:nvSpPr>
        <p:spPr>
          <a:xfrm>
            <a:off x="919936" y="1845979"/>
            <a:ext cx="7540496" cy="4247317"/>
          </a:xfrm>
          <a:prstGeom prst="rect">
            <a:avLst/>
          </a:prstGeom>
          <a:solidFill>
            <a:schemeClr val="bg1"/>
          </a:solidFill>
          <a:ln>
            <a:solidFill>
              <a:schemeClr val="tx2"/>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pt-BR" b="1" dirty="0" err="1"/>
              <a:t>public</a:t>
            </a:r>
            <a:r>
              <a:rPr lang="pt-BR" b="1" dirty="0"/>
              <a:t> </a:t>
            </a:r>
            <a:r>
              <a:rPr lang="pt-BR" b="1" dirty="0" err="1"/>
              <a:t>class</a:t>
            </a:r>
            <a:r>
              <a:rPr lang="pt-BR" b="1" dirty="0"/>
              <a:t> </a:t>
            </a:r>
            <a:r>
              <a:rPr lang="pt-BR" b="1" dirty="0" err="1"/>
              <a:t>ControlandoLoops</a:t>
            </a:r>
            <a:r>
              <a:rPr lang="pt-BR" b="1" dirty="0"/>
              <a:t> </a:t>
            </a:r>
            <a:r>
              <a:rPr lang="pt-BR" b="1" dirty="0" smtClean="0"/>
              <a:t>{</a:t>
            </a:r>
            <a:endParaRPr lang="pt-BR" dirty="0"/>
          </a:p>
          <a:p>
            <a:r>
              <a:rPr lang="en-US" b="1" dirty="0" smtClean="0"/>
              <a:t>         public </a:t>
            </a:r>
            <a:r>
              <a:rPr lang="en-US" b="1" dirty="0"/>
              <a:t>static void main(String[] </a:t>
            </a:r>
            <a:r>
              <a:rPr lang="en-US" b="1" dirty="0" err="1"/>
              <a:t>args</a:t>
            </a:r>
            <a:r>
              <a:rPr lang="en-US" b="1" dirty="0"/>
              <a:t>) </a:t>
            </a:r>
            <a:r>
              <a:rPr lang="en-US" b="1" dirty="0" smtClean="0"/>
              <a:t>{</a:t>
            </a:r>
            <a:endParaRPr lang="pt-BR" dirty="0"/>
          </a:p>
          <a:p>
            <a:r>
              <a:rPr lang="pt-BR" dirty="0" smtClean="0"/>
              <a:t>             Scanner </a:t>
            </a:r>
            <a:r>
              <a:rPr lang="pt-BR" dirty="0"/>
              <a:t>input = </a:t>
            </a:r>
            <a:r>
              <a:rPr lang="pt-BR" b="1" dirty="0"/>
              <a:t>new Scanner(System.</a:t>
            </a:r>
            <a:r>
              <a:rPr lang="pt-BR" b="1" i="1" dirty="0"/>
              <a:t>in</a:t>
            </a:r>
            <a:r>
              <a:rPr lang="pt-BR" b="1" i="1" dirty="0" smtClean="0"/>
              <a:t>);</a:t>
            </a:r>
            <a:endParaRPr lang="pt-BR" dirty="0"/>
          </a:p>
          <a:p>
            <a:r>
              <a:rPr lang="pt-BR" b="1" dirty="0" smtClean="0"/>
              <a:t>             </a:t>
            </a:r>
            <a:r>
              <a:rPr lang="pt-BR" b="1" dirty="0" err="1" smtClean="0"/>
              <a:t>int</a:t>
            </a:r>
            <a:r>
              <a:rPr lang="pt-BR" b="1" dirty="0" smtClean="0"/>
              <a:t> </a:t>
            </a:r>
            <a:r>
              <a:rPr lang="pt-BR" b="1" dirty="0"/>
              <a:t>n;</a:t>
            </a:r>
          </a:p>
          <a:p>
            <a:r>
              <a:rPr lang="pt-BR" b="1" dirty="0" smtClean="0"/>
              <a:t>            do</a:t>
            </a:r>
            <a:r>
              <a:rPr lang="pt-BR" b="1" dirty="0"/>
              <a:t>{</a:t>
            </a:r>
          </a:p>
          <a:p>
            <a:r>
              <a:rPr lang="pt-BR" dirty="0" smtClean="0"/>
              <a:t>                </a:t>
            </a:r>
            <a:r>
              <a:rPr lang="pt-BR" dirty="0" err="1" smtClean="0"/>
              <a:t>System.</a:t>
            </a:r>
            <a:r>
              <a:rPr lang="pt-BR" i="1" dirty="0" err="1" smtClean="0"/>
              <a:t>out.println</a:t>
            </a:r>
            <a:r>
              <a:rPr lang="pt-BR" i="1" dirty="0"/>
              <a:t>("Entre com um número positivo ou -1 para sair:");</a:t>
            </a:r>
          </a:p>
          <a:p>
            <a:r>
              <a:rPr lang="pt-BR" dirty="0" smtClean="0"/>
              <a:t>                n </a:t>
            </a:r>
            <a:r>
              <a:rPr lang="pt-BR" dirty="0"/>
              <a:t>= </a:t>
            </a:r>
            <a:r>
              <a:rPr lang="pt-BR" dirty="0" err="1"/>
              <a:t>input.nextInt</a:t>
            </a:r>
            <a:r>
              <a:rPr lang="pt-BR" dirty="0" smtClean="0"/>
              <a:t>();</a:t>
            </a:r>
            <a:endParaRPr lang="pt-BR" dirty="0"/>
          </a:p>
          <a:p>
            <a:r>
              <a:rPr lang="pt-BR" b="1" dirty="0" smtClean="0"/>
              <a:t>                </a:t>
            </a:r>
            <a:r>
              <a:rPr lang="pt-BR" b="1" dirty="0" err="1" smtClean="0"/>
              <a:t>if</a:t>
            </a:r>
            <a:r>
              <a:rPr lang="pt-BR" b="1" dirty="0"/>
              <a:t>( n == -1) </a:t>
            </a:r>
            <a:r>
              <a:rPr lang="pt-BR" b="1" dirty="0">
                <a:solidFill>
                  <a:schemeClr val="accent6">
                    <a:lumMod val="75000"/>
                  </a:schemeClr>
                </a:solidFill>
              </a:rPr>
              <a:t>break</a:t>
            </a:r>
            <a:r>
              <a:rPr lang="pt-BR" b="1" dirty="0"/>
              <a:t>; </a:t>
            </a:r>
            <a:endParaRPr lang="pt-BR" b="1" dirty="0" smtClean="0"/>
          </a:p>
          <a:p>
            <a:r>
              <a:rPr lang="pt-BR" b="1" dirty="0" smtClean="0">
                <a:solidFill>
                  <a:schemeClr val="tx1">
                    <a:lumMod val="50000"/>
                    <a:lumOff val="50000"/>
                  </a:schemeClr>
                </a:solidFill>
              </a:rPr>
              <a:t>                //</a:t>
            </a:r>
            <a:r>
              <a:rPr lang="pt-BR" b="1" u="sng" dirty="0" smtClean="0">
                <a:solidFill>
                  <a:schemeClr val="tx1">
                    <a:lumMod val="50000"/>
                    <a:lumOff val="50000"/>
                  </a:schemeClr>
                </a:solidFill>
              </a:rPr>
              <a:t>caso seja -1 ele para o loop</a:t>
            </a:r>
            <a:endParaRPr lang="pt-BR" dirty="0">
              <a:solidFill>
                <a:schemeClr val="tx1">
                  <a:lumMod val="50000"/>
                  <a:lumOff val="50000"/>
                </a:schemeClr>
              </a:solidFill>
            </a:endParaRPr>
          </a:p>
          <a:p>
            <a:r>
              <a:rPr lang="pt-BR" b="1" dirty="0" smtClean="0"/>
              <a:t>               </a:t>
            </a:r>
            <a:r>
              <a:rPr lang="pt-BR" b="1" dirty="0" err="1" smtClean="0"/>
              <a:t>if</a:t>
            </a:r>
            <a:r>
              <a:rPr lang="pt-BR" b="1" dirty="0"/>
              <a:t>( n&lt;=0 ) </a:t>
            </a:r>
            <a:r>
              <a:rPr lang="pt-BR" b="1" dirty="0">
                <a:solidFill>
                  <a:schemeClr val="accent3">
                    <a:lumMod val="50000"/>
                  </a:schemeClr>
                </a:solidFill>
              </a:rPr>
              <a:t>continue</a:t>
            </a:r>
            <a:r>
              <a:rPr lang="pt-BR" b="1" dirty="0"/>
              <a:t>; </a:t>
            </a:r>
            <a:endParaRPr lang="pt-BR" b="1" dirty="0" smtClean="0"/>
          </a:p>
          <a:p>
            <a:r>
              <a:rPr lang="pt-BR" b="1" dirty="0" smtClean="0">
                <a:solidFill>
                  <a:schemeClr val="tx1">
                    <a:lumMod val="50000"/>
                    <a:lumOff val="50000"/>
                  </a:schemeClr>
                </a:solidFill>
              </a:rPr>
              <a:t>     //</a:t>
            </a:r>
            <a:r>
              <a:rPr lang="pt-BR" b="1" u="sng" dirty="0">
                <a:solidFill>
                  <a:schemeClr val="tx1">
                    <a:lumMod val="50000"/>
                    <a:lumOff val="50000"/>
                  </a:schemeClr>
                </a:solidFill>
              </a:rPr>
              <a:t>caso seja negativo ele ignora as </a:t>
            </a:r>
            <a:r>
              <a:rPr lang="pt-BR" b="1" u="sng" dirty="0" err="1">
                <a:solidFill>
                  <a:schemeClr val="tx1">
                    <a:lumMod val="50000"/>
                    <a:lumOff val="50000"/>
                  </a:schemeClr>
                </a:solidFill>
              </a:rPr>
              <a:t>proximas</a:t>
            </a:r>
            <a:r>
              <a:rPr lang="pt-BR" b="1" u="sng" dirty="0">
                <a:solidFill>
                  <a:schemeClr val="tx1">
                    <a:lumMod val="50000"/>
                    <a:lumOff val="50000"/>
                  </a:schemeClr>
                </a:solidFill>
              </a:rPr>
              <a:t> instruções e continua o </a:t>
            </a:r>
            <a:r>
              <a:rPr lang="pt-BR" b="1" u="sng" dirty="0" smtClean="0">
                <a:solidFill>
                  <a:schemeClr val="tx1">
                    <a:lumMod val="50000"/>
                    <a:lumOff val="50000"/>
                  </a:schemeClr>
                </a:solidFill>
              </a:rPr>
              <a:t>loop</a:t>
            </a:r>
            <a:endParaRPr lang="pt-BR" dirty="0">
              <a:solidFill>
                <a:schemeClr val="tx1">
                  <a:lumMod val="50000"/>
                  <a:lumOff val="50000"/>
                </a:schemeClr>
              </a:solidFill>
            </a:endParaRPr>
          </a:p>
          <a:p>
            <a:r>
              <a:rPr lang="pt-BR" dirty="0" smtClean="0"/>
              <a:t>               </a:t>
            </a:r>
            <a:r>
              <a:rPr lang="pt-BR" dirty="0" err="1" smtClean="0"/>
              <a:t>System.</a:t>
            </a:r>
            <a:r>
              <a:rPr lang="pt-BR" i="1" dirty="0" err="1" smtClean="0"/>
              <a:t>out.println</a:t>
            </a:r>
            <a:r>
              <a:rPr lang="pt-BR" i="1" dirty="0"/>
              <a:t>("A raiz do numero </a:t>
            </a:r>
            <a:r>
              <a:rPr lang="pt-BR" i="1" dirty="0" smtClean="0"/>
              <a:t>é</a:t>
            </a:r>
            <a:r>
              <a:rPr lang="pt-BR" i="1" dirty="0"/>
              <a:t>: "+</a:t>
            </a:r>
            <a:r>
              <a:rPr lang="pt-BR" i="1" dirty="0" err="1"/>
              <a:t>Math.sqrt</a:t>
            </a:r>
            <a:r>
              <a:rPr lang="pt-BR" i="1" dirty="0"/>
              <a:t>(n</a:t>
            </a:r>
            <a:r>
              <a:rPr lang="pt-BR" i="1" dirty="0" smtClean="0"/>
              <a:t>));</a:t>
            </a:r>
            <a:endParaRPr lang="pt-BR" dirty="0"/>
          </a:p>
          <a:p>
            <a:r>
              <a:rPr lang="pt-BR" dirty="0" smtClean="0"/>
              <a:t>            }</a:t>
            </a:r>
            <a:r>
              <a:rPr lang="pt-BR" b="1" dirty="0" err="1"/>
              <a:t>while</a:t>
            </a:r>
            <a:r>
              <a:rPr lang="pt-BR" b="1" dirty="0"/>
              <a:t>(</a:t>
            </a:r>
            <a:r>
              <a:rPr lang="pt-BR" b="1" dirty="0" err="1">
                <a:solidFill>
                  <a:schemeClr val="accent1">
                    <a:lumMod val="75000"/>
                  </a:schemeClr>
                </a:solidFill>
              </a:rPr>
              <a:t>true</a:t>
            </a:r>
            <a:r>
              <a:rPr lang="pt-BR" b="1" dirty="0" smtClean="0"/>
              <a:t>);</a:t>
            </a:r>
            <a:endParaRPr lang="pt-BR" dirty="0"/>
          </a:p>
          <a:p>
            <a:r>
              <a:rPr lang="pt-BR" dirty="0" smtClean="0"/>
              <a:t>         }</a:t>
            </a:r>
            <a:endParaRPr lang="pt-BR" dirty="0"/>
          </a:p>
          <a:p>
            <a:r>
              <a:rPr lang="pt-BR" dirty="0"/>
              <a:t>}</a:t>
            </a:r>
          </a:p>
        </p:txBody>
      </p:sp>
      <p:pic>
        <p:nvPicPr>
          <p:cNvPr id="13" name="Picture 2" descr="C:\Users\Lucas Biason\Downloads\Jav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49699"/>
            <a:ext cx="1475655" cy="147565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3" descr="G:\ITTraining - Programas e Controle\site\questionario\Image\log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79912" y="1"/>
            <a:ext cx="1224135" cy="7062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9957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47664" y="576064"/>
            <a:ext cx="7308304" cy="836712"/>
          </a:xfrm>
        </p:spPr>
        <p:txBody>
          <a:bodyPr anchor="b">
            <a:normAutofit/>
          </a:bodyPr>
          <a:lstStyle/>
          <a:p>
            <a:r>
              <a:rPr lang="pt-BR" dirty="0" smtClean="0"/>
              <a:t> Arrays: Vetores</a:t>
            </a:r>
            <a:endParaRPr lang="pt-BR" dirty="0"/>
          </a:p>
        </p:txBody>
      </p:sp>
      <p:sp>
        <p:nvSpPr>
          <p:cNvPr id="5" name="CaixaDeTexto 4"/>
          <p:cNvSpPr txBox="1"/>
          <p:nvPr/>
        </p:nvSpPr>
        <p:spPr>
          <a:xfrm>
            <a:off x="182758" y="1556792"/>
            <a:ext cx="8637714" cy="3416320"/>
          </a:xfrm>
          <a:prstGeom prst="rect">
            <a:avLst/>
          </a:prstGeom>
          <a:solidFill>
            <a:schemeClr val="bg1"/>
          </a:solidFill>
          <a:ln>
            <a:solidFill>
              <a:schemeClr val="tx2"/>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pt-BR" dirty="0" err="1"/>
              <a:t>public</a:t>
            </a:r>
            <a:r>
              <a:rPr lang="pt-BR" dirty="0"/>
              <a:t> </a:t>
            </a:r>
            <a:r>
              <a:rPr lang="pt-BR" dirty="0" err="1"/>
              <a:t>class</a:t>
            </a:r>
            <a:r>
              <a:rPr lang="pt-BR" dirty="0"/>
              <a:t> </a:t>
            </a:r>
            <a:r>
              <a:rPr lang="pt-BR" dirty="0" err="1"/>
              <a:t>TestandoMatrizes</a:t>
            </a:r>
            <a:r>
              <a:rPr lang="pt-BR" dirty="0"/>
              <a:t> </a:t>
            </a:r>
            <a:r>
              <a:rPr lang="pt-BR" dirty="0" smtClean="0"/>
              <a:t>{</a:t>
            </a:r>
            <a:endParaRPr lang="pt-BR" dirty="0"/>
          </a:p>
          <a:p>
            <a:r>
              <a:rPr lang="en-US" dirty="0" smtClean="0"/>
              <a:t>	public </a:t>
            </a:r>
            <a:r>
              <a:rPr lang="en-US" dirty="0"/>
              <a:t>static void main(String[] </a:t>
            </a:r>
            <a:r>
              <a:rPr lang="en-US" dirty="0" err="1"/>
              <a:t>args</a:t>
            </a:r>
            <a:r>
              <a:rPr lang="en-US" dirty="0"/>
              <a:t>) {</a:t>
            </a:r>
          </a:p>
          <a:p>
            <a:r>
              <a:rPr lang="pt-BR" dirty="0" smtClean="0"/>
              <a:t>		Scanner input </a:t>
            </a:r>
            <a:r>
              <a:rPr lang="pt-BR" dirty="0"/>
              <a:t>= new Scanner(System.</a:t>
            </a:r>
            <a:r>
              <a:rPr lang="pt-BR" i="1" dirty="0"/>
              <a:t>in</a:t>
            </a:r>
            <a:r>
              <a:rPr lang="pt-BR" i="1" dirty="0" smtClean="0"/>
              <a:t>);</a:t>
            </a:r>
            <a:endParaRPr lang="pt-BR" dirty="0"/>
          </a:p>
          <a:p>
            <a:r>
              <a:rPr lang="pt-BR" dirty="0" smtClean="0"/>
              <a:t>		</a:t>
            </a:r>
            <a:r>
              <a:rPr lang="pt-BR" b="1" dirty="0" smtClean="0">
                <a:solidFill>
                  <a:schemeClr val="tx1">
                    <a:lumMod val="50000"/>
                    <a:lumOff val="50000"/>
                  </a:schemeClr>
                </a:solidFill>
              </a:rPr>
              <a:t>//</a:t>
            </a:r>
            <a:r>
              <a:rPr lang="pt-BR" b="1" dirty="0" err="1">
                <a:solidFill>
                  <a:schemeClr val="tx1">
                    <a:lumMod val="50000"/>
                    <a:lumOff val="50000"/>
                  </a:schemeClr>
                </a:solidFill>
              </a:rPr>
              <a:t>arrays</a:t>
            </a:r>
            <a:r>
              <a:rPr lang="pt-BR" b="1" dirty="0">
                <a:solidFill>
                  <a:schemeClr val="tx1">
                    <a:lumMod val="50000"/>
                    <a:lumOff val="50000"/>
                  </a:schemeClr>
                </a:solidFill>
              </a:rPr>
              <a:t> do tipo vetor</a:t>
            </a:r>
          </a:p>
          <a:p>
            <a:r>
              <a:rPr lang="pt-BR" b="1" dirty="0" smtClean="0">
                <a:solidFill>
                  <a:schemeClr val="tx1">
                    <a:lumMod val="50000"/>
                    <a:lumOff val="50000"/>
                  </a:schemeClr>
                </a:solidFill>
              </a:rPr>
              <a:t>		//</a:t>
            </a:r>
            <a:r>
              <a:rPr lang="pt-BR" b="1" dirty="0">
                <a:solidFill>
                  <a:schemeClr val="tx1">
                    <a:lumMod val="50000"/>
                    <a:lumOff val="50000"/>
                  </a:schemeClr>
                </a:solidFill>
              </a:rPr>
              <a:t>declaração</a:t>
            </a:r>
          </a:p>
          <a:p>
            <a:r>
              <a:rPr lang="pt-BR" b="1" dirty="0" smtClean="0"/>
              <a:t>		String</a:t>
            </a:r>
            <a:r>
              <a:rPr lang="pt-BR" b="1" dirty="0">
                <a:solidFill>
                  <a:schemeClr val="accent1">
                    <a:lumMod val="75000"/>
                  </a:schemeClr>
                </a:solidFill>
              </a:rPr>
              <a:t>[]</a:t>
            </a:r>
            <a:r>
              <a:rPr lang="pt-BR" b="1" dirty="0"/>
              <a:t> </a:t>
            </a:r>
            <a:r>
              <a:rPr lang="pt-BR" b="1" dirty="0">
                <a:solidFill>
                  <a:schemeClr val="accent6">
                    <a:lumMod val="75000"/>
                  </a:schemeClr>
                </a:solidFill>
              </a:rPr>
              <a:t>nomes</a:t>
            </a:r>
            <a:r>
              <a:rPr lang="pt-BR" b="1" dirty="0"/>
              <a:t> = new String</a:t>
            </a:r>
            <a:r>
              <a:rPr lang="pt-BR" b="1" dirty="0">
                <a:solidFill>
                  <a:schemeClr val="accent1">
                    <a:lumMod val="75000"/>
                  </a:schemeClr>
                </a:solidFill>
              </a:rPr>
              <a:t>[4]</a:t>
            </a:r>
            <a:r>
              <a:rPr lang="pt-BR" b="1" dirty="0"/>
              <a:t>;</a:t>
            </a:r>
          </a:p>
          <a:p>
            <a:r>
              <a:rPr lang="pt-BR" b="1" dirty="0" smtClean="0"/>
              <a:t>		</a:t>
            </a:r>
            <a:r>
              <a:rPr lang="pt-BR" b="1" dirty="0" smtClean="0">
                <a:solidFill>
                  <a:schemeClr val="tx1">
                    <a:lumMod val="50000"/>
                    <a:lumOff val="50000"/>
                  </a:schemeClr>
                </a:solidFill>
              </a:rPr>
              <a:t>//</a:t>
            </a:r>
            <a:r>
              <a:rPr lang="pt-BR" b="1" dirty="0">
                <a:solidFill>
                  <a:schemeClr val="tx1">
                    <a:lumMod val="50000"/>
                    <a:lumOff val="50000"/>
                  </a:schemeClr>
                </a:solidFill>
              </a:rPr>
              <a:t>leitura usando for</a:t>
            </a:r>
          </a:p>
          <a:p>
            <a:r>
              <a:rPr lang="pt-BR" b="1" dirty="0" smtClean="0"/>
              <a:t>		for(</a:t>
            </a:r>
            <a:r>
              <a:rPr lang="pt-BR" b="1" dirty="0" err="1" smtClean="0">
                <a:solidFill>
                  <a:schemeClr val="accent1">
                    <a:lumMod val="75000"/>
                  </a:schemeClr>
                </a:solidFill>
              </a:rPr>
              <a:t>int</a:t>
            </a:r>
            <a:r>
              <a:rPr lang="pt-BR" b="1" dirty="0" smtClean="0">
                <a:solidFill>
                  <a:schemeClr val="accent1">
                    <a:lumMod val="75000"/>
                  </a:schemeClr>
                </a:solidFill>
              </a:rPr>
              <a:t> </a:t>
            </a:r>
            <a:r>
              <a:rPr lang="pt-BR" b="1" dirty="0">
                <a:solidFill>
                  <a:schemeClr val="accent1">
                    <a:lumMod val="75000"/>
                  </a:schemeClr>
                </a:solidFill>
              </a:rPr>
              <a:t>i=0; i&lt;</a:t>
            </a:r>
            <a:r>
              <a:rPr lang="pt-BR" b="1" dirty="0" err="1">
                <a:solidFill>
                  <a:schemeClr val="accent6">
                    <a:lumMod val="75000"/>
                  </a:schemeClr>
                </a:solidFill>
              </a:rPr>
              <a:t>nomes</a:t>
            </a:r>
            <a:r>
              <a:rPr lang="pt-BR" b="1" dirty="0" err="1">
                <a:solidFill>
                  <a:schemeClr val="accent1">
                    <a:lumMod val="75000"/>
                  </a:schemeClr>
                </a:solidFill>
              </a:rPr>
              <a:t>.</a:t>
            </a:r>
            <a:r>
              <a:rPr lang="pt-BR" b="1" dirty="0" err="1">
                <a:solidFill>
                  <a:schemeClr val="accent3">
                    <a:lumMod val="75000"/>
                  </a:schemeClr>
                </a:solidFill>
              </a:rPr>
              <a:t>length</a:t>
            </a:r>
            <a:r>
              <a:rPr lang="pt-BR" b="1" dirty="0">
                <a:solidFill>
                  <a:schemeClr val="accent1">
                    <a:lumMod val="75000"/>
                  </a:schemeClr>
                </a:solidFill>
              </a:rPr>
              <a:t>; i</a:t>
            </a:r>
            <a:r>
              <a:rPr lang="pt-BR" b="1" dirty="0" smtClean="0">
                <a:solidFill>
                  <a:schemeClr val="accent1">
                    <a:lumMod val="75000"/>
                  </a:schemeClr>
                </a:solidFill>
              </a:rPr>
              <a:t>++</a:t>
            </a:r>
            <a:r>
              <a:rPr lang="pt-BR" b="1" dirty="0" smtClean="0"/>
              <a:t>)  </a:t>
            </a:r>
            <a:r>
              <a:rPr lang="pt-BR" b="1" dirty="0" smtClean="0">
                <a:solidFill>
                  <a:schemeClr val="accent6">
                    <a:lumMod val="75000"/>
                  </a:schemeClr>
                </a:solidFill>
              </a:rPr>
              <a:t>nomes</a:t>
            </a:r>
            <a:r>
              <a:rPr lang="pt-BR" b="1" dirty="0" smtClean="0">
                <a:solidFill>
                  <a:schemeClr val="accent1">
                    <a:lumMod val="75000"/>
                  </a:schemeClr>
                </a:solidFill>
              </a:rPr>
              <a:t>[i</a:t>
            </a:r>
            <a:r>
              <a:rPr lang="pt-BR" b="1" dirty="0">
                <a:solidFill>
                  <a:schemeClr val="accent1">
                    <a:lumMod val="75000"/>
                  </a:schemeClr>
                </a:solidFill>
              </a:rPr>
              <a:t>]</a:t>
            </a:r>
            <a:r>
              <a:rPr lang="pt-BR" b="1" dirty="0"/>
              <a:t> = </a:t>
            </a:r>
            <a:r>
              <a:rPr lang="pt-BR" b="1" dirty="0" err="1"/>
              <a:t>input.nextLine</a:t>
            </a:r>
            <a:r>
              <a:rPr lang="pt-BR" b="1" dirty="0" smtClean="0"/>
              <a:t>();</a:t>
            </a:r>
            <a:endParaRPr lang="pt-BR" b="1" dirty="0"/>
          </a:p>
          <a:p>
            <a:r>
              <a:rPr lang="pt-BR" b="1" dirty="0" smtClean="0"/>
              <a:t>		</a:t>
            </a:r>
            <a:r>
              <a:rPr lang="pt-BR" b="1" dirty="0" smtClean="0">
                <a:solidFill>
                  <a:schemeClr val="tx1">
                    <a:lumMod val="50000"/>
                    <a:lumOff val="50000"/>
                  </a:schemeClr>
                </a:solidFill>
              </a:rPr>
              <a:t>//</a:t>
            </a:r>
            <a:r>
              <a:rPr lang="pt-BR" b="1" dirty="0">
                <a:solidFill>
                  <a:schemeClr val="tx1">
                    <a:lumMod val="50000"/>
                    <a:lumOff val="50000"/>
                  </a:schemeClr>
                </a:solidFill>
              </a:rPr>
              <a:t>escrita usando </a:t>
            </a:r>
            <a:r>
              <a:rPr lang="pt-BR" b="1" dirty="0" err="1">
                <a:solidFill>
                  <a:schemeClr val="tx1">
                    <a:lumMod val="50000"/>
                    <a:lumOff val="50000"/>
                  </a:schemeClr>
                </a:solidFill>
              </a:rPr>
              <a:t>forEach</a:t>
            </a:r>
            <a:endParaRPr lang="pt-BR" b="1" dirty="0">
              <a:solidFill>
                <a:schemeClr val="tx1">
                  <a:lumMod val="50000"/>
                  <a:lumOff val="50000"/>
                </a:schemeClr>
              </a:solidFill>
            </a:endParaRPr>
          </a:p>
          <a:p>
            <a:r>
              <a:rPr lang="pt-BR" b="1" dirty="0" smtClean="0"/>
              <a:t>		for(</a:t>
            </a:r>
            <a:r>
              <a:rPr lang="pt-BR" b="1" dirty="0" smtClean="0">
                <a:solidFill>
                  <a:schemeClr val="accent1">
                    <a:lumMod val="75000"/>
                  </a:schemeClr>
                </a:solidFill>
              </a:rPr>
              <a:t>String </a:t>
            </a:r>
            <a:r>
              <a:rPr lang="pt-BR" b="1" dirty="0">
                <a:solidFill>
                  <a:schemeClr val="accent2">
                    <a:lumMod val="75000"/>
                  </a:schemeClr>
                </a:solidFill>
              </a:rPr>
              <a:t>atual</a:t>
            </a:r>
            <a:r>
              <a:rPr lang="pt-BR" b="1" dirty="0">
                <a:solidFill>
                  <a:schemeClr val="accent1">
                    <a:lumMod val="75000"/>
                  </a:schemeClr>
                </a:solidFill>
              </a:rPr>
              <a:t> : </a:t>
            </a:r>
            <a:r>
              <a:rPr lang="pt-BR" b="1" dirty="0" smtClean="0">
                <a:solidFill>
                  <a:schemeClr val="accent6">
                    <a:lumMod val="75000"/>
                  </a:schemeClr>
                </a:solidFill>
              </a:rPr>
              <a:t>nomes</a:t>
            </a:r>
            <a:r>
              <a:rPr lang="pt-BR" b="1" dirty="0" smtClean="0"/>
              <a:t>)  </a:t>
            </a:r>
            <a:r>
              <a:rPr lang="pt-BR" b="1" dirty="0" err="1" smtClean="0"/>
              <a:t>System.</a:t>
            </a:r>
            <a:r>
              <a:rPr lang="pt-BR" b="1" i="1" dirty="0" err="1" smtClean="0"/>
              <a:t>out.println</a:t>
            </a:r>
            <a:r>
              <a:rPr lang="pt-BR" b="1" i="1" dirty="0"/>
              <a:t>("- "+</a:t>
            </a:r>
            <a:r>
              <a:rPr lang="pt-BR" b="1" i="1" dirty="0">
                <a:solidFill>
                  <a:schemeClr val="accent2">
                    <a:lumMod val="75000"/>
                  </a:schemeClr>
                </a:solidFill>
              </a:rPr>
              <a:t>atual</a:t>
            </a:r>
            <a:r>
              <a:rPr lang="pt-BR" b="1" i="1" dirty="0" smtClean="0"/>
              <a:t>);</a:t>
            </a:r>
            <a:endParaRPr lang="pt-BR" b="1" dirty="0"/>
          </a:p>
          <a:p>
            <a:r>
              <a:rPr lang="pt-BR" dirty="0" smtClean="0"/>
              <a:t>	}</a:t>
            </a:r>
            <a:endParaRPr lang="pt-BR" dirty="0"/>
          </a:p>
          <a:p>
            <a:r>
              <a:rPr lang="pt-BR" dirty="0"/>
              <a:t>}</a:t>
            </a:r>
          </a:p>
        </p:txBody>
      </p:sp>
      <p:pic>
        <p:nvPicPr>
          <p:cNvPr id="13" name="Picture 2" descr="C:\Users\Lucas Biason\Downloads\Jav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49699"/>
            <a:ext cx="1475655" cy="147565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3" descr="G:\ITTraining - Programas e Controle\site\questionario\Image\log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79912" y="1"/>
            <a:ext cx="1224135" cy="706231"/>
          </a:xfrm>
          <a:prstGeom prst="rect">
            <a:avLst/>
          </a:prstGeom>
          <a:noFill/>
          <a:extLst>
            <a:ext uri="{909E8E84-426E-40DD-AFC4-6F175D3DCCD1}">
              <a14:hiddenFill xmlns:a14="http://schemas.microsoft.com/office/drawing/2010/main">
                <a:solidFill>
                  <a:srgbClr val="FFFFFF"/>
                </a:solidFill>
              </a14:hiddenFill>
            </a:ext>
          </a:extLst>
        </p:spPr>
      </p:pic>
      <p:sp>
        <p:nvSpPr>
          <p:cNvPr id="6" name="Retângulo 5"/>
          <p:cNvSpPr/>
          <p:nvPr/>
        </p:nvSpPr>
        <p:spPr>
          <a:xfrm>
            <a:off x="1117239" y="5949280"/>
            <a:ext cx="6768752" cy="400110"/>
          </a:xfrm>
          <a:prstGeom prst="rect">
            <a:avLst/>
          </a:prstGeom>
        </p:spPr>
        <p:txBody>
          <a:bodyPr wrap="square">
            <a:spAutoFit/>
          </a:bodyPr>
          <a:lstStyle/>
          <a:p>
            <a:r>
              <a:rPr lang="pt-BR" sz="2000" b="1" dirty="0" err="1" smtClean="0"/>
              <a:t>ForEach</a:t>
            </a:r>
            <a:r>
              <a:rPr lang="pt-BR" sz="2000" b="1" dirty="0" smtClean="0"/>
              <a:t>:     For (</a:t>
            </a:r>
            <a:r>
              <a:rPr lang="pt-BR" sz="2000" b="1" dirty="0" smtClean="0">
                <a:solidFill>
                  <a:schemeClr val="accent1">
                    <a:lumMod val="75000"/>
                  </a:schemeClr>
                </a:solidFill>
              </a:rPr>
              <a:t>Tipo</a:t>
            </a:r>
            <a:r>
              <a:rPr lang="pt-BR" sz="2000" b="1" dirty="0" smtClean="0"/>
              <a:t> </a:t>
            </a:r>
            <a:r>
              <a:rPr lang="pt-BR" sz="2000" b="1" dirty="0" err="1" smtClean="0">
                <a:solidFill>
                  <a:schemeClr val="accent2">
                    <a:lumMod val="75000"/>
                  </a:schemeClr>
                </a:solidFill>
              </a:rPr>
              <a:t>variavel</a:t>
            </a:r>
            <a:r>
              <a:rPr lang="pt-BR" sz="2000" b="1" dirty="0" smtClean="0">
                <a:solidFill>
                  <a:schemeClr val="accent2">
                    <a:lumMod val="75000"/>
                  </a:schemeClr>
                </a:solidFill>
              </a:rPr>
              <a:t> </a:t>
            </a:r>
            <a:r>
              <a:rPr lang="pt-BR" sz="2000" b="1" dirty="0" smtClean="0">
                <a:solidFill>
                  <a:schemeClr val="accent1">
                    <a:lumMod val="75000"/>
                  </a:schemeClr>
                </a:solidFill>
              </a:rPr>
              <a:t>: </a:t>
            </a:r>
            <a:r>
              <a:rPr lang="pt-BR" sz="2000" b="1" dirty="0" smtClean="0">
                <a:solidFill>
                  <a:schemeClr val="accent6">
                    <a:lumMod val="75000"/>
                  </a:schemeClr>
                </a:solidFill>
              </a:rPr>
              <a:t>coleção/vetor</a:t>
            </a:r>
            <a:r>
              <a:rPr lang="pt-BR" sz="2000" b="1" dirty="0" smtClean="0"/>
              <a:t>) { ... Ações...}</a:t>
            </a:r>
            <a:endParaRPr lang="pt-BR" sz="2000" dirty="0">
              <a:solidFill>
                <a:schemeClr val="accent1">
                  <a:lumMod val="75000"/>
                </a:schemeClr>
              </a:solidFill>
            </a:endParaRPr>
          </a:p>
        </p:txBody>
      </p:sp>
      <p:sp>
        <p:nvSpPr>
          <p:cNvPr id="7" name="Retângulo 6"/>
          <p:cNvSpPr/>
          <p:nvPr/>
        </p:nvSpPr>
        <p:spPr>
          <a:xfrm>
            <a:off x="1088192" y="5157192"/>
            <a:ext cx="6768752" cy="707886"/>
          </a:xfrm>
          <a:prstGeom prst="rect">
            <a:avLst/>
          </a:prstGeom>
        </p:spPr>
        <p:txBody>
          <a:bodyPr wrap="square">
            <a:spAutoFit/>
          </a:bodyPr>
          <a:lstStyle/>
          <a:p>
            <a:r>
              <a:rPr lang="pt-BR" sz="2000" b="1" dirty="0" smtClean="0"/>
              <a:t>Declaração vetor:</a:t>
            </a:r>
          </a:p>
          <a:p>
            <a:r>
              <a:rPr lang="pt-BR" sz="2000" b="1" dirty="0"/>
              <a:t> </a:t>
            </a:r>
            <a:r>
              <a:rPr lang="pt-BR" sz="2000" b="1" dirty="0" smtClean="0"/>
              <a:t>                     Tipo</a:t>
            </a:r>
            <a:r>
              <a:rPr lang="pt-BR" sz="2000" b="1" dirty="0" smtClean="0">
                <a:solidFill>
                  <a:schemeClr val="accent1">
                    <a:lumMod val="75000"/>
                  </a:schemeClr>
                </a:solidFill>
              </a:rPr>
              <a:t>[]</a:t>
            </a:r>
            <a:r>
              <a:rPr lang="pt-BR" sz="2000" b="1" dirty="0" smtClean="0"/>
              <a:t> </a:t>
            </a:r>
            <a:r>
              <a:rPr lang="pt-BR" sz="2000" b="1" dirty="0" err="1" smtClean="0">
                <a:solidFill>
                  <a:schemeClr val="accent6">
                    <a:lumMod val="75000"/>
                  </a:schemeClr>
                </a:solidFill>
              </a:rPr>
              <a:t>variavel</a:t>
            </a:r>
            <a:r>
              <a:rPr lang="pt-BR" sz="2000" b="1" dirty="0" smtClean="0">
                <a:solidFill>
                  <a:schemeClr val="accent6">
                    <a:lumMod val="75000"/>
                  </a:schemeClr>
                </a:solidFill>
              </a:rPr>
              <a:t> </a:t>
            </a:r>
            <a:r>
              <a:rPr lang="pt-BR" sz="2000" b="1" dirty="0" smtClean="0"/>
              <a:t>= new Tipo</a:t>
            </a:r>
            <a:r>
              <a:rPr lang="pt-BR" sz="2000" b="1" dirty="0" smtClean="0">
                <a:solidFill>
                  <a:schemeClr val="accent1">
                    <a:lumMod val="75000"/>
                  </a:schemeClr>
                </a:solidFill>
              </a:rPr>
              <a:t>[tamanho]</a:t>
            </a:r>
            <a:r>
              <a:rPr lang="pt-BR" sz="2000" b="1" dirty="0" smtClean="0"/>
              <a:t>;</a:t>
            </a:r>
            <a:endParaRPr lang="pt-BR" sz="2000" dirty="0"/>
          </a:p>
        </p:txBody>
      </p:sp>
    </p:spTree>
    <p:extLst>
      <p:ext uri="{BB962C8B-B14F-4D97-AF65-F5344CB8AC3E}">
        <p14:creationId xmlns:p14="http://schemas.microsoft.com/office/powerpoint/2010/main" val="4168453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47664" y="576064"/>
            <a:ext cx="7308304" cy="836712"/>
          </a:xfrm>
        </p:spPr>
        <p:txBody>
          <a:bodyPr anchor="b">
            <a:normAutofit/>
          </a:bodyPr>
          <a:lstStyle/>
          <a:p>
            <a:r>
              <a:rPr lang="pt-BR" dirty="0" smtClean="0"/>
              <a:t> Arrays: Matrizes</a:t>
            </a:r>
            <a:endParaRPr lang="pt-BR" dirty="0"/>
          </a:p>
        </p:txBody>
      </p:sp>
      <p:sp>
        <p:nvSpPr>
          <p:cNvPr id="5" name="CaixaDeTexto 4"/>
          <p:cNvSpPr txBox="1"/>
          <p:nvPr/>
        </p:nvSpPr>
        <p:spPr>
          <a:xfrm>
            <a:off x="182758" y="1556792"/>
            <a:ext cx="8637714" cy="4247317"/>
          </a:xfrm>
          <a:prstGeom prst="rect">
            <a:avLst/>
          </a:prstGeom>
          <a:solidFill>
            <a:schemeClr val="bg1"/>
          </a:solidFill>
          <a:ln>
            <a:solidFill>
              <a:schemeClr val="tx2"/>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pt-BR" dirty="0" err="1"/>
              <a:t>public</a:t>
            </a:r>
            <a:r>
              <a:rPr lang="pt-BR" dirty="0"/>
              <a:t> </a:t>
            </a:r>
            <a:r>
              <a:rPr lang="pt-BR" dirty="0" err="1"/>
              <a:t>class</a:t>
            </a:r>
            <a:r>
              <a:rPr lang="pt-BR" dirty="0"/>
              <a:t> </a:t>
            </a:r>
            <a:r>
              <a:rPr lang="pt-BR" dirty="0" err="1"/>
              <a:t>TestandoMatrizes</a:t>
            </a:r>
            <a:r>
              <a:rPr lang="pt-BR" dirty="0"/>
              <a:t> </a:t>
            </a:r>
            <a:r>
              <a:rPr lang="pt-BR" dirty="0" smtClean="0"/>
              <a:t>{</a:t>
            </a:r>
            <a:endParaRPr lang="pt-BR" dirty="0"/>
          </a:p>
          <a:p>
            <a:r>
              <a:rPr lang="en-US" dirty="0" smtClean="0"/>
              <a:t>	public </a:t>
            </a:r>
            <a:r>
              <a:rPr lang="en-US" dirty="0"/>
              <a:t>static void main(String[] </a:t>
            </a:r>
            <a:r>
              <a:rPr lang="en-US" dirty="0" err="1"/>
              <a:t>args</a:t>
            </a:r>
            <a:r>
              <a:rPr lang="en-US" dirty="0"/>
              <a:t>) {</a:t>
            </a:r>
          </a:p>
          <a:p>
            <a:r>
              <a:rPr lang="pt-BR" dirty="0" smtClean="0"/>
              <a:t>		Scanner input </a:t>
            </a:r>
            <a:r>
              <a:rPr lang="pt-BR" dirty="0"/>
              <a:t>= new Scanner(System.</a:t>
            </a:r>
            <a:r>
              <a:rPr lang="pt-BR" i="1" dirty="0"/>
              <a:t>in</a:t>
            </a:r>
            <a:r>
              <a:rPr lang="pt-BR" i="1" dirty="0" smtClean="0"/>
              <a:t>);</a:t>
            </a:r>
            <a:r>
              <a:rPr lang="pt-BR" dirty="0" smtClean="0"/>
              <a:t> </a:t>
            </a:r>
            <a:r>
              <a:rPr lang="pt-BR" b="1" dirty="0" smtClean="0">
                <a:solidFill>
                  <a:schemeClr val="tx1">
                    <a:lumMod val="50000"/>
                    <a:lumOff val="50000"/>
                  </a:schemeClr>
                </a:solidFill>
              </a:rPr>
              <a:t>		   </a:t>
            </a:r>
          </a:p>
          <a:p>
            <a:r>
              <a:rPr lang="pt-BR" b="1" dirty="0">
                <a:solidFill>
                  <a:schemeClr val="tx1">
                    <a:lumMod val="50000"/>
                    <a:lumOff val="50000"/>
                  </a:schemeClr>
                </a:solidFill>
              </a:rPr>
              <a:t> </a:t>
            </a:r>
            <a:r>
              <a:rPr lang="pt-BR" b="1" dirty="0" smtClean="0">
                <a:solidFill>
                  <a:schemeClr val="tx1">
                    <a:lumMod val="50000"/>
                    <a:lumOff val="50000"/>
                  </a:schemeClr>
                </a:solidFill>
              </a:rPr>
              <a:t>                                  //</a:t>
            </a:r>
            <a:r>
              <a:rPr lang="pt-BR" b="1" dirty="0">
                <a:solidFill>
                  <a:schemeClr val="tx1">
                    <a:lumMod val="50000"/>
                    <a:lumOff val="50000"/>
                  </a:schemeClr>
                </a:solidFill>
              </a:rPr>
              <a:t>declaração</a:t>
            </a:r>
          </a:p>
          <a:p>
            <a:r>
              <a:rPr lang="pt-BR" b="1" dirty="0" smtClean="0"/>
              <a:t>		String</a:t>
            </a:r>
            <a:r>
              <a:rPr lang="pt-BR" b="1" dirty="0" smtClean="0">
                <a:solidFill>
                  <a:schemeClr val="accent1">
                    <a:lumMod val="75000"/>
                  </a:schemeClr>
                </a:solidFill>
              </a:rPr>
              <a:t>[][]</a:t>
            </a:r>
            <a:r>
              <a:rPr lang="pt-BR" b="1" dirty="0" smtClean="0"/>
              <a:t> </a:t>
            </a:r>
            <a:r>
              <a:rPr lang="pt-BR" b="1" dirty="0">
                <a:solidFill>
                  <a:schemeClr val="accent6">
                    <a:lumMod val="75000"/>
                  </a:schemeClr>
                </a:solidFill>
              </a:rPr>
              <a:t>nomes</a:t>
            </a:r>
            <a:r>
              <a:rPr lang="pt-BR" b="1" dirty="0"/>
              <a:t> = new </a:t>
            </a:r>
            <a:r>
              <a:rPr lang="pt-BR" b="1" dirty="0" smtClean="0"/>
              <a:t>String</a:t>
            </a:r>
            <a:r>
              <a:rPr lang="pt-BR" b="1" dirty="0" smtClean="0">
                <a:solidFill>
                  <a:schemeClr val="accent1">
                    <a:lumMod val="75000"/>
                  </a:schemeClr>
                </a:solidFill>
              </a:rPr>
              <a:t>[2][2]</a:t>
            </a:r>
            <a:r>
              <a:rPr lang="pt-BR" b="1" dirty="0" smtClean="0"/>
              <a:t>;</a:t>
            </a:r>
            <a:endParaRPr lang="pt-BR" b="1" dirty="0"/>
          </a:p>
          <a:p>
            <a:r>
              <a:rPr lang="pt-BR" b="1" dirty="0" smtClean="0"/>
              <a:t>		</a:t>
            </a:r>
            <a:r>
              <a:rPr lang="pt-BR" b="1" dirty="0" smtClean="0">
                <a:solidFill>
                  <a:schemeClr val="tx1">
                    <a:lumMod val="50000"/>
                    <a:lumOff val="50000"/>
                  </a:schemeClr>
                </a:solidFill>
              </a:rPr>
              <a:t>//</a:t>
            </a:r>
            <a:r>
              <a:rPr lang="pt-BR" b="1" dirty="0">
                <a:solidFill>
                  <a:schemeClr val="tx1">
                    <a:lumMod val="50000"/>
                    <a:lumOff val="50000"/>
                  </a:schemeClr>
                </a:solidFill>
              </a:rPr>
              <a:t>leitura usando for</a:t>
            </a:r>
          </a:p>
          <a:p>
            <a:r>
              <a:rPr lang="pt-BR" b="1" dirty="0" smtClean="0"/>
              <a:t>		for(</a:t>
            </a:r>
            <a:r>
              <a:rPr lang="pt-BR" b="1" dirty="0" err="1" smtClean="0">
                <a:solidFill>
                  <a:schemeClr val="accent1">
                    <a:lumMod val="75000"/>
                  </a:schemeClr>
                </a:solidFill>
              </a:rPr>
              <a:t>int</a:t>
            </a:r>
            <a:r>
              <a:rPr lang="pt-BR" b="1" dirty="0" smtClean="0">
                <a:solidFill>
                  <a:schemeClr val="accent1">
                    <a:lumMod val="75000"/>
                  </a:schemeClr>
                </a:solidFill>
              </a:rPr>
              <a:t> linha=0</a:t>
            </a:r>
            <a:r>
              <a:rPr lang="pt-BR" b="1" dirty="0">
                <a:solidFill>
                  <a:schemeClr val="accent1">
                    <a:lumMod val="75000"/>
                  </a:schemeClr>
                </a:solidFill>
              </a:rPr>
              <a:t>; </a:t>
            </a:r>
            <a:r>
              <a:rPr lang="pt-BR" b="1" dirty="0" smtClean="0">
                <a:solidFill>
                  <a:schemeClr val="accent1">
                    <a:lumMod val="75000"/>
                  </a:schemeClr>
                </a:solidFill>
              </a:rPr>
              <a:t>linha&lt;</a:t>
            </a:r>
            <a:r>
              <a:rPr lang="pt-BR" b="1" dirty="0" err="1" smtClean="0">
                <a:solidFill>
                  <a:schemeClr val="accent6">
                    <a:lumMod val="75000"/>
                  </a:schemeClr>
                </a:solidFill>
              </a:rPr>
              <a:t>nomes</a:t>
            </a:r>
            <a:r>
              <a:rPr lang="pt-BR" b="1" dirty="0" err="1" smtClean="0">
                <a:solidFill>
                  <a:schemeClr val="accent1">
                    <a:lumMod val="75000"/>
                  </a:schemeClr>
                </a:solidFill>
              </a:rPr>
              <a:t>.</a:t>
            </a:r>
            <a:r>
              <a:rPr lang="pt-BR" b="1" dirty="0" err="1" smtClean="0">
                <a:solidFill>
                  <a:schemeClr val="accent3">
                    <a:lumMod val="75000"/>
                  </a:schemeClr>
                </a:solidFill>
              </a:rPr>
              <a:t>length</a:t>
            </a:r>
            <a:r>
              <a:rPr lang="pt-BR" b="1" dirty="0">
                <a:solidFill>
                  <a:schemeClr val="accent1">
                    <a:lumMod val="75000"/>
                  </a:schemeClr>
                </a:solidFill>
              </a:rPr>
              <a:t>; </a:t>
            </a:r>
            <a:r>
              <a:rPr lang="pt-BR" b="1" dirty="0" smtClean="0">
                <a:solidFill>
                  <a:schemeClr val="accent1">
                    <a:lumMod val="75000"/>
                  </a:schemeClr>
                </a:solidFill>
              </a:rPr>
              <a:t>linha++</a:t>
            </a:r>
            <a:r>
              <a:rPr lang="pt-BR" b="1" dirty="0" smtClean="0"/>
              <a:t>)  </a:t>
            </a:r>
          </a:p>
          <a:p>
            <a:r>
              <a:rPr lang="pt-BR" b="1" dirty="0" smtClean="0">
                <a:solidFill>
                  <a:schemeClr val="accent6">
                    <a:lumMod val="75000"/>
                  </a:schemeClr>
                </a:solidFill>
              </a:rPr>
              <a:t>		           </a:t>
            </a:r>
            <a:r>
              <a:rPr lang="pt-BR" b="1" dirty="0" smtClean="0"/>
              <a:t>for(</a:t>
            </a:r>
            <a:r>
              <a:rPr lang="pt-BR" b="1" dirty="0" err="1" smtClean="0">
                <a:solidFill>
                  <a:schemeClr val="accent1">
                    <a:lumMod val="75000"/>
                  </a:schemeClr>
                </a:solidFill>
              </a:rPr>
              <a:t>int</a:t>
            </a:r>
            <a:r>
              <a:rPr lang="pt-BR" b="1" dirty="0" smtClean="0">
                <a:solidFill>
                  <a:schemeClr val="accent1">
                    <a:lumMod val="75000"/>
                  </a:schemeClr>
                </a:solidFill>
              </a:rPr>
              <a:t> coluna=0; coluna&lt;</a:t>
            </a:r>
            <a:r>
              <a:rPr lang="pt-BR" b="1" dirty="0" smtClean="0">
                <a:solidFill>
                  <a:schemeClr val="accent6">
                    <a:lumMod val="75000"/>
                  </a:schemeClr>
                </a:solidFill>
              </a:rPr>
              <a:t>nomes</a:t>
            </a:r>
            <a:r>
              <a:rPr lang="pt-BR" b="1" dirty="0" smtClean="0">
                <a:solidFill>
                  <a:schemeClr val="accent1">
                    <a:lumMod val="75000"/>
                  </a:schemeClr>
                </a:solidFill>
              </a:rPr>
              <a:t>[linha].</a:t>
            </a:r>
            <a:r>
              <a:rPr lang="pt-BR" b="1" dirty="0" err="1" smtClean="0">
                <a:solidFill>
                  <a:schemeClr val="accent3">
                    <a:lumMod val="75000"/>
                  </a:schemeClr>
                </a:solidFill>
              </a:rPr>
              <a:t>length</a:t>
            </a:r>
            <a:r>
              <a:rPr lang="pt-BR" b="1" dirty="0" smtClean="0">
                <a:solidFill>
                  <a:schemeClr val="accent1">
                    <a:lumMod val="75000"/>
                  </a:schemeClr>
                </a:solidFill>
              </a:rPr>
              <a:t>; coluna++</a:t>
            </a:r>
            <a:r>
              <a:rPr lang="pt-BR" b="1" dirty="0" smtClean="0"/>
              <a:t>) </a:t>
            </a:r>
          </a:p>
          <a:p>
            <a:r>
              <a:rPr lang="pt-BR" b="1" dirty="0" smtClean="0">
                <a:solidFill>
                  <a:schemeClr val="accent6">
                    <a:lumMod val="75000"/>
                  </a:schemeClr>
                </a:solidFill>
              </a:rPr>
              <a:t>                                                                         nomes</a:t>
            </a:r>
            <a:r>
              <a:rPr lang="pt-BR" b="1" dirty="0" smtClean="0">
                <a:solidFill>
                  <a:schemeClr val="accent1">
                    <a:lumMod val="75000"/>
                  </a:schemeClr>
                </a:solidFill>
              </a:rPr>
              <a:t>[linha][coluna]</a:t>
            </a:r>
            <a:r>
              <a:rPr lang="pt-BR" b="1" dirty="0" smtClean="0"/>
              <a:t> </a:t>
            </a:r>
            <a:r>
              <a:rPr lang="pt-BR" b="1" dirty="0"/>
              <a:t>= </a:t>
            </a:r>
            <a:r>
              <a:rPr lang="pt-BR" b="1" dirty="0" err="1"/>
              <a:t>input.nextLine</a:t>
            </a:r>
            <a:r>
              <a:rPr lang="pt-BR" b="1" dirty="0" smtClean="0"/>
              <a:t>();</a:t>
            </a:r>
            <a:endParaRPr lang="pt-BR" b="1" dirty="0"/>
          </a:p>
          <a:p>
            <a:r>
              <a:rPr lang="pt-BR" b="1" dirty="0" smtClean="0"/>
              <a:t>		</a:t>
            </a:r>
            <a:r>
              <a:rPr lang="pt-BR" b="1" dirty="0" smtClean="0">
                <a:solidFill>
                  <a:schemeClr val="tx1">
                    <a:lumMod val="50000"/>
                    <a:lumOff val="50000"/>
                  </a:schemeClr>
                </a:solidFill>
              </a:rPr>
              <a:t>//</a:t>
            </a:r>
            <a:r>
              <a:rPr lang="pt-BR" b="1" dirty="0">
                <a:solidFill>
                  <a:schemeClr val="tx1">
                    <a:lumMod val="50000"/>
                    <a:lumOff val="50000"/>
                  </a:schemeClr>
                </a:solidFill>
              </a:rPr>
              <a:t>escrita usando </a:t>
            </a:r>
            <a:r>
              <a:rPr lang="pt-BR" b="1" dirty="0" err="1">
                <a:solidFill>
                  <a:schemeClr val="tx1">
                    <a:lumMod val="50000"/>
                    <a:lumOff val="50000"/>
                  </a:schemeClr>
                </a:solidFill>
              </a:rPr>
              <a:t>forEach</a:t>
            </a:r>
            <a:endParaRPr lang="pt-BR" b="1" dirty="0">
              <a:solidFill>
                <a:schemeClr val="tx1">
                  <a:lumMod val="50000"/>
                  <a:lumOff val="50000"/>
                </a:schemeClr>
              </a:solidFill>
            </a:endParaRPr>
          </a:p>
          <a:p>
            <a:r>
              <a:rPr lang="pt-BR" b="1" dirty="0" smtClean="0"/>
              <a:t>		for(</a:t>
            </a:r>
            <a:r>
              <a:rPr lang="pt-BR" b="1" dirty="0" smtClean="0">
                <a:solidFill>
                  <a:schemeClr val="accent1">
                    <a:lumMod val="75000"/>
                  </a:schemeClr>
                </a:solidFill>
              </a:rPr>
              <a:t>String[] </a:t>
            </a:r>
            <a:r>
              <a:rPr lang="pt-BR" b="1" dirty="0">
                <a:solidFill>
                  <a:schemeClr val="accent2">
                    <a:lumMod val="75000"/>
                  </a:schemeClr>
                </a:solidFill>
              </a:rPr>
              <a:t>atual</a:t>
            </a:r>
            <a:r>
              <a:rPr lang="pt-BR" b="1" dirty="0">
                <a:solidFill>
                  <a:schemeClr val="accent1">
                    <a:lumMod val="75000"/>
                  </a:schemeClr>
                </a:solidFill>
              </a:rPr>
              <a:t> : </a:t>
            </a:r>
            <a:r>
              <a:rPr lang="pt-BR" b="1" dirty="0" smtClean="0">
                <a:solidFill>
                  <a:schemeClr val="accent6">
                    <a:lumMod val="75000"/>
                  </a:schemeClr>
                </a:solidFill>
              </a:rPr>
              <a:t>nomes</a:t>
            </a:r>
            <a:r>
              <a:rPr lang="pt-BR" b="1" dirty="0" smtClean="0"/>
              <a:t>) </a:t>
            </a:r>
          </a:p>
          <a:p>
            <a:r>
              <a:rPr lang="pt-BR" b="1" i="1" dirty="0"/>
              <a:t>	</a:t>
            </a:r>
            <a:r>
              <a:rPr lang="pt-BR" b="1" i="1" dirty="0" smtClean="0"/>
              <a:t>		</a:t>
            </a:r>
            <a:r>
              <a:rPr lang="pt-BR" b="1" dirty="0" smtClean="0"/>
              <a:t>for(</a:t>
            </a:r>
            <a:r>
              <a:rPr lang="pt-BR" b="1" dirty="0" smtClean="0">
                <a:solidFill>
                  <a:schemeClr val="accent1">
                    <a:lumMod val="75000"/>
                  </a:schemeClr>
                </a:solidFill>
              </a:rPr>
              <a:t>String</a:t>
            </a:r>
            <a:r>
              <a:rPr lang="pt-BR" b="1" dirty="0" smtClean="0"/>
              <a:t> </a:t>
            </a:r>
            <a:r>
              <a:rPr lang="pt-BR" b="1" dirty="0">
                <a:solidFill>
                  <a:schemeClr val="bg2">
                    <a:lumMod val="25000"/>
                  </a:schemeClr>
                </a:solidFill>
              </a:rPr>
              <a:t>s</a:t>
            </a:r>
            <a:r>
              <a:rPr lang="pt-BR" b="1" dirty="0"/>
              <a:t> : </a:t>
            </a:r>
            <a:r>
              <a:rPr lang="pt-BR" b="1" dirty="0" smtClean="0">
                <a:solidFill>
                  <a:schemeClr val="accent2">
                    <a:lumMod val="75000"/>
                  </a:schemeClr>
                </a:solidFill>
              </a:rPr>
              <a:t>atual</a:t>
            </a:r>
            <a:r>
              <a:rPr lang="pt-BR" b="1" dirty="0" smtClean="0"/>
              <a:t>)  </a:t>
            </a:r>
          </a:p>
          <a:p>
            <a:r>
              <a:rPr lang="pt-BR" b="1" dirty="0" smtClean="0"/>
              <a:t>				</a:t>
            </a:r>
            <a:r>
              <a:rPr lang="pt-BR" b="1" dirty="0" err="1" smtClean="0"/>
              <a:t>System.</a:t>
            </a:r>
            <a:r>
              <a:rPr lang="pt-BR" b="1" i="1" dirty="0" err="1" smtClean="0"/>
              <a:t>out.print</a:t>
            </a:r>
            <a:r>
              <a:rPr lang="pt-BR" b="1" i="1" dirty="0" smtClean="0"/>
              <a:t>(</a:t>
            </a:r>
            <a:r>
              <a:rPr lang="pt-BR" b="1" i="1" dirty="0" smtClean="0">
                <a:solidFill>
                  <a:schemeClr val="bg2">
                    <a:lumMod val="25000"/>
                  </a:schemeClr>
                </a:solidFill>
              </a:rPr>
              <a:t>s</a:t>
            </a:r>
            <a:r>
              <a:rPr lang="pt-BR" b="1" i="1" dirty="0"/>
              <a:t>+"\t</a:t>
            </a:r>
            <a:r>
              <a:rPr lang="pt-BR" b="1" i="1" dirty="0" smtClean="0"/>
              <a:t>");</a:t>
            </a:r>
            <a:r>
              <a:rPr lang="pt-BR" dirty="0" smtClean="0"/>
              <a:t> </a:t>
            </a:r>
            <a:endParaRPr lang="pt-BR" b="1" dirty="0"/>
          </a:p>
          <a:p>
            <a:r>
              <a:rPr lang="pt-BR" dirty="0" smtClean="0"/>
              <a:t>	}</a:t>
            </a:r>
            <a:endParaRPr lang="pt-BR" dirty="0"/>
          </a:p>
          <a:p>
            <a:r>
              <a:rPr lang="pt-BR" dirty="0"/>
              <a:t>}</a:t>
            </a:r>
          </a:p>
        </p:txBody>
      </p:sp>
      <p:pic>
        <p:nvPicPr>
          <p:cNvPr id="13" name="Picture 2" descr="C:\Users\Lucas Biason\Downloads\Jav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49699"/>
            <a:ext cx="1475655" cy="147565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3" descr="G:\ITTraining - Programas e Controle\site\questionario\Image\log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79912" y="1"/>
            <a:ext cx="1224135" cy="706231"/>
          </a:xfrm>
          <a:prstGeom prst="rect">
            <a:avLst/>
          </a:prstGeom>
          <a:noFill/>
          <a:extLst>
            <a:ext uri="{909E8E84-426E-40DD-AFC4-6F175D3DCCD1}">
              <a14:hiddenFill xmlns:a14="http://schemas.microsoft.com/office/drawing/2010/main">
                <a:solidFill>
                  <a:srgbClr val="FFFFFF"/>
                </a:solidFill>
              </a14:hiddenFill>
            </a:ext>
          </a:extLst>
        </p:spPr>
      </p:pic>
      <p:sp>
        <p:nvSpPr>
          <p:cNvPr id="7" name="Retângulo 6"/>
          <p:cNvSpPr/>
          <p:nvPr/>
        </p:nvSpPr>
        <p:spPr>
          <a:xfrm>
            <a:off x="1124459" y="6096162"/>
            <a:ext cx="7101368" cy="400110"/>
          </a:xfrm>
          <a:prstGeom prst="rect">
            <a:avLst/>
          </a:prstGeom>
        </p:spPr>
        <p:txBody>
          <a:bodyPr wrap="square">
            <a:spAutoFit/>
          </a:bodyPr>
          <a:lstStyle/>
          <a:p>
            <a:r>
              <a:rPr lang="pt-BR" sz="2000" b="1" dirty="0" smtClean="0"/>
              <a:t>Declaração matriz: Tipo</a:t>
            </a:r>
            <a:r>
              <a:rPr lang="pt-BR" sz="2000" b="1" dirty="0" smtClean="0">
                <a:solidFill>
                  <a:schemeClr val="accent1">
                    <a:lumMod val="75000"/>
                  </a:schemeClr>
                </a:solidFill>
              </a:rPr>
              <a:t>[][]</a:t>
            </a:r>
            <a:r>
              <a:rPr lang="pt-BR" sz="2000" b="1" dirty="0" smtClean="0"/>
              <a:t> </a:t>
            </a:r>
            <a:r>
              <a:rPr lang="pt-BR" sz="2000" b="1" dirty="0" err="1" smtClean="0">
                <a:solidFill>
                  <a:schemeClr val="accent6">
                    <a:lumMod val="75000"/>
                  </a:schemeClr>
                </a:solidFill>
              </a:rPr>
              <a:t>variavel</a:t>
            </a:r>
            <a:r>
              <a:rPr lang="pt-BR" sz="2000" b="1" dirty="0" smtClean="0">
                <a:solidFill>
                  <a:schemeClr val="accent6">
                    <a:lumMod val="75000"/>
                  </a:schemeClr>
                </a:solidFill>
              </a:rPr>
              <a:t> </a:t>
            </a:r>
            <a:r>
              <a:rPr lang="pt-BR" sz="2000" b="1" dirty="0" smtClean="0"/>
              <a:t>= new Tipo</a:t>
            </a:r>
            <a:r>
              <a:rPr lang="pt-BR" sz="2000" b="1" dirty="0" smtClean="0">
                <a:solidFill>
                  <a:schemeClr val="accent1">
                    <a:lumMod val="75000"/>
                  </a:schemeClr>
                </a:solidFill>
              </a:rPr>
              <a:t>[</a:t>
            </a:r>
            <a:r>
              <a:rPr lang="pt-BR" sz="2000" b="1" dirty="0" err="1" smtClean="0">
                <a:solidFill>
                  <a:schemeClr val="accent1">
                    <a:lumMod val="75000"/>
                  </a:schemeClr>
                </a:solidFill>
              </a:rPr>
              <a:t>linhas,colunas</a:t>
            </a:r>
            <a:r>
              <a:rPr lang="pt-BR" sz="2000" b="1" dirty="0" smtClean="0">
                <a:solidFill>
                  <a:schemeClr val="accent1">
                    <a:lumMod val="75000"/>
                  </a:schemeClr>
                </a:solidFill>
              </a:rPr>
              <a:t>]</a:t>
            </a:r>
            <a:r>
              <a:rPr lang="pt-BR" sz="2000" b="1" dirty="0" smtClean="0"/>
              <a:t>;</a:t>
            </a:r>
            <a:endParaRPr lang="pt-BR" sz="2000" dirty="0"/>
          </a:p>
        </p:txBody>
      </p:sp>
    </p:spTree>
    <p:extLst>
      <p:ext uri="{BB962C8B-B14F-4D97-AF65-F5344CB8AC3E}">
        <p14:creationId xmlns:p14="http://schemas.microsoft.com/office/powerpoint/2010/main" val="3204818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Classe </a:t>
            </a:r>
            <a:r>
              <a:rPr lang="pt-BR" dirty="0" err="1" smtClean="0"/>
              <a:t>Jo</a:t>
            </a:r>
            <a:r>
              <a:rPr lang="pt-BR" sz="3600" dirty="0" err="1" smtClean="0"/>
              <a:t>ption</a:t>
            </a:r>
            <a:r>
              <a:rPr lang="pt-BR" dirty="0" err="1" smtClean="0"/>
              <a:t>P</a:t>
            </a:r>
            <a:r>
              <a:rPr lang="pt-BR" sz="3600" dirty="0" err="1" smtClean="0"/>
              <a:t>ane</a:t>
            </a:r>
            <a:r>
              <a:rPr lang="pt-BR" sz="3600" dirty="0" smtClean="0"/>
              <a:t> – Criando Caixas de Diálogos</a:t>
            </a:r>
            <a:endParaRPr lang="pt-BR" dirty="0"/>
          </a:p>
        </p:txBody>
      </p:sp>
      <p:sp>
        <p:nvSpPr>
          <p:cNvPr id="3" name="Espaço Reservado para Texto 2"/>
          <p:cNvSpPr>
            <a:spLocks noGrp="1"/>
          </p:cNvSpPr>
          <p:nvPr>
            <p:ph type="body" idx="1"/>
          </p:nvPr>
        </p:nvSpPr>
        <p:spPr/>
        <p:txBody>
          <a:bodyPr/>
          <a:lstStyle/>
          <a:p>
            <a:r>
              <a:rPr lang="pt-BR" i="1" dirty="0" smtClean="0">
                <a:solidFill>
                  <a:schemeClr val="tx1">
                    <a:lumMod val="65000"/>
                    <a:lumOff val="35000"/>
                  </a:schemeClr>
                </a:solidFill>
              </a:rPr>
              <a:t>Criando caixas de diálogos para entrada, saída e seleção de dados</a:t>
            </a:r>
            <a:endParaRPr lang="pt-BR" dirty="0">
              <a:solidFill>
                <a:schemeClr val="tx1">
                  <a:lumMod val="75000"/>
                  <a:lumOff val="25000"/>
                </a:schemeClr>
              </a:solidFill>
            </a:endParaRPr>
          </a:p>
        </p:txBody>
      </p:sp>
      <p:pic>
        <p:nvPicPr>
          <p:cNvPr id="6" name="Picture 3" descr="G:\ITTraining - Programas e Controle\site\questionario\Image\logo.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79912" y="1"/>
            <a:ext cx="1224135" cy="70623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C:\Users\Lucas Biason\Downloads\Java.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56494" y="1340768"/>
            <a:ext cx="2270969" cy="22709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3690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47664" y="576064"/>
            <a:ext cx="7308304" cy="836712"/>
          </a:xfrm>
        </p:spPr>
        <p:txBody>
          <a:bodyPr anchor="b">
            <a:normAutofit/>
          </a:bodyPr>
          <a:lstStyle/>
          <a:p>
            <a:r>
              <a:rPr lang="pt-BR" dirty="0" smtClean="0"/>
              <a:t> Mensagem Simples</a:t>
            </a:r>
            <a:endParaRPr lang="pt-BR" dirty="0"/>
          </a:p>
        </p:txBody>
      </p:sp>
      <p:sp>
        <p:nvSpPr>
          <p:cNvPr id="5" name="CaixaDeTexto 4"/>
          <p:cNvSpPr txBox="1"/>
          <p:nvPr/>
        </p:nvSpPr>
        <p:spPr>
          <a:xfrm>
            <a:off x="182758" y="1484784"/>
            <a:ext cx="8637714" cy="2308324"/>
          </a:xfrm>
          <a:prstGeom prst="rect">
            <a:avLst/>
          </a:prstGeom>
          <a:solidFill>
            <a:schemeClr val="bg1"/>
          </a:solidFill>
          <a:ln>
            <a:solidFill>
              <a:schemeClr val="tx2"/>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pt-BR" b="1" dirty="0" err="1"/>
              <a:t>import</a:t>
            </a:r>
            <a:r>
              <a:rPr lang="pt-BR" b="1" dirty="0"/>
              <a:t> </a:t>
            </a:r>
            <a:r>
              <a:rPr lang="pt-BR" b="1" dirty="0" err="1"/>
              <a:t>javax.swing.JOptionPane</a:t>
            </a:r>
            <a:r>
              <a:rPr lang="pt-BR" b="1" dirty="0" smtClean="0"/>
              <a:t>;</a:t>
            </a:r>
          </a:p>
          <a:p>
            <a:endParaRPr lang="pt-BR" b="1" dirty="0"/>
          </a:p>
          <a:p>
            <a:r>
              <a:rPr lang="pt-BR" b="1" dirty="0" err="1"/>
              <a:t>public</a:t>
            </a:r>
            <a:r>
              <a:rPr lang="pt-BR" b="1" dirty="0"/>
              <a:t> </a:t>
            </a:r>
            <a:r>
              <a:rPr lang="pt-BR" b="1" dirty="0" err="1"/>
              <a:t>class</a:t>
            </a:r>
            <a:r>
              <a:rPr lang="pt-BR" b="1" dirty="0"/>
              <a:t> </a:t>
            </a:r>
            <a:r>
              <a:rPr lang="pt-BR" b="1" dirty="0" err="1"/>
              <a:t>CaixasDialogos</a:t>
            </a:r>
            <a:r>
              <a:rPr lang="pt-BR" b="1" dirty="0"/>
              <a:t> </a:t>
            </a:r>
            <a:r>
              <a:rPr lang="pt-BR" b="1" dirty="0" smtClean="0"/>
              <a:t>{</a:t>
            </a:r>
            <a:endParaRPr lang="pt-BR" dirty="0"/>
          </a:p>
          <a:p>
            <a:r>
              <a:rPr lang="en-US" b="1" dirty="0"/>
              <a:t>public static void main(String[] </a:t>
            </a:r>
            <a:r>
              <a:rPr lang="en-US" b="1" dirty="0" err="1"/>
              <a:t>args</a:t>
            </a:r>
            <a:r>
              <a:rPr lang="en-US" b="1" dirty="0"/>
              <a:t>) {</a:t>
            </a:r>
          </a:p>
          <a:p>
            <a:r>
              <a:rPr lang="pt-BR" dirty="0" smtClean="0"/>
              <a:t>	//</a:t>
            </a:r>
            <a:r>
              <a:rPr lang="pt-BR" u="sng" dirty="0"/>
              <a:t>mensagem simples</a:t>
            </a:r>
          </a:p>
          <a:p>
            <a:r>
              <a:rPr lang="pt-BR" dirty="0" smtClean="0"/>
              <a:t>	</a:t>
            </a:r>
            <a:r>
              <a:rPr lang="pt-BR" b="1" dirty="0" err="1" smtClean="0">
                <a:solidFill>
                  <a:schemeClr val="accent1"/>
                </a:solidFill>
              </a:rPr>
              <a:t>JOptionPane</a:t>
            </a:r>
            <a:r>
              <a:rPr lang="pt-BR" b="1" dirty="0" err="1" smtClean="0"/>
              <a:t>.</a:t>
            </a:r>
            <a:r>
              <a:rPr lang="pt-BR" b="1" i="1" dirty="0" err="1" smtClean="0">
                <a:solidFill>
                  <a:schemeClr val="accent6"/>
                </a:solidFill>
              </a:rPr>
              <a:t>showMessageDialog</a:t>
            </a:r>
            <a:r>
              <a:rPr lang="pt-BR" b="1" i="1" dirty="0" smtClean="0"/>
              <a:t>(</a:t>
            </a:r>
            <a:r>
              <a:rPr lang="pt-BR" b="1" i="1" dirty="0" err="1" smtClean="0"/>
              <a:t>null</a:t>
            </a:r>
            <a:r>
              <a:rPr lang="pt-BR" b="1" i="1" dirty="0" smtClean="0"/>
              <a:t>, ”</a:t>
            </a:r>
            <a:r>
              <a:rPr lang="pt-BR" b="1" dirty="0" smtClean="0">
                <a:solidFill>
                  <a:schemeClr val="accent4"/>
                </a:solidFill>
              </a:rPr>
              <a:t>Oi</a:t>
            </a:r>
            <a:r>
              <a:rPr lang="pt-BR" b="1" dirty="0">
                <a:solidFill>
                  <a:schemeClr val="accent4"/>
                </a:solidFill>
              </a:rPr>
              <a:t>, Tudo Bem</a:t>
            </a:r>
            <a:r>
              <a:rPr lang="pt-BR" b="1" dirty="0" smtClean="0">
                <a:solidFill>
                  <a:schemeClr val="accent4"/>
                </a:solidFill>
              </a:rPr>
              <a:t>?"</a:t>
            </a:r>
            <a:r>
              <a:rPr lang="pt-BR" b="1" dirty="0" smtClean="0"/>
              <a:t>, </a:t>
            </a:r>
            <a:r>
              <a:rPr lang="pt-BR" b="1" dirty="0" smtClean="0">
                <a:solidFill>
                  <a:schemeClr val="accent3"/>
                </a:solidFill>
              </a:rPr>
              <a:t>"</a:t>
            </a:r>
            <a:r>
              <a:rPr lang="pt-BR" b="1" dirty="0">
                <a:solidFill>
                  <a:schemeClr val="accent3"/>
                </a:solidFill>
              </a:rPr>
              <a:t>Comprimento</a:t>
            </a:r>
            <a:r>
              <a:rPr lang="pt-BR" b="1" dirty="0" smtClean="0">
                <a:solidFill>
                  <a:schemeClr val="accent3"/>
                </a:solidFill>
              </a:rPr>
              <a:t>"</a:t>
            </a:r>
            <a:r>
              <a:rPr lang="pt-BR" b="1" dirty="0" smtClean="0"/>
              <a:t>, </a:t>
            </a:r>
            <a:r>
              <a:rPr lang="pt-BR" b="1" dirty="0" err="1" smtClean="0">
                <a:solidFill>
                  <a:schemeClr val="accent1"/>
                </a:solidFill>
              </a:rPr>
              <a:t>JOptionPane.</a:t>
            </a:r>
            <a:r>
              <a:rPr lang="pt-BR" b="1" i="1" dirty="0" err="1" smtClean="0"/>
              <a:t>I</a:t>
            </a:r>
            <a:r>
              <a:rPr lang="pt-BR" b="1" i="1" dirty="0" err="1" smtClean="0">
                <a:solidFill>
                  <a:schemeClr val="accent2"/>
                </a:solidFill>
              </a:rPr>
              <a:t>NFORMATION_MESSAGE</a:t>
            </a:r>
            <a:r>
              <a:rPr lang="pt-BR" b="1" i="1" dirty="0"/>
              <a:t>);</a:t>
            </a:r>
          </a:p>
          <a:p>
            <a:r>
              <a:rPr lang="pt-BR" dirty="0" smtClean="0"/>
              <a:t>}</a:t>
            </a:r>
            <a:endParaRPr lang="pt-BR" dirty="0"/>
          </a:p>
        </p:txBody>
      </p:sp>
      <p:pic>
        <p:nvPicPr>
          <p:cNvPr id="13" name="Picture 2" descr="C:\Users\Lucas Biason\Downloads\Jav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49699"/>
            <a:ext cx="1475655" cy="147565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3" descr="G:\ITTraining - Programas e Controle\site\questionario\Image\log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79912" y="1"/>
            <a:ext cx="1224135" cy="706231"/>
          </a:xfrm>
          <a:prstGeom prst="rect">
            <a:avLst/>
          </a:prstGeom>
          <a:noFill/>
          <a:extLst>
            <a:ext uri="{909E8E84-426E-40DD-AFC4-6F175D3DCCD1}">
              <a14:hiddenFill xmlns:a14="http://schemas.microsoft.com/office/drawing/2010/main">
                <a:solidFill>
                  <a:srgbClr val="FFFFFF"/>
                </a:solidFill>
              </a14:hiddenFill>
            </a:ext>
          </a:extLst>
        </p:spPr>
      </p:pic>
      <p:sp>
        <p:nvSpPr>
          <p:cNvPr id="7" name="Retângulo 6"/>
          <p:cNvSpPr/>
          <p:nvPr/>
        </p:nvSpPr>
        <p:spPr>
          <a:xfrm>
            <a:off x="251522" y="3861048"/>
            <a:ext cx="4536502" cy="1323439"/>
          </a:xfrm>
          <a:prstGeom prst="rect">
            <a:avLst/>
          </a:prstGeom>
          <a:solidFill>
            <a:schemeClr val="bg1"/>
          </a:solidFill>
        </p:spPr>
        <p:txBody>
          <a:bodyPr wrap="square">
            <a:spAutoFit/>
          </a:bodyPr>
          <a:lstStyle/>
          <a:p>
            <a:r>
              <a:rPr lang="pt-BR" sz="2000" b="1" dirty="0" smtClean="0"/>
              <a:t>Sintaxe: </a:t>
            </a:r>
            <a:r>
              <a:rPr lang="pt-BR" sz="2000" b="1" dirty="0" err="1" smtClean="0">
                <a:solidFill>
                  <a:schemeClr val="accent1"/>
                </a:solidFill>
              </a:rPr>
              <a:t>JOptionPane</a:t>
            </a:r>
            <a:r>
              <a:rPr lang="pt-BR" sz="2000" b="1" dirty="0" err="1" smtClean="0"/>
              <a:t>.</a:t>
            </a:r>
            <a:r>
              <a:rPr lang="pt-BR" sz="2000" b="1" i="1" dirty="0" err="1" smtClean="0">
                <a:solidFill>
                  <a:schemeClr val="accent6"/>
                </a:solidFill>
              </a:rPr>
              <a:t>tipoDeDialogo</a:t>
            </a:r>
            <a:r>
              <a:rPr lang="pt-BR" sz="2000" b="1" i="1" dirty="0" smtClean="0"/>
              <a:t>(</a:t>
            </a:r>
            <a:r>
              <a:rPr lang="pt-BR" sz="2000" b="1" i="1" dirty="0" err="1" smtClean="0"/>
              <a:t>null</a:t>
            </a:r>
            <a:r>
              <a:rPr lang="pt-BR" sz="2000" b="1" i="1" dirty="0" smtClean="0"/>
              <a:t>, </a:t>
            </a:r>
            <a:r>
              <a:rPr lang="pt-BR" sz="2000" b="1" dirty="0" smtClean="0">
                <a:solidFill>
                  <a:schemeClr val="accent4"/>
                </a:solidFill>
              </a:rPr>
              <a:t>“Mensagem"</a:t>
            </a:r>
            <a:r>
              <a:rPr lang="pt-BR" sz="2000" b="1" dirty="0" smtClean="0"/>
              <a:t>, </a:t>
            </a:r>
            <a:r>
              <a:rPr lang="pt-BR" sz="2000" b="1" dirty="0" smtClean="0">
                <a:solidFill>
                  <a:schemeClr val="accent3"/>
                </a:solidFill>
              </a:rPr>
              <a:t>“Título da caixa"</a:t>
            </a:r>
            <a:r>
              <a:rPr lang="pt-BR" sz="2000" b="1" dirty="0" smtClean="0"/>
              <a:t>, </a:t>
            </a:r>
            <a:r>
              <a:rPr lang="pt-BR" sz="2000" b="1" dirty="0" err="1" smtClean="0">
                <a:solidFill>
                  <a:schemeClr val="accent1"/>
                </a:solidFill>
              </a:rPr>
              <a:t>JOptionPane.</a:t>
            </a:r>
            <a:r>
              <a:rPr lang="pt-BR" sz="2000" b="1" i="1" dirty="0" err="1" smtClean="0">
                <a:solidFill>
                  <a:schemeClr val="accent2"/>
                </a:solidFill>
              </a:rPr>
              <a:t>TipoDeIcone</a:t>
            </a:r>
            <a:r>
              <a:rPr lang="pt-BR" sz="2000" b="1" i="1" dirty="0" smtClean="0"/>
              <a:t>);</a:t>
            </a:r>
            <a:endParaRPr lang="pt-BR" sz="2000" b="1" i="1" dirty="0"/>
          </a:p>
          <a:p>
            <a:r>
              <a:rPr lang="pt-BR" sz="2000" b="1" dirty="0" smtClean="0"/>
              <a:t>;</a:t>
            </a:r>
            <a:endParaRPr lang="pt-BR" sz="2000" dirty="0"/>
          </a:p>
        </p:txBody>
      </p:sp>
      <p:graphicFrame>
        <p:nvGraphicFramePr>
          <p:cNvPr id="3" name="Tabela 2"/>
          <p:cNvGraphicFramePr>
            <a:graphicFrameLocks noGrp="1"/>
          </p:cNvGraphicFramePr>
          <p:nvPr>
            <p:extLst>
              <p:ext uri="{D42A27DB-BD31-4B8C-83A1-F6EECF244321}">
                <p14:modId xmlns:p14="http://schemas.microsoft.com/office/powerpoint/2010/main" val="3743065685"/>
              </p:ext>
            </p:extLst>
          </p:nvPr>
        </p:nvGraphicFramePr>
        <p:xfrm>
          <a:off x="5004047" y="3901972"/>
          <a:ext cx="3744417" cy="1937488"/>
        </p:xfrm>
        <a:graphic>
          <a:graphicData uri="http://schemas.openxmlformats.org/drawingml/2006/table">
            <a:tbl>
              <a:tblPr firstRow="1" firstCol="1" bandRow="1">
                <a:tableStyleId>{B301B821-A1FF-4177-AEE7-76D212191A09}</a:tableStyleId>
              </a:tblPr>
              <a:tblGrid>
                <a:gridCol w="864097"/>
                <a:gridCol w="360040"/>
                <a:gridCol w="2520280"/>
              </a:tblGrid>
              <a:tr h="484372">
                <a:tc>
                  <a:txBody>
                    <a:bodyPr/>
                    <a:lstStyle/>
                    <a:p>
                      <a:pPr>
                        <a:lnSpc>
                          <a:spcPct val="115000"/>
                        </a:lnSpc>
                        <a:spcAft>
                          <a:spcPts val="0"/>
                        </a:spcAft>
                      </a:pPr>
                      <a:r>
                        <a:rPr lang="pt-BR" sz="1200" b="1" dirty="0">
                          <a:solidFill>
                            <a:schemeClr val="tx1"/>
                          </a:solidFill>
                          <a:effectLst/>
                        </a:rPr>
                        <a:t>Pergunta</a:t>
                      </a:r>
                      <a:endParaRPr lang="pt-BR" sz="1100" b="1" dirty="0">
                        <a:solidFill>
                          <a:schemeClr val="tx1"/>
                        </a:solidFill>
                        <a:effectLst/>
                        <a:latin typeface="Calibri"/>
                        <a:ea typeface="MS Mincho"/>
                        <a:cs typeface="Times New Roman"/>
                      </a:endParaRPr>
                    </a:p>
                  </a:txBody>
                  <a:tcPr marL="9525" marR="9525" marT="9525" marB="952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15000"/>
                        </a:lnSpc>
                        <a:spcAft>
                          <a:spcPts val="0"/>
                        </a:spcAft>
                      </a:pPr>
                      <a:endParaRPr lang="pt-BR" sz="1200" b="1">
                        <a:solidFill>
                          <a:schemeClr val="tx1"/>
                        </a:solidFill>
                        <a:effectLst/>
                        <a:latin typeface="Times New Roman"/>
                        <a:ea typeface="Times New Roman"/>
                        <a:cs typeface="Times New Roman"/>
                      </a:endParaRPr>
                    </a:p>
                  </a:txBody>
                  <a:tcPr marL="9525" marR="9525" marT="9525" marB="952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115000"/>
                        </a:lnSpc>
                        <a:spcAft>
                          <a:spcPts val="0"/>
                        </a:spcAft>
                      </a:pPr>
                      <a:r>
                        <a:rPr lang="pt-BR" sz="1200" b="1">
                          <a:solidFill>
                            <a:schemeClr val="tx1"/>
                          </a:solidFill>
                          <a:effectLst/>
                        </a:rPr>
                        <a:t>JOptionPane.QUESTION_MESSAGE</a:t>
                      </a:r>
                      <a:endParaRPr lang="pt-BR" sz="1100" b="1">
                        <a:solidFill>
                          <a:schemeClr val="tx1"/>
                        </a:solidFill>
                        <a:effectLst/>
                        <a:latin typeface="Calibri"/>
                        <a:ea typeface="MS Mincho"/>
                        <a:cs typeface="Times New Roman"/>
                      </a:endParaRPr>
                    </a:p>
                  </a:txBody>
                  <a:tcPr marL="9525" marR="9525" marT="9525" marB="952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84372">
                <a:tc>
                  <a:txBody>
                    <a:bodyPr/>
                    <a:lstStyle/>
                    <a:p>
                      <a:pPr>
                        <a:lnSpc>
                          <a:spcPct val="115000"/>
                        </a:lnSpc>
                        <a:spcAft>
                          <a:spcPts val="0"/>
                        </a:spcAft>
                      </a:pPr>
                      <a:r>
                        <a:rPr lang="pt-BR" sz="1200" b="1">
                          <a:solidFill>
                            <a:schemeClr val="tx1"/>
                          </a:solidFill>
                          <a:effectLst/>
                        </a:rPr>
                        <a:t>Informação</a:t>
                      </a:r>
                      <a:endParaRPr lang="pt-BR" sz="1100" b="1">
                        <a:solidFill>
                          <a:schemeClr val="tx1"/>
                        </a:solidFill>
                        <a:effectLst/>
                        <a:latin typeface="Calibri"/>
                        <a:ea typeface="MS Mincho"/>
                        <a:cs typeface="Times New Roman"/>
                      </a:endParaRPr>
                    </a:p>
                  </a:txBody>
                  <a:tcPr marL="9525" marR="9525" marT="9525" marB="952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15000"/>
                        </a:lnSpc>
                        <a:spcAft>
                          <a:spcPts val="0"/>
                        </a:spcAft>
                      </a:pPr>
                      <a:endParaRPr lang="pt-BR" sz="1200" b="1">
                        <a:solidFill>
                          <a:schemeClr val="tx1"/>
                        </a:solidFill>
                        <a:effectLst/>
                        <a:latin typeface="Times New Roman"/>
                        <a:ea typeface="Times New Roman"/>
                        <a:cs typeface="Times New Roman"/>
                      </a:endParaRPr>
                    </a:p>
                  </a:txBody>
                  <a:tcPr marL="9525" marR="9525" marT="9525" marB="952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115000"/>
                        </a:lnSpc>
                        <a:spcAft>
                          <a:spcPts val="0"/>
                        </a:spcAft>
                      </a:pPr>
                      <a:r>
                        <a:rPr lang="pt-BR" sz="1200" b="1" dirty="0" err="1">
                          <a:solidFill>
                            <a:schemeClr val="tx1"/>
                          </a:solidFill>
                          <a:effectLst/>
                        </a:rPr>
                        <a:t>JOptionPane.INFORMATION_MESSAGE</a:t>
                      </a:r>
                      <a:endParaRPr lang="pt-BR" sz="1100" b="1" dirty="0">
                        <a:solidFill>
                          <a:schemeClr val="tx1"/>
                        </a:solidFill>
                        <a:effectLst/>
                        <a:latin typeface="Calibri"/>
                        <a:ea typeface="MS Mincho"/>
                        <a:cs typeface="Times New Roman"/>
                      </a:endParaRPr>
                    </a:p>
                  </a:txBody>
                  <a:tcPr marL="9525" marR="9525" marT="9525" marB="952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84372">
                <a:tc>
                  <a:txBody>
                    <a:bodyPr/>
                    <a:lstStyle/>
                    <a:p>
                      <a:pPr>
                        <a:lnSpc>
                          <a:spcPct val="115000"/>
                        </a:lnSpc>
                        <a:spcAft>
                          <a:spcPts val="0"/>
                        </a:spcAft>
                      </a:pPr>
                      <a:r>
                        <a:rPr lang="pt-BR" sz="1200" b="1">
                          <a:solidFill>
                            <a:schemeClr val="tx1"/>
                          </a:solidFill>
                          <a:effectLst/>
                        </a:rPr>
                        <a:t>Aviso</a:t>
                      </a:r>
                      <a:endParaRPr lang="pt-BR" sz="1100" b="1">
                        <a:solidFill>
                          <a:schemeClr val="tx1"/>
                        </a:solidFill>
                        <a:effectLst/>
                        <a:latin typeface="Calibri"/>
                        <a:ea typeface="MS Mincho"/>
                        <a:cs typeface="Times New Roman"/>
                      </a:endParaRPr>
                    </a:p>
                  </a:txBody>
                  <a:tcPr marL="9525" marR="9525" marT="9525" marB="952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15000"/>
                        </a:lnSpc>
                        <a:spcAft>
                          <a:spcPts val="0"/>
                        </a:spcAft>
                      </a:pPr>
                      <a:endParaRPr lang="pt-BR" sz="1200" b="1">
                        <a:solidFill>
                          <a:schemeClr val="tx1"/>
                        </a:solidFill>
                        <a:effectLst/>
                        <a:latin typeface="Times New Roman"/>
                        <a:ea typeface="Times New Roman"/>
                        <a:cs typeface="Times New Roman"/>
                      </a:endParaRPr>
                    </a:p>
                  </a:txBody>
                  <a:tcPr marL="9525" marR="9525" marT="9525" marB="952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115000"/>
                        </a:lnSpc>
                        <a:spcAft>
                          <a:spcPts val="0"/>
                        </a:spcAft>
                      </a:pPr>
                      <a:r>
                        <a:rPr lang="pt-BR" sz="1200" b="1">
                          <a:solidFill>
                            <a:schemeClr val="tx1"/>
                          </a:solidFill>
                          <a:effectLst/>
                        </a:rPr>
                        <a:t>JOptionPane.WARNING_MESSAGE</a:t>
                      </a:r>
                      <a:endParaRPr lang="pt-BR" sz="1100" b="1">
                        <a:solidFill>
                          <a:schemeClr val="tx1"/>
                        </a:solidFill>
                        <a:effectLst/>
                        <a:latin typeface="Calibri"/>
                        <a:ea typeface="MS Mincho"/>
                        <a:cs typeface="Times New Roman"/>
                      </a:endParaRPr>
                    </a:p>
                  </a:txBody>
                  <a:tcPr marL="9525" marR="9525" marT="9525" marB="952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84372">
                <a:tc>
                  <a:txBody>
                    <a:bodyPr/>
                    <a:lstStyle/>
                    <a:p>
                      <a:pPr>
                        <a:lnSpc>
                          <a:spcPct val="115000"/>
                        </a:lnSpc>
                        <a:spcAft>
                          <a:spcPts val="0"/>
                        </a:spcAft>
                      </a:pPr>
                      <a:r>
                        <a:rPr lang="pt-BR" sz="1200" b="1">
                          <a:solidFill>
                            <a:schemeClr val="tx1"/>
                          </a:solidFill>
                          <a:effectLst/>
                        </a:rPr>
                        <a:t>Erro</a:t>
                      </a:r>
                      <a:endParaRPr lang="pt-BR" sz="1100" b="1">
                        <a:solidFill>
                          <a:schemeClr val="tx1"/>
                        </a:solidFill>
                        <a:effectLst/>
                        <a:latin typeface="Calibri"/>
                        <a:ea typeface="MS Mincho"/>
                        <a:cs typeface="Times New Roman"/>
                      </a:endParaRPr>
                    </a:p>
                  </a:txBody>
                  <a:tcPr marL="9525" marR="9525" marT="9525" marB="952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15000"/>
                        </a:lnSpc>
                        <a:spcAft>
                          <a:spcPts val="0"/>
                        </a:spcAft>
                      </a:pPr>
                      <a:endParaRPr lang="pt-BR" sz="1200" b="1">
                        <a:solidFill>
                          <a:schemeClr val="tx1"/>
                        </a:solidFill>
                        <a:effectLst/>
                        <a:latin typeface="Times New Roman"/>
                        <a:ea typeface="Times New Roman"/>
                        <a:cs typeface="Times New Roman"/>
                      </a:endParaRPr>
                    </a:p>
                  </a:txBody>
                  <a:tcPr marL="9525" marR="9525" marT="9525" marB="952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115000"/>
                        </a:lnSpc>
                        <a:spcAft>
                          <a:spcPts val="0"/>
                        </a:spcAft>
                      </a:pPr>
                      <a:r>
                        <a:rPr lang="pt-BR" sz="1200" b="1" dirty="0" err="1">
                          <a:solidFill>
                            <a:schemeClr val="tx1"/>
                          </a:solidFill>
                          <a:effectLst/>
                        </a:rPr>
                        <a:t>JOptionPane.ERROR_MESSAGE</a:t>
                      </a:r>
                      <a:endParaRPr lang="pt-BR" sz="1100" b="1" dirty="0">
                        <a:solidFill>
                          <a:schemeClr val="tx1"/>
                        </a:solidFill>
                        <a:effectLst/>
                        <a:latin typeface="Calibri"/>
                        <a:ea typeface="MS Mincho"/>
                        <a:cs typeface="Times New Roman"/>
                      </a:endParaRPr>
                    </a:p>
                  </a:txBody>
                  <a:tcPr marL="9525" marR="9525" marT="9525" marB="952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pic>
        <p:nvPicPr>
          <p:cNvPr id="1028" name="Imagem 242" descr="Descrição: The Java look and feel icon for dialogs that ask question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35487" y="4008763"/>
            <a:ext cx="304800" cy="304800"/>
          </a:xfrm>
          <a:prstGeom prst="rect">
            <a:avLst/>
          </a:prstGeom>
          <a:noFill/>
          <a:extLst>
            <a:ext uri="{909E8E84-426E-40DD-AFC4-6F175D3DCCD1}">
              <a14:hiddenFill xmlns:a14="http://schemas.microsoft.com/office/drawing/2010/main">
                <a:solidFill>
                  <a:srgbClr val="FFFFFF"/>
                </a:solidFill>
              </a14:hiddenFill>
            </a:ext>
          </a:extLst>
        </p:spPr>
      </p:pic>
      <p:pic>
        <p:nvPicPr>
          <p:cNvPr id="1027" name="Imagem 240" descr="Descrição: The Java look and feel icon for informational dialog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35487" y="4528031"/>
            <a:ext cx="304800" cy="3048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Imagem 238" descr="Descrição: The Java look and feel icon for warning dialogs"/>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68144" y="5032087"/>
            <a:ext cx="304800" cy="304800"/>
          </a:xfrm>
          <a:prstGeom prst="rect">
            <a:avLst/>
          </a:prstGeom>
          <a:noFill/>
          <a:extLst>
            <a:ext uri="{909E8E84-426E-40DD-AFC4-6F175D3DCCD1}">
              <a14:hiddenFill xmlns:a14="http://schemas.microsoft.com/office/drawing/2010/main">
                <a:solidFill>
                  <a:srgbClr val="FFFFFF"/>
                </a:solidFill>
              </a14:hiddenFill>
            </a:ext>
          </a:extLst>
        </p:spPr>
      </p:pic>
      <p:pic>
        <p:nvPicPr>
          <p:cNvPr id="1025" name="Imagem 236" descr="Descrição: The Java look and feel icon for error dialogs"/>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835487" y="5536143"/>
            <a:ext cx="304800" cy="304800"/>
          </a:xfrm>
          <a:prstGeom prst="rect">
            <a:avLst/>
          </a:prstGeom>
          <a:noFill/>
          <a:extLst>
            <a:ext uri="{909E8E84-426E-40DD-AFC4-6F175D3DCCD1}">
              <a14:hiddenFill xmlns:a14="http://schemas.microsoft.com/office/drawing/2010/main">
                <a:solidFill>
                  <a:srgbClr val="FFFFFF"/>
                </a:solidFill>
              </a14:hiddenFill>
            </a:ext>
          </a:extLst>
        </p:spPr>
      </p:pic>
      <p:pic>
        <p:nvPicPr>
          <p:cNvPr id="12" name="Imagem 11" descr="Informational dialog with default title and icon"/>
          <p:cNvPicPr/>
          <p:nvPr/>
        </p:nvPicPr>
        <p:blipFill>
          <a:blip r:embed="rId8">
            <a:extLst>
              <a:ext uri="{28A0092B-C50C-407E-A947-70E740481C1C}">
                <a14:useLocalDpi xmlns:a14="http://schemas.microsoft.com/office/drawing/2010/main" val="0"/>
              </a:ext>
            </a:extLst>
          </a:blip>
          <a:srcRect/>
          <a:stretch>
            <a:fillRect/>
          </a:stretch>
        </p:blipFill>
        <p:spPr bwMode="auto">
          <a:xfrm>
            <a:off x="214723" y="5271783"/>
            <a:ext cx="2305050" cy="1049020"/>
          </a:xfrm>
          <a:prstGeom prst="rect">
            <a:avLst/>
          </a:prstGeom>
          <a:noFill/>
          <a:ln>
            <a:noFill/>
          </a:ln>
        </p:spPr>
      </p:pic>
      <p:pic>
        <p:nvPicPr>
          <p:cNvPr id="15" name="Imagem 14" descr="Informational dialog with custom title, warning icon"/>
          <p:cNvPicPr/>
          <p:nvPr/>
        </p:nvPicPr>
        <p:blipFill>
          <a:blip r:embed="rId9">
            <a:extLst>
              <a:ext uri="{28A0092B-C50C-407E-A947-70E740481C1C}">
                <a14:useLocalDpi xmlns:a14="http://schemas.microsoft.com/office/drawing/2010/main" val="0"/>
              </a:ext>
            </a:extLst>
          </a:blip>
          <a:srcRect/>
          <a:stretch>
            <a:fillRect/>
          </a:stretch>
        </p:blipFill>
        <p:spPr bwMode="auto">
          <a:xfrm>
            <a:off x="917339" y="5675699"/>
            <a:ext cx="2305050" cy="1049020"/>
          </a:xfrm>
          <a:prstGeom prst="rect">
            <a:avLst/>
          </a:prstGeom>
          <a:noFill/>
          <a:ln>
            <a:noFill/>
          </a:ln>
        </p:spPr>
      </p:pic>
      <p:pic>
        <p:nvPicPr>
          <p:cNvPr id="16" name="Imagem 15" descr="Informational dialog with custom title, error icon"/>
          <p:cNvPicPr/>
          <p:nvPr/>
        </p:nvPicPr>
        <p:blipFill>
          <a:blip r:embed="rId10">
            <a:extLst>
              <a:ext uri="{28A0092B-C50C-407E-A947-70E740481C1C}">
                <a14:useLocalDpi xmlns:a14="http://schemas.microsoft.com/office/drawing/2010/main" val="0"/>
              </a:ext>
            </a:extLst>
          </a:blip>
          <a:srcRect/>
          <a:stretch>
            <a:fillRect/>
          </a:stretch>
        </p:blipFill>
        <p:spPr bwMode="auto">
          <a:xfrm>
            <a:off x="1907704" y="5491493"/>
            <a:ext cx="2305050" cy="1049020"/>
          </a:xfrm>
          <a:prstGeom prst="rect">
            <a:avLst/>
          </a:prstGeom>
          <a:noFill/>
          <a:ln>
            <a:noFill/>
          </a:ln>
        </p:spPr>
      </p:pic>
      <p:pic>
        <p:nvPicPr>
          <p:cNvPr id="17" name="Imagem 16" descr="Informational dialog with custom title, no icon"/>
          <p:cNvPicPr/>
          <p:nvPr/>
        </p:nvPicPr>
        <p:blipFill>
          <a:blip r:embed="rId11">
            <a:extLst>
              <a:ext uri="{28A0092B-C50C-407E-A947-70E740481C1C}">
                <a14:useLocalDpi xmlns:a14="http://schemas.microsoft.com/office/drawing/2010/main" val="0"/>
              </a:ext>
            </a:extLst>
          </a:blip>
          <a:srcRect/>
          <a:stretch>
            <a:fillRect/>
          </a:stretch>
        </p:blipFill>
        <p:spPr bwMode="auto">
          <a:xfrm>
            <a:off x="3074265" y="5796293"/>
            <a:ext cx="2305050" cy="1049020"/>
          </a:xfrm>
          <a:prstGeom prst="rect">
            <a:avLst/>
          </a:prstGeom>
          <a:noFill/>
          <a:ln>
            <a:noFill/>
          </a:ln>
        </p:spPr>
      </p:pic>
    </p:spTree>
    <p:extLst>
      <p:ext uri="{BB962C8B-B14F-4D97-AF65-F5344CB8AC3E}">
        <p14:creationId xmlns:p14="http://schemas.microsoft.com/office/powerpoint/2010/main" val="2178690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47664" y="576064"/>
            <a:ext cx="7308304" cy="836712"/>
          </a:xfrm>
        </p:spPr>
        <p:txBody>
          <a:bodyPr anchor="b">
            <a:normAutofit/>
          </a:bodyPr>
          <a:lstStyle/>
          <a:p>
            <a:r>
              <a:rPr lang="pt-BR" dirty="0"/>
              <a:t>Recebendo um N</a:t>
            </a:r>
            <a:r>
              <a:rPr lang="pt-BR" dirty="0" smtClean="0"/>
              <a:t>úmero</a:t>
            </a:r>
            <a:endParaRPr lang="pt-BR" dirty="0"/>
          </a:p>
        </p:txBody>
      </p:sp>
      <p:sp>
        <p:nvSpPr>
          <p:cNvPr id="5" name="CaixaDeTexto 4"/>
          <p:cNvSpPr txBox="1"/>
          <p:nvPr/>
        </p:nvSpPr>
        <p:spPr>
          <a:xfrm>
            <a:off x="182758" y="1657831"/>
            <a:ext cx="8637714" cy="3139321"/>
          </a:xfrm>
          <a:prstGeom prst="rect">
            <a:avLst/>
          </a:prstGeom>
          <a:solidFill>
            <a:schemeClr val="bg1"/>
          </a:solidFill>
          <a:ln>
            <a:solidFill>
              <a:schemeClr val="tx2"/>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pt-BR" b="1" dirty="0" err="1"/>
              <a:t>import</a:t>
            </a:r>
            <a:r>
              <a:rPr lang="pt-BR" b="1" dirty="0"/>
              <a:t> </a:t>
            </a:r>
            <a:r>
              <a:rPr lang="pt-BR" b="1" dirty="0" err="1"/>
              <a:t>javax.swing.JOptionPane</a:t>
            </a:r>
            <a:r>
              <a:rPr lang="pt-BR" b="1" dirty="0" smtClean="0"/>
              <a:t>;</a:t>
            </a:r>
          </a:p>
          <a:p>
            <a:endParaRPr lang="pt-BR" b="1" dirty="0"/>
          </a:p>
          <a:p>
            <a:r>
              <a:rPr lang="pt-BR" b="1" dirty="0" err="1"/>
              <a:t>public</a:t>
            </a:r>
            <a:r>
              <a:rPr lang="pt-BR" b="1" dirty="0"/>
              <a:t> </a:t>
            </a:r>
            <a:r>
              <a:rPr lang="pt-BR" b="1" dirty="0" err="1"/>
              <a:t>class</a:t>
            </a:r>
            <a:r>
              <a:rPr lang="pt-BR" b="1" dirty="0"/>
              <a:t> </a:t>
            </a:r>
            <a:r>
              <a:rPr lang="pt-BR" b="1" dirty="0" err="1"/>
              <a:t>CaixasDialogos</a:t>
            </a:r>
            <a:r>
              <a:rPr lang="pt-BR" b="1" dirty="0"/>
              <a:t> </a:t>
            </a:r>
            <a:r>
              <a:rPr lang="pt-BR" b="1" dirty="0" smtClean="0"/>
              <a:t>{</a:t>
            </a:r>
            <a:endParaRPr lang="pt-BR" dirty="0"/>
          </a:p>
          <a:p>
            <a:r>
              <a:rPr lang="en-US" b="1" dirty="0"/>
              <a:t>public static void main(String[] </a:t>
            </a:r>
            <a:r>
              <a:rPr lang="en-US" b="1" dirty="0" err="1"/>
              <a:t>args</a:t>
            </a:r>
            <a:r>
              <a:rPr lang="en-US" b="1" dirty="0"/>
              <a:t>) {</a:t>
            </a:r>
          </a:p>
          <a:p>
            <a:r>
              <a:rPr lang="pt-BR" dirty="0" smtClean="0"/>
              <a:t>	//</a:t>
            </a:r>
            <a:r>
              <a:rPr lang="pt-BR" u="sng" dirty="0"/>
              <a:t>mensagem simples</a:t>
            </a:r>
          </a:p>
          <a:p>
            <a:r>
              <a:rPr lang="pt-BR" dirty="0" smtClean="0"/>
              <a:t>	String s = </a:t>
            </a:r>
            <a:r>
              <a:rPr lang="pt-BR" b="1" dirty="0" err="1" smtClean="0">
                <a:solidFill>
                  <a:schemeClr val="accent1"/>
                </a:solidFill>
              </a:rPr>
              <a:t>JOptionPane</a:t>
            </a:r>
            <a:r>
              <a:rPr lang="pt-BR" b="1" dirty="0" err="1" smtClean="0"/>
              <a:t>.</a:t>
            </a:r>
            <a:r>
              <a:rPr lang="pt-BR" b="1" i="1" dirty="0" err="1" smtClean="0">
                <a:solidFill>
                  <a:schemeClr val="accent6"/>
                </a:solidFill>
              </a:rPr>
              <a:t>showInputDialog</a:t>
            </a:r>
            <a:r>
              <a:rPr lang="pt-BR" b="1" i="1" dirty="0" smtClean="0"/>
              <a:t>(</a:t>
            </a:r>
            <a:r>
              <a:rPr lang="pt-BR" b="1" i="1" dirty="0" err="1" smtClean="0"/>
              <a:t>null</a:t>
            </a:r>
            <a:r>
              <a:rPr lang="pt-BR" b="1" i="1" dirty="0" smtClean="0"/>
              <a:t>, ”</a:t>
            </a:r>
            <a:r>
              <a:rPr lang="pt-BR" b="1" dirty="0" smtClean="0">
                <a:solidFill>
                  <a:schemeClr val="accent4"/>
                </a:solidFill>
              </a:rPr>
              <a:t>Entre com um número:"</a:t>
            </a:r>
            <a:r>
              <a:rPr lang="pt-BR" b="1" dirty="0" smtClean="0"/>
              <a:t>, </a:t>
            </a:r>
            <a:r>
              <a:rPr lang="pt-BR" b="1" dirty="0" smtClean="0">
                <a:solidFill>
                  <a:schemeClr val="accent3"/>
                </a:solidFill>
              </a:rPr>
              <a:t>“Aviso"</a:t>
            </a:r>
            <a:r>
              <a:rPr lang="pt-BR" b="1" dirty="0" smtClean="0"/>
              <a:t>, </a:t>
            </a:r>
            <a:r>
              <a:rPr lang="pt-BR" b="1" dirty="0" err="1" smtClean="0">
                <a:solidFill>
                  <a:schemeClr val="accent1"/>
                </a:solidFill>
              </a:rPr>
              <a:t>JOptionPane.</a:t>
            </a:r>
            <a:r>
              <a:rPr lang="pt-BR" b="1" i="1" dirty="0" err="1" smtClean="0"/>
              <a:t>I</a:t>
            </a:r>
            <a:r>
              <a:rPr lang="pt-BR" b="1" i="1" dirty="0" err="1" smtClean="0">
                <a:solidFill>
                  <a:schemeClr val="accent2"/>
                </a:solidFill>
              </a:rPr>
              <a:t>NFORMATION_MESSAGE</a:t>
            </a:r>
            <a:r>
              <a:rPr lang="pt-BR" b="1" i="1" dirty="0" smtClean="0"/>
              <a:t>);</a:t>
            </a:r>
          </a:p>
          <a:p>
            <a:endParaRPr lang="pt-BR" b="1" i="1" dirty="0" smtClean="0"/>
          </a:p>
          <a:p>
            <a:r>
              <a:rPr lang="pt-BR" dirty="0" smtClean="0"/>
              <a:t>                 </a:t>
            </a:r>
            <a:r>
              <a:rPr lang="pt-BR" dirty="0" err="1" smtClean="0"/>
              <a:t>JOptionPane.</a:t>
            </a:r>
            <a:r>
              <a:rPr lang="pt-BR" i="1" dirty="0" err="1" smtClean="0"/>
              <a:t>showMessageDialog</a:t>
            </a:r>
            <a:r>
              <a:rPr lang="pt-BR" i="1" dirty="0" smtClean="0"/>
              <a:t>(</a:t>
            </a:r>
            <a:r>
              <a:rPr lang="pt-BR" b="1" i="1" dirty="0" err="1" smtClean="0"/>
              <a:t>null</a:t>
            </a:r>
            <a:r>
              <a:rPr lang="pt-BR" b="1" i="1" dirty="0" smtClean="0"/>
              <a:t>, </a:t>
            </a:r>
            <a:r>
              <a:rPr lang="pt-BR" dirty="0" smtClean="0"/>
              <a:t>"</a:t>
            </a:r>
            <a:r>
              <a:rPr lang="pt-BR" dirty="0"/>
              <a:t>Você digitou: "+s</a:t>
            </a:r>
            <a:r>
              <a:rPr lang="pt-BR" dirty="0" smtClean="0"/>
              <a:t>, "</a:t>
            </a:r>
            <a:r>
              <a:rPr lang="pt-BR" dirty="0"/>
              <a:t>Aviso</a:t>
            </a:r>
            <a:r>
              <a:rPr lang="pt-BR" dirty="0" smtClean="0"/>
              <a:t>", </a:t>
            </a:r>
            <a:r>
              <a:rPr lang="pt-BR" dirty="0" err="1" smtClean="0"/>
              <a:t>JOptionPane.</a:t>
            </a:r>
            <a:r>
              <a:rPr lang="pt-BR" i="1" dirty="0" err="1" smtClean="0"/>
              <a:t>INFORMATION_MESSAGE</a:t>
            </a:r>
            <a:r>
              <a:rPr lang="pt-BR" i="1" dirty="0" smtClean="0"/>
              <a:t>);</a:t>
            </a:r>
          </a:p>
          <a:p>
            <a:r>
              <a:rPr lang="pt-BR" dirty="0" smtClean="0"/>
              <a:t>}</a:t>
            </a:r>
            <a:endParaRPr lang="pt-BR" dirty="0"/>
          </a:p>
        </p:txBody>
      </p:sp>
      <p:pic>
        <p:nvPicPr>
          <p:cNvPr id="13" name="Picture 2" descr="C:\Users\Lucas Biason\Downloads\Jav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49699"/>
            <a:ext cx="1475655" cy="147565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3" descr="G:\ITTraining - Programas e Controle\site\questionario\Image\log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79912" y="1"/>
            <a:ext cx="1224135" cy="706231"/>
          </a:xfrm>
          <a:prstGeom prst="rect">
            <a:avLst/>
          </a:prstGeom>
          <a:noFill/>
          <a:extLst>
            <a:ext uri="{909E8E84-426E-40DD-AFC4-6F175D3DCCD1}">
              <a14:hiddenFill xmlns:a14="http://schemas.microsoft.com/office/drawing/2010/main">
                <a:solidFill>
                  <a:srgbClr val="FFFFFF"/>
                </a:solidFill>
              </a14:hiddenFill>
            </a:ext>
          </a:extLst>
        </p:spPr>
      </p:pic>
      <p:pic>
        <p:nvPicPr>
          <p:cNvPr id="18" name="Imagem 17"/>
          <p:cNvPicPr/>
          <p:nvPr/>
        </p:nvPicPr>
        <p:blipFill rotWithShape="1">
          <a:blip r:embed="rId4"/>
          <a:srcRect l="66541" t="44070" r="21360" b="42929"/>
          <a:stretch/>
        </p:blipFill>
        <p:spPr bwMode="auto">
          <a:xfrm>
            <a:off x="3282415" y="4905983"/>
            <a:ext cx="2438400" cy="104775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174789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47664" y="576064"/>
            <a:ext cx="7308304" cy="836712"/>
          </a:xfrm>
        </p:spPr>
        <p:txBody>
          <a:bodyPr anchor="b">
            <a:normAutofit/>
          </a:bodyPr>
          <a:lstStyle/>
          <a:p>
            <a:r>
              <a:rPr lang="pt-BR" dirty="0" smtClean="0"/>
              <a:t>Confirmações</a:t>
            </a:r>
            <a:endParaRPr lang="pt-BR" dirty="0"/>
          </a:p>
        </p:txBody>
      </p:sp>
      <p:sp>
        <p:nvSpPr>
          <p:cNvPr id="5" name="CaixaDeTexto 4"/>
          <p:cNvSpPr txBox="1"/>
          <p:nvPr/>
        </p:nvSpPr>
        <p:spPr>
          <a:xfrm>
            <a:off x="182758" y="1657831"/>
            <a:ext cx="8637714" cy="3139321"/>
          </a:xfrm>
          <a:prstGeom prst="rect">
            <a:avLst/>
          </a:prstGeom>
          <a:solidFill>
            <a:schemeClr val="bg1"/>
          </a:solidFill>
          <a:ln>
            <a:solidFill>
              <a:schemeClr val="tx2"/>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pt-BR" b="1" dirty="0" err="1"/>
              <a:t>import</a:t>
            </a:r>
            <a:r>
              <a:rPr lang="pt-BR" b="1" dirty="0"/>
              <a:t> </a:t>
            </a:r>
            <a:r>
              <a:rPr lang="pt-BR" b="1" dirty="0" err="1"/>
              <a:t>javax.swing.JOptionPane</a:t>
            </a:r>
            <a:r>
              <a:rPr lang="pt-BR" b="1" dirty="0" smtClean="0"/>
              <a:t>;</a:t>
            </a:r>
          </a:p>
          <a:p>
            <a:endParaRPr lang="pt-BR" b="1" dirty="0"/>
          </a:p>
          <a:p>
            <a:r>
              <a:rPr lang="pt-BR" b="1" dirty="0" err="1"/>
              <a:t>public</a:t>
            </a:r>
            <a:r>
              <a:rPr lang="pt-BR" b="1" dirty="0"/>
              <a:t> </a:t>
            </a:r>
            <a:r>
              <a:rPr lang="pt-BR" b="1" dirty="0" err="1"/>
              <a:t>class</a:t>
            </a:r>
            <a:r>
              <a:rPr lang="pt-BR" b="1" dirty="0"/>
              <a:t> </a:t>
            </a:r>
            <a:r>
              <a:rPr lang="pt-BR" b="1" dirty="0" err="1"/>
              <a:t>CaixasDialogos</a:t>
            </a:r>
            <a:r>
              <a:rPr lang="pt-BR" b="1" dirty="0"/>
              <a:t> </a:t>
            </a:r>
            <a:r>
              <a:rPr lang="pt-BR" b="1" dirty="0" smtClean="0"/>
              <a:t>{</a:t>
            </a:r>
            <a:endParaRPr lang="pt-BR" dirty="0"/>
          </a:p>
          <a:p>
            <a:r>
              <a:rPr lang="en-US" b="1" dirty="0"/>
              <a:t>public static void main(String[] </a:t>
            </a:r>
            <a:r>
              <a:rPr lang="en-US" b="1" dirty="0" err="1"/>
              <a:t>args</a:t>
            </a:r>
            <a:r>
              <a:rPr lang="en-US" b="1" dirty="0"/>
              <a:t>) {</a:t>
            </a:r>
          </a:p>
          <a:p>
            <a:r>
              <a:rPr lang="pt-BR" dirty="0" smtClean="0"/>
              <a:t>	//</a:t>
            </a:r>
            <a:r>
              <a:rPr lang="pt-BR" u="sng" dirty="0"/>
              <a:t>mensagem simples</a:t>
            </a:r>
          </a:p>
          <a:p>
            <a:r>
              <a:rPr lang="pt-BR" dirty="0" smtClean="0"/>
              <a:t>	</a:t>
            </a:r>
            <a:r>
              <a:rPr lang="pt-BR" dirty="0" err="1" smtClean="0"/>
              <a:t>int</a:t>
            </a:r>
            <a:r>
              <a:rPr lang="pt-BR" dirty="0" smtClean="0"/>
              <a:t> n = </a:t>
            </a:r>
            <a:r>
              <a:rPr lang="pt-BR" b="1" dirty="0" err="1" smtClean="0">
                <a:solidFill>
                  <a:schemeClr val="accent1"/>
                </a:solidFill>
              </a:rPr>
              <a:t>JOptionPane</a:t>
            </a:r>
            <a:r>
              <a:rPr lang="pt-BR" b="1" dirty="0" err="1" smtClean="0"/>
              <a:t>.</a:t>
            </a:r>
            <a:r>
              <a:rPr lang="pt-BR" b="1" i="1" dirty="0" err="1" smtClean="0">
                <a:solidFill>
                  <a:schemeClr val="accent6"/>
                </a:solidFill>
              </a:rPr>
              <a:t>showConfirmDialog</a:t>
            </a:r>
            <a:r>
              <a:rPr lang="pt-BR" b="1" i="1" dirty="0" smtClean="0"/>
              <a:t>(</a:t>
            </a:r>
            <a:r>
              <a:rPr lang="pt-BR" b="1" i="1" dirty="0" err="1" smtClean="0"/>
              <a:t>null</a:t>
            </a:r>
            <a:r>
              <a:rPr lang="pt-BR" b="1" i="1" dirty="0" smtClean="0"/>
              <a:t>, ”</a:t>
            </a:r>
            <a:r>
              <a:rPr lang="pt-BR" b="1" dirty="0" smtClean="0">
                <a:solidFill>
                  <a:schemeClr val="accent4"/>
                </a:solidFill>
              </a:rPr>
              <a:t>Você gosta de panquecas?"</a:t>
            </a:r>
            <a:r>
              <a:rPr lang="pt-BR" b="1" dirty="0" smtClean="0"/>
              <a:t>, </a:t>
            </a:r>
            <a:r>
              <a:rPr lang="pt-BR" b="1" dirty="0" smtClean="0">
                <a:solidFill>
                  <a:schemeClr val="accent3"/>
                </a:solidFill>
              </a:rPr>
              <a:t>“Uma Questão"</a:t>
            </a:r>
            <a:r>
              <a:rPr lang="pt-BR" b="1" dirty="0" smtClean="0"/>
              <a:t>, </a:t>
            </a:r>
            <a:r>
              <a:rPr lang="pt-BR" b="1" dirty="0" err="1" smtClean="0">
                <a:solidFill>
                  <a:schemeClr val="accent1"/>
                </a:solidFill>
              </a:rPr>
              <a:t>JOptionPane.</a:t>
            </a:r>
            <a:r>
              <a:rPr lang="pt-BR" b="1" i="1" dirty="0" err="1" smtClean="0">
                <a:solidFill>
                  <a:schemeClr val="accent2"/>
                </a:solidFill>
              </a:rPr>
              <a:t>YES_NO_OPTION</a:t>
            </a:r>
            <a:r>
              <a:rPr lang="pt-BR" b="1" i="1" dirty="0" smtClean="0"/>
              <a:t>);</a:t>
            </a:r>
          </a:p>
          <a:p>
            <a:endParaRPr lang="pt-BR" b="1" i="1" dirty="0" smtClean="0"/>
          </a:p>
          <a:p>
            <a:r>
              <a:rPr lang="pt-BR" dirty="0" smtClean="0"/>
              <a:t>                 </a:t>
            </a:r>
            <a:r>
              <a:rPr lang="pt-BR" b="1" dirty="0" err="1"/>
              <a:t>JOptionPane.</a:t>
            </a:r>
            <a:r>
              <a:rPr lang="pt-BR" b="1" i="1" dirty="0" err="1"/>
              <a:t>showMessageDialog</a:t>
            </a:r>
            <a:r>
              <a:rPr lang="pt-BR" b="1" i="1" dirty="0"/>
              <a:t>(</a:t>
            </a:r>
            <a:r>
              <a:rPr lang="pt-BR" b="1" i="1" dirty="0" err="1"/>
              <a:t>null</a:t>
            </a:r>
            <a:r>
              <a:rPr lang="pt-BR" b="1" i="1" dirty="0" smtClean="0"/>
              <a:t>, </a:t>
            </a:r>
            <a:r>
              <a:rPr lang="pt-BR" b="1" dirty="0" smtClean="0"/>
              <a:t>"</a:t>
            </a:r>
            <a:r>
              <a:rPr lang="pt-BR" b="1" dirty="0"/>
              <a:t>Você </a:t>
            </a:r>
            <a:r>
              <a:rPr lang="pt-BR" b="1" dirty="0" smtClean="0"/>
              <a:t>“ + ((</a:t>
            </a:r>
            <a:r>
              <a:rPr lang="pt-BR" b="1" dirty="0"/>
              <a:t>n==1</a:t>
            </a:r>
            <a:r>
              <a:rPr lang="pt-BR" b="1" dirty="0" smtClean="0"/>
              <a:t>) ? </a:t>
            </a:r>
            <a:r>
              <a:rPr lang="pt-BR" b="1" dirty="0"/>
              <a:t>"não" : "" </a:t>
            </a:r>
            <a:r>
              <a:rPr lang="pt-BR" b="1" dirty="0" smtClean="0"/>
              <a:t>) + " </a:t>
            </a:r>
            <a:r>
              <a:rPr lang="pt-BR" b="1" dirty="0"/>
              <a:t>gosta de panquecas</a:t>
            </a:r>
            <a:r>
              <a:rPr lang="pt-BR" b="1" dirty="0" smtClean="0"/>
              <a:t>", "</a:t>
            </a:r>
            <a:r>
              <a:rPr lang="pt-BR" b="1" dirty="0"/>
              <a:t>Aviso</a:t>
            </a:r>
            <a:r>
              <a:rPr lang="pt-BR" b="1" dirty="0" smtClean="0"/>
              <a:t>", </a:t>
            </a:r>
            <a:r>
              <a:rPr lang="pt-BR" b="1" dirty="0" err="1" smtClean="0"/>
              <a:t>JOptionPane.</a:t>
            </a:r>
            <a:r>
              <a:rPr lang="pt-BR" b="1" i="1" dirty="0" err="1" smtClean="0"/>
              <a:t>INFORMATION_MESSAGE</a:t>
            </a:r>
            <a:r>
              <a:rPr lang="pt-BR" b="1" i="1" dirty="0" smtClean="0"/>
              <a:t>);</a:t>
            </a:r>
          </a:p>
          <a:p>
            <a:r>
              <a:rPr lang="pt-BR" dirty="0" smtClean="0"/>
              <a:t>}</a:t>
            </a:r>
            <a:endParaRPr lang="pt-BR" dirty="0"/>
          </a:p>
        </p:txBody>
      </p:sp>
      <p:pic>
        <p:nvPicPr>
          <p:cNvPr id="13" name="Picture 2" descr="C:\Users\Lucas Biason\Downloads\Jav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49699"/>
            <a:ext cx="1475655" cy="147565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3" descr="G:\ITTraining - Programas e Controle\site\questionario\Image\log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79912" y="1"/>
            <a:ext cx="1224135" cy="706231"/>
          </a:xfrm>
          <a:prstGeom prst="rect">
            <a:avLst/>
          </a:prstGeom>
          <a:noFill/>
          <a:extLst>
            <a:ext uri="{909E8E84-426E-40DD-AFC4-6F175D3DCCD1}">
              <a14:hiddenFill xmlns:a14="http://schemas.microsoft.com/office/drawing/2010/main">
                <a:solidFill>
                  <a:srgbClr val="FFFFFF"/>
                </a:solidFill>
              </a14:hiddenFill>
            </a:ext>
          </a:extLst>
        </p:spPr>
      </p:pic>
      <p:pic>
        <p:nvPicPr>
          <p:cNvPr id="7" name="Imagem 6"/>
          <p:cNvPicPr/>
          <p:nvPr/>
        </p:nvPicPr>
        <p:blipFill rotWithShape="1">
          <a:blip r:embed="rId4"/>
          <a:srcRect l="70212" t="37838" r="18125" b="49400"/>
          <a:stretch/>
        </p:blipFill>
        <p:spPr bwMode="auto">
          <a:xfrm>
            <a:off x="3448050" y="5085184"/>
            <a:ext cx="2247900" cy="109347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133242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47664" y="576064"/>
            <a:ext cx="7308304" cy="836712"/>
          </a:xfrm>
        </p:spPr>
        <p:txBody>
          <a:bodyPr anchor="b">
            <a:normAutofit/>
          </a:bodyPr>
          <a:lstStyle/>
          <a:p>
            <a:r>
              <a:rPr lang="pt-BR" dirty="0" smtClean="0"/>
              <a:t>Opções com caixa de seleção</a:t>
            </a:r>
            <a:endParaRPr lang="pt-BR" dirty="0"/>
          </a:p>
        </p:txBody>
      </p:sp>
      <p:sp>
        <p:nvSpPr>
          <p:cNvPr id="5" name="CaixaDeTexto 4"/>
          <p:cNvSpPr txBox="1"/>
          <p:nvPr/>
        </p:nvSpPr>
        <p:spPr>
          <a:xfrm>
            <a:off x="182758" y="1657831"/>
            <a:ext cx="8637714" cy="3693319"/>
          </a:xfrm>
          <a:prstGeom prst="rect">
            <a:avLst/>
          </a:prstGeom>
          <a:solidFill>
            <a:schemeClr val="bg1"/>
          </a:solidFill>
          <a:ln>
            <a:solidFill>
              <a:schemeClr val="tx2"/>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pt-BR" b="1" dirty="0" err="1"/>
              <a:t>import</a:t>
            </a:r>
            <a:r>
              <a:rPr lang="pt-BR" b="1" dirty="0"/>
              <a:t> </a:t>
            </a:r>
            <a:r>
              <a:rPr lang="pt-BR" b="1" dirty="0" err="1"/>
              <a:t>javax.swing.JOptionPane</a:t>
            </a:r>
            <a:r>
              <a:rPr lang="pt-BR" b="1" dirty="0" smtClean="0"/>
              <a:t>;</a:t>
            </a:r>
            <a:endParaRPr lang="pt-BR" b="1" dirty="0"/>
          </a:p>
          <a:p>
            <a:r>
              <a:rPr lang="pt-BR" b="1" dirty="0" err="1"/>
              <a:t>public</a:t>
            </a:r>
            <a:r>
              <a:rPr lang="pt-BR" b="1" dirty="0"/>
              <a:t> </a:t>
            </a:r>
            <a:r>
              <a:rPr lang="pt-BR" b="1" dirty="0" err="1"/>
              <a:t>class</a:t>
            </a:r>
            <a:r>
              <a:rPr lang="pt-BR" b="1" dirty="0"/>
              <a:t> </a:t>
            </a:r>
            <a:r>
              <a:rPr lang="pt-BR" b="1" dirty="0" err="1"/>
              <a:t>CaixasDialogos</a:t>
            </a:r>
            <a:r>
              <a:rPr lang="pt-BR" b="1" dirty="0"/>
              <a:t> </a:t>
            </a:r>
            <a:r>
              <a:rPr lang="pt-BR" b="1" dirty="0" smtClean="0"/>
              <a:t>{</a:t>
            </a:r>
            <a:endParaRPr lang="pt-BR" dirty="0"/>
          </a:p>
          <a:p>
            <a:r>
              <a:rPr lang="en-US" b="1" dirty="0"/>
              <a:t>public static void main(String[] </a:t>
            </a:r>
            <a:r>
              <a:rPr lang="en-US" b="1" dirty="0" err="1"/>
              <a:t>args</a:t>
            </a:r>
            <a:r>
              <a:rPr lang="en-US" b="1" dirty="0"/>
              <a:t>) </a:t>
            </a:r>
            <a:r>
              <a:rPr lang="en-US" b="1" dirty="0" smtClean="0"/>
              <a:t>{</a:t>
            </a:r>
          </a:p>
          <a:p>
            <a:endParaRPr lang="en-US" b="1" dirty="0"/>
          </a:p>
          <a:p>
            <a:r>
              <a:rPr lang="pt-BR" dirty="0" smtClean="0"/>
              <a:t>	</a:t>
            </a:r>
            <a:r>
              <a:rPr lang="pt-BR" b="1" dirty="0"/>
              <a:t>String[] </a:t>
            </a:r>
            <a:r>
              <a:rPr lang="pt-BR" b="1" dirty="0" err="1"/>
              <a:t>opcoes</a:t>
            </a:r>
            <a:r>
              <a:rPr lang="pt-BR" b="1" dirty="0"/>
              <a:t> = {"</a:t>
            </a:r>
            <a:r>
              <a:rPr lang="pt-BR" b="1" dirty="0" err="1"/>
              <a:t>banana","caqui","caju","maçã</a:t>
            </a:r>
            <a:r>
              <a:rPr lang="pt-BR" b="1" dirty="0" smtClean="0"/>
              <a:t>"};</a:t>
            </a:r>
          </a:p>
          <a:p>
            <a:endParaRPr lang="pt-BR" u="sng" dirty="0"/>
          </a:p>
          <a:p>
            <a:r>
              <a:rPr lang="pt-BR" dirty="0" smtClean="0"/>
              <a:t>	String escolhido = (String)  </a:t>
            </a:r>
            <a:r>
              <a:rPr lang="pt-BR" b="1" dirty="0" err="1" smtClean="0">
                <a:solidFill>
                  <a:schemeClr val="accent1"/>
                </a:solidFill>
              </a:rPr>
              <a:t>JOptionPane</a:t>
            </a:r>
            <a:r>
              <a:rPr lang="pt-BR" b="1" dirty="0" err="1" smtClean="0"/>
              <a:t>.</a:t>
            </a:r>
            <a:r>
              <a:rPr lang="pt-BR" b="1" i="1" dirty="0" err="1" smtClean="0">
                <a:solidFill>
                  <a:schemeClr val="accent6"/>
                </a:solidFill>
              </a:rPr>
              <a:t>showInputDialog</a:t>
            </a:r>
            <a:r>
              <a:rPr lang="pt-BR" b="1" i="1" dirty="0" smtClean="0"/>
              <a:t>(</a:t>
            </a:r>
            <a:r>
              <a:rPr lang="pt-BR" b="1" i="1" dirty="0" err="1" smtClean="0"/>
              <a:t>null</a:t>
            </a:r>
            <a:r>
              <a:rPr lang="pt-BR" b="1" i="1" dirty="0" smtClean="0"/>
              <a:t>, ”</a:t>
            </a:r>
            <a:r>
              <a:rPr lang="pt-BR" b="1" dirty="0" smtClean="0">
                <a:solidFill>
                  <a:schemeClr val="accent4"/>
                </a:solidFill>
              </a:rPr>
              <a:t>Seleciona um fruta que você goste"</a:t>
            </a:r>
            <a:r>
              <a:rPr lang="pt-BR" b="1" dirty="0" smtClean="0"/>
              <a:t>, </a:t>
            </a:r>
            <a:r>
              <a:rPr lang="pt-BR" b="1" dirty="0" smtClean="0">
                <a:solidFill>
                  <a:schemeClr val="accent3"/>
                </a:solidFill>
              </a:rPr>
              <a:t>“Frutas"</a:t>
            </a:r>
            <a:r>
              <a:rPr lang="pt-BR" b="1" dirty="0" smtClean="0"/>
              <a:t>, </a:t>
            </a:r>
            <a:r>
              <a:rPr lang="pt-BR" b="1" dirty="0" err="1" smtClean="0">
                <a:solidFill>
                  <a:schemeClr val="accent1"/>
                </a:solidFill>
              </a:rPr>
              <a:t>JOptionPane.</a:t>
            </a:r>
            <a:r>
              <a:rPr lang="pt-BR" b="1" i="1" dirty="0" err="1" smtClean="0">
                <a:solidFill>
                  <a:schemeClr val="accent2"/>
                </a:solidFill>
              </a:rPr>
              <a:t>QUESTION_MESSAGE</a:t>
            </a:r>
            <a:r>
              <a:rPr lang="pt-BR" b="1" i="1" dirty="0" smtClean="0">
                <a:solidFill>
                  <a:schemeClr val="tx1"/>
                </a:solidFill>
              </a:rPr>
              <a:t>, </a:t>
            </a:r>
            <a:r>
              <a:rPr lang="pt-BR" b="1" i="1" dirty="0" err="1" smtClean="0">
                <a:solidFill>
                  <a:schemeClr val="tx1"/>
                </a:solidFill>
              </a:rPr>
              <a:t>null</a:t>
            </a:r>
            <a:r>
              <a:rPr lang="pt-BR" b="1" i="1" dirty="0" smtClean="0">
                <a:solidFill>
                  <a:schemeClr val="tx1"/>
                </a:solidFill>
              </a:rPr>
              <a:t>, </a:t>
            </a:r>
            <a:r>
              <a:rPr lang="pt-BR" b="1" i="1" dirty="0" err="1" smtClean="0">
                <a:solidFill>
                  <a:schemeClr val="accent5">
                    <a:lumMod val="75000"/>
                  </a:schemeClr>
                </a:solidFill>
              </a:rPr>
              <a:t>opcoes</a:t>
            </a:r>
            <a:r>
              <a:rPr lang="pt-BR" b="1" i="1" dirty="0" smtClean="0">
                <a:solidFill>
                  <a:schemeClr val="accent5">
                    <a:lumMod val="75000"/>
                  </a:schemeClr>
                </a:solidFill>
              </a:rPr>
              <a:t>, </a:t>
            </a:r>
            <a:r>
              <a:rPr lang="pt-BR" b="1" i="1" dirty="0" err="1" smtClean="0">
                <a:solidFill>
                  <a:schemeClr val="accent5">
                    <a:lumMod val="75000"/>
                  </a:schemeClr>
                </a:solidFill>
              </a:rPr>
              <a:t>opcoes</a:t>
            </a:r>
            <a:r>
              <a:rPr lang="pt-BR" b="1" i="1" dirty="0" smtClean="0">
                <a:solidFill>
                  <a:schemeClr val="accent5">
                    <a:lumMod val="75000"/>
                  </a:schemeClr>
                </a:solidFill>
              </a:rPr>
              <a:t>[0]</a:t>
            </a:r>
            <a:r>
              <a:rPr lang="pt-BR" b="1" i="1" dirty="0" smtClean="0">
                <a:solidFill>
                  <a:schemeClr val="tx1"/>
                </a:solidFill>
              </a:rPr>
              <a:t>);</a:t>
            </a:r>
          </a:p>
          <a:p>
            <a:endParaRPr lang="pt-BR" b="1" i="1" dirty="0" smtClean="0"/>
          </a:p>
          <a:p>
            <a:r>
              <a:rPr lang="pt-BR" dirty="0" smtClean="0"/>
              <a:t>                 </a:t>
            </a:r>
            <a:r>
              <a:rPr lang="pt-BR" b="1" dirty="0" err="1"/>
              <a:t>JOptionPane.</a:t>
            </a:r>
            <a:r>
              <a:rPr lang="pt-BR" b="1" i="1" dirty="0" err="1"/>
              <a:t>showMessageDialog</a:t>
            </a:r>
            <a:r>
              <a:rPr lang="pt-BR" b="1" i="1" dirty="0"/>
              <a:t>(</a:t>
            </a:r>
            <a:r>
              <a:rPr lang="pt-BR" b="1" i="1" dirty="0" err="1"/>
              <a:t>null</a:t>
            </a:r>
            <a:r>
              <a:rPr lang="pt-BR" b="1" i="1" dirty="0" smtClean="0"/>
              <a:t>, </a:t>
            </a:r>
            <a:r>
              <a:rPr lang="pt-BR" b="1" dirty="0" smtClean="0"/>
              <a:t>"</a:t>
            </a:r>
            <a:r>
              <a:rPr lang="pt-BR" b="1" dirty="0"/>
              <a:t>Você gosta de "+escolhido</a:t>
            </a:r>
            <a:r>
              <a:rPr lang="pt-BR" b="1" dirty="0" smtClean="0"/>
              <a:t>, "</a:t>
            </a:r>
            <a:r>
              <a:rPr lang="pt-BR" b="1" dirty="0"/>
              <a:t>Aviso</a:t>
            </a:r>
            <a:r>
              <a:rPr lang="pt-BR" b="1" dirty="0" smtClean="0"/>
              <a:t>", </a:t>
            </a:r>
            <a:r>
              <a:rPr lang="pt-BR" b="1" dirty="0" err="1" smtClean="0"/>
              <a:t>JOptionPane.</a:t>
            </a:r>
            <a:r>
              <a:rPr lang="pt-BR" b="1" i="1" dirty="0" err="1" smtClean="0"/>
              <a:t>INFORMATION_MESSAGE</a:t>
            </a:r>
            <a:r>
              <a:rPr lang="pt-BR" b="1" i="1" dirty="0" smtClean="0"/>
              <a:t>);</a:t>
            </a:r>
          </a:p>
          <a:p>
            <a:r>
              <a:rPr lang="pt-BR" dirty="0" smtClean="0"/>
              <a:t>}</a:t>
            </a:r>
            <a:endParaRPr lang="pt-BR" dirty="0"/>
          </a:p>
        </p:txBody>
      </p:sp>
      <p:pic>
        <p:nvPicPr>
          <p:cNvPr id="13" name="Picture 2" descr="C:\Users\Lucas Biason\Downloads\Jav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49699"/>
            <a:ext cx="1475655" cy="147565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3" descr="G:\ITTraining - Programas e Controle\site\questionario\Image\log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79912" y="1"/>
            <a:ext cx="1224135" cy="706231"/>
          </a:xfrm>
          <a:prstGeom prst="rect">
            <a:avLst/>
          </a:prstGeom>
          <a:noFill/>
          <a:extLst>
            <a:ext uri="{909E8E84-426E-40DD-AFC4-6F175D3DCCD1}">
              <a14:hiddenFill xmlns:a14="http://schemas.microsoft.com/office/drawing/2010/main">
                <a:solidFill>
                  <a:srgbClr val="FFFFFF"/>
                </a:solidFill>
              </a14:hiddenFill>
            </a:ext>
          </a:extLst>
        </p:spPr>
      </p:pic>
      <p:pic>
        <p:nvPicPr>
          <p:cNvPr id="8" name="Imagem 7"/>
          <p:cNvPicPr/>
          <p:nvPr/>
        </p:nvPicPr>
        <p:blipFill rotWithShape="1">
          <a:blip r:embed="rId4"/>
          <a:srcRect l="71267" t="34783" r="17652" b="51219"/>
          <a:stretch/>
        </p:blipFill>
        <p:spPr bwMode="auto">
          <a:xfrm>
            <a:off x="3347865" y="5445224"/>
            <a:ext cx="2308472" cy="1224136"/>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208045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Introdução a Classes</a:t>
            </a:r>
          </a:p>
        </p:txBody>
      </p:sp>
      <p:sp>
        <p:nvSpPr>
          <p:cNvPr id="3" name="Espaço Reservado para Texto 2"/>
          <p:cNvSpPr>
            <a:spLocks noGrp="1"/>
          </p:cNvSpPr>
          <p:nvPr>
            <p:ph type="body" idx="1"/>
          </p:nvPr>
        </p:nvSpPr>
        <p:spPr/>
        <p:txBody>
          <a:bodyPr/>
          <a:lstStyle/>
          <a:p>
            <a:r>
              <a:rPr lang="pt-BR" i="1" dirty="0" smtClean="0">
                <a:solidFill>
                  <a:schemeClr val="tx1">
                    <a:lumMod val="65000"/>
                    <a:lumOff val="35000"/>
                  </a:schemeClr>
                </a:solidFill>
              </a:rPr>
              <a:t>Criando e entendendo as primeiras classes – Uma introdução a Orientação a Objetos</a:t>
            </a:r>
            <a:endParaRPr lang="pt-BR" dirty="0">
              <a:solidFill>
                <a:schemeClr val="tx1">
                  <a:lumMod val="75000"/>
                  <a:lumOff val="25000"/>
                </a:schemeClr>
              </a:solidFill>
            </a:endParaRPr>
          </a:p>
        </p:txBody>
      </p:sp>
      <p:pic>
        <p:nvPicPr>
          <p:cNvPr id="6" name="Picture 3" descr="G:\ITTraining - Programas e Controle\site\questionario\Image\logo.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79912" y="1"/>
            <a:ext cx="1224135" cy="70623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C:\Users\Lucas Biason\Downloads\Java.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56494" y="1340768"/>
            <a:ext cx="2270969" cy="22709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6879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47664" y="576064"/>
            <a:ext cx="7308304" cy="836712"/>
          </a:xfrm>
        </p:spPr>
        <p:txBody>
          <a:bodyPr anchor="b">
            <a:normAutofit fontScale="90000"/>
          </a:bodyPr>
          <a:lstStyle/>
          <a:p>
            <a:r>
              <a:rPr lang="pt-BR" dirty="0" smtClean="0"/>
              <a:t>Orientação a Objetos - Introdução</a:t>
            </a:r>
            <a:endParaRPr lang="pt-BR" dirty="0"/>
          </a:p>
        </p:txBody>
      </p:sp>
      <p:pic>
        <p:nvPicPr>
          <p:cNvPr id="13" name="Picture 2" descr="C:\Users\Lucas Biason\Downloads\Jav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49699"/>
            <a:ext cx="1475655" cy="147565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3" descr="G:\ITTraining - Programas e Controle\site\questionario\Image\log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79912" y="1"/>
            <a:ext cx="1224135" cy="706231"/>
          </a:xfrm>
          <a:prstGeom prst="rect">
            <a:avLst/>
          </a:prstGeom>
          <a:noFill/>
          <a:extLst>
            <a:ext uri="{909E8E84-426E-40DD-AFC4-6F175D3DCCD1}">
              <a14:hiddenFill xmlns:a14="http://schemas.microsoft.com/office/drawing/2010/main">
                <a:solidFill>
                  <a:srgbClr val="FFFFFF"/>
                </a:solidFill>
              </a14:hiddenFill>
            </a:ext>
          </a:extLst>
        </p:spPr>
      </p:pic>
      <p:sp>
        <p:nvSpPr>
          <p:cNvPr id="18" name="Retângulo 17"/>
          <p:cNvSpPr/>
          <p:nvPr/>
        </p:nvSpPr>
        <p:spPr>
          <a:xfrm>
            <a:off x="395536" y="1538239"/>
            <a:ext cx="8424936" cy="2031325"/>
          </a:xfrm>
          <a:prstGeom prst="rect">
            <a:avLst/>
          </a:prstGeom>
        </p:spPr>
        <p:txBody>
          <a:bodyPr wrap="square">
            <a:spAutoFit/>
          </a:bodyPr>
          <a:lstStyle/>
          <a:p>
            <a:pPr algn="just"/>
            <a:r>
              <a:rPr lang="pt-BR" dirty="0" smtClean="0"/>
              <a:t>	A </a:t>
            </a:r>
            <a:r>
              <a:rPr lang="pt-BR" dirty="0"/>
              <a:t>orientação a objetos, como técnica para modelagem de </a:t>
            </a:r>
            <a:r>
              <a:rPr lang="pt-BR" dirty="0" smtClean="0"/>
              <a:t>sistemas, tenta diminuir </a:t>
            </a:r>
            <a:r>
              <a:rPr lang="pt-BR" dirty="0"/>
              <a:t>a diferença semântica entre </a:t>
            </a:r>
            <a:r>
              <a:rPr lang="pt-BR" dirty="0" smtClean="0"/>
              <a:t>a realidade </a:t>
            </a:r>
            <a:r>
              <a:rPr lang="pt-BR" dirty="0"/>
              <a:t>e o </a:t>
            </a:r>
            <a:r>
              <a:rPr lang="pt-BR" dirty="0" smtClean="0"/>
              <a:t>modelo.</a:t>
            </a:r>
          </a:p>
          <a:p>
            <a:pPr algn="just"/>
            <a:r>
              <a:rPr lang="pt-BR" dirty="0"/>
              <a:t>	</a:t>
            </a:r>
            <a:endParaRPr lang="pt-BR" dirty="0" smtClean="0"/>
          </a:p>
          <a:p>
            <a:pPr algn="just"/>
            <a:r>
              <a:rPr lang="pt-BR" dirty="0"/>
              <a:t>	</a:t>
            </a:r>
            <a:r>
              <a:rPr lang="pt-BR" dirty="0" smtClean="0"/>
              <a:t>Imagine um carro...o projeto a ser feito...</a:t>
            </a:r>
            <a:r>
              <a:rPr lang="pt-BR" dirty="0"/>
              <a:t> primeiro criamos uma unidade de programa chamada </a:t>
            </a:r>
            <a:r>
              <a:rPr lang="pt-BR" b="1" dirty="0"/>
              <a:t>classe</a:t>
            </a:r>
            <a:r>
              <a:rPr lang="pt-BR" dirty="0"/>
              <a:t> para abrigar </a:t>
            </a:r>
            <a:r>
              <a:rPr lang="pt-BR" dirty="0" smtClean="0"/>
              <a:t>atributos e métodos, </a:t>
            </a:r>
            <a:r>
              <a:rPr lang="pt-BR" dirty="0"/>
              <a:t>assim como os desenhos de engenharia do carro abrigam </a:t>
            </a:r>
            <a:r>
              <a:rPr lang="pt-BR" dirty="0" smtClean="0"/>
              <a:t>suas características e suas funções. </a:t>
            </a:r>
          </a:p>
          <a:p>
            <a:pPr algn="just"/>
            <a:endParaRPr lang="pt-BR" dirty="0"/>
          </a:p>
        </p:txBody>
      </p:sp>
      <p:pic>
        <p:nvPicPr>
          <p:cNvPr id="2050" name="Picture 2" descr="http://images04.olx.com.br/ui/8/13/51/1282746310_115711251_5-Transporte-de-Van-e-Carros-de-Luxo-Fortaleza-MrOliver-Ceara-1282746310.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490" y="3717032"/>
            <a:ext cx="4762500" cy="3333750"/>
          </a:xfrm>
          <a:prstGeom prst="rect">
            <a:avLst/>
          </a:prstGeom>
          <a:noFill/>
          <a:extLst>
            <a:ext uri="{909E8E84-426E-40DD-AFC4-6F175D3DCCD1}">
              <a14:hiddenFill xmlns:a14="http://schemas.microsoft.com/office/drawing/2010/main">
                <a:solidFill>
                  <a:srgbClr val="FFFFFF"/>
                </a:solidFill>
              </a14:hiddenFill>
            </a:ext>
          </a:extLst>
        </p:spPr>
      </p:pic>
      <p:cxnSp>
        <p:nvCxnSpPr>
          <p:cNvPr id="4" name="Conector de seta reta 3"/>
          <p:cNvCxnSpPr/>
          <p:nvPr/>
        </p:nvCxnSpPr>
        <p:spPr>
          <a:xfrm>
            <a:off x="3779912" y="5229200"/>
            <a:ext cx="1368152" cy="0"/>
          </a:xfrm>
          <a:prstGeom prst="straightConnector1">
            <a:avLst/>
          </a:prstGeom>
          <a:ln>
            <a:tailEnd type="arrow"/>
          </a:ln>
        </p:spPr>
        <p:style>
          <a:lnRef idx="3">
            <a:schemeClr val="accent3"/>
          </a:lnRef>
          <a:fillRef idx="0">
            <a:schemeClr val="accent3"/>
          </a:fillRef>
          <a:effectRef idx="2">
            <a:schemeClr val="accent3"/>
          </a:effectRef>
          <a:fontRef idx="minor">
            <a:schemeClr val="tx1"/>
          </a:fontRef>
        </p:style>
      </p:cxnSp>
      <p:sp>
        <p:nvSpPr>
          <p:cNvPr id="7" name="Retângulo 6"/>
          <p:cNvSpPr/>
          <p:nvPr/>
        </p:nvSpPr>
        <p:spPr>
          <a:xfrm>
            <a:off x="5160137" y="4257092"/>
            <a:ext cx="1680115" cy="1944216"/>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pt-BR" dirty="0" smtClean="0"/>
              <a:t>Carro </a:t>
            </a:r>
          </a:p>
          <a:p>
            <a:pPr algn="ctr"/>
            <a:r>
              <a:rPr lang="pt-BR" dirty="0" smtClean="0"/>
              <a:t>_____________</a:t>
            </a:r>
          </a:p>
          <a:p>
            <a:pPr algn="ctr"/>
            <a:r>
              <a:rPr lang="pt-BR" dirty="0" err="1" smtClean="0"/>
              <a:t>nPortas</a:t>
            </a:r>
            <a:r>
              <a:rPr lang="pt-BR" dirty="0" smtClean="0"/>
              <a:t>: </a:t>
            </a:r>
            <a:r>
              <a:rPr lang="pt-BR" dirty="0" err="1" smtClean="0"/>
              <a:t>int</a:t>
            </a:r>
            <a:endParaRPr lang="pt-BR" dirty="0" smtClean="0"/>
          </a:p>
          <a:p>
            <a:pPr algn="ctr"/>
            <a:r>
              <a:rPr lang="pt-BR" dirty="0"/>
              <a:t>c</a:t>
            </a:r>
            <a:r>
              <a:rPr lang="pt-BR" dirty="0" smtClean="0"/>
              <a:t>or: String </a:t>
            </a:r>
          </a:p>
          <a:p>
            <a:pPr algn="ctr"/>
            <a:r>
              <a:rPr lang="pt-BR" dirty="0"/>
              <a:t>m</a:t>
            </a:r>
            <a:r>
              <a:rPr lang="pt-BR" dirty="0" smtClean="0"/>
              <a:t>arca: String</a:t>
            </a:r>
          </a:p>
          <a:p>
            <a:pPr algn="ctr"/>
            <a:r>
              <a:rPr lang="pt-BR" dirty="0"/>
              <a:t>m</a:t>
            </a:r>
            <a:r>
              <a:rPr lang="pt-BR" dirty="0" smtClean="0"/>
              <a:t>odelo: String</a:t>
            </a:r>
            <a:endParaRPr lang="pt-BR" dirty="0"/>
          </a:p>
        </p:txBody>
      </p:sp>
      <p:sp>
        <p:nvSpPr>
          <p:cNvPr id="9" name="Chave direita 8"/>
          <p:cNvSpPr/>
          <p:nvPr/>
        </p:nvSpPr>
        <p:spPr>
          <a:xfrm>
            <a:off x="6876256" y="4869160"/>
            <a:ext cx="360040" cy="1224136"/>
          </a:xfrm>
          <a:prstGeom prst="rightBrace">
            <a:avLst/>
          </a:prstGeom>
          <a:ln w="38100"/>
        </p:spPr>
        <p:style>
          <a:lnRef idx="3">
            <a:schemeClr val="accent3"/>
          </a:lnRef>
          <a:fillRef idx="0">
            <a:schemeClr val="accent3"/>
          </a:fillRef>
          <a:effectRef idx="2">
            <a:schemeClr val="accent3"/>
          </a:effectRef>
          <a:fontRef idx="minor">
            <a:schemeClr val="tx1"/>
          </a:fontRef>
        </p:style>
        <p:txBody>
          <a:bodyPr rtlCol="0" anchor="ctr"/>
          <a:lstStyle/>
          <a:p>
            <a:pPr algn="ctr"/>
            <a:endParaRPr lang="pt-BR"/>
          </a:p>
        </p:txBody>
      </p:sp>
      <p:sp>
        <p:nvSpPr>
          <p:cNvPr id="10" name="CaixaDeTexto 9"/>
          <p:cNvSpPr txBox="1"/>
          <p:nvPr/>
        </p:nvSpPr>
        <p:spPr>
          <a:xfrm>
            <a:off x="7038172" y="5215911"/>
            <a:ext cx="1584176" cy="646331"/>
          </a:xfrm>
          <a:prstGeom prst="rect">
            <a:avLst/>
          </a:prstGeom>
          <a:noFill/>
        </p:spPr>
        <p:txBody>
          <a:bodyPr wrap="square" rtlCol="0">
            <a:spAutoFit/>
          </a:bodyPr>
          <a:lstStyle/>
          <a:p>
            <a:r>
              <a:rPr lang="pt-BR" dirty="0" smtClean="0"/>
              <a:t>Atributos/</a:t>
            </a:r>
          </a:p>
          <a:p>
            <a:r>
              <a:rPr lang="pt-BR" dirty="0" smtClean="0"/>
              <a:t>características</a:t>
            </a:r>
            <a:endParaRPr lang="pt-BR" dirty="0"/>
          </a:p>
        </p:txBody>
      </p:sp>
    </p:spTree>
    <p:extLst>
      <p:ext uri="{BB962C8B-B14F-4D97-AF65-F5344CB8AC3E}">
        <p14:creationId xmlns:p14="http://schemas.microsoft.com/office/powerpoint/2010/main" val="33995848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3" descr="G:\ITTraining - Programas e Controle\site\questionario\Image\logo.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79912" y="1"/>
            <a:ext cx="1224135" cy="70623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C:\Users\Lucas Biason\Downloads\Java.png"/>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100000"/>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3242569" y="2780928"/>
            <a:ext cx="2270969" cy="2270969"/>
          </a:xfrm>
          <a:prstGeom prst="rect">
            <a:avLst/>
          </a:prstGeom>
          <a:noFill/>
          <a:ln>
            <a:noFill/>
          </a:ln>
          <a:effectLst>
            <a:outerShdw sx="1000" sy="1000" algn="ctr" rotWithShape="0">
              <a:schemeClr val="bg1"/>
            </a:outerShdw>
          </a:effectLst>
          <a:scene3d>
            <a:camera prst="orthographicFront">
              <a:rot lat="0" lon="0" rev="0"/>
            </a:camera>
            <a:lightRig rig="contrasting" dir="t">
              <a:rot lat="0" lon="0" rev="7800000"/>
            </a:lightRig>
          </a:scene3d>
          <a:sp3d prstMaterial="translucentPowder">
            <a:bevelT w="139700" h="139700"/>
          </a:sp3d>
          <a:extLst>
            <a:ext uri="{909E8E84-426E-40DD-AFC4-6F175D3DCCD1}">
              <a14:hiddenFill xmlns:a14="http://schemas.microsoft.com/office/drawing/2010/main">
                <a:solidFill>
                  <a:srgbClr val="FFFFFF"/>
                </a:solidFill>
              </a14:hiddenFill>
            </a:ext>
          </a:extLst>
        </p:spPr>
      </p:pic>
      <p:sp>
        <p:nvSpPr>
          <p:cNvPr id="2" name="Título 1"/>
          <p:cNvSpPr>
            <a:spLocks noGrp="1"/>
          </p:cNvSpPr>
          <p:nvPr>
            <p:ph type="title"/>
          </p:nvPr>
        </p:nvSpPr>
        <p:spPr>
          <a:xfrm>
            <a:off x="179512" y="274638"/>
            <a:ext cx="8712968" cy="1143000"/>
          </a:xfrm>
        </p:spPr>
        <p:txBody>
          <a:bodyPr>
            <a:normAutofit fontScale="90000"/>
          </a:bodyPr>
          <a:lstStyle/>
          <a:p>
            <a:r>
              <a:rPr lang="pt-BR" dirty="0" smtClean="0"/>
              <a:t>Conteúdo Programático (Fim de Semana)</a:t>
            </a:r>
            <a:endParaRPr lang="pt-BR" dirty="0"/>
          </a:p>
        </p:txBody>
      </p:sp>
      <p:sp>
        <p:nvSpPr>
          <p:cNvPr id="3" name="Espaço Reservado para Conteúdo 2"/>
          <p:cNvSpPr>
            <a:spLocks noGrp="1"/>
          </p:cNvSpPr>
          <p:nvPr>
            <p:ph idx="1"/>
          </p:nvPr>
        </p:nvSpPr>
        <p:spPr>
          <a:xfrm>
            <a:off x="457200" y="1556792"/>
            <a:ext cx="8229600" cy="4569371"/>
          </a:xfrm>
        </p:spPr>
        <p:txBody>
          <a:bodyPr>
            <a:normAutofit/>
          </a:bodyPr>
          <a:lstStyle/>
          <a:p>
            <a:pPr>
              <a:lnSpc>
                <a:spcPct val="200000"/>
              </a:lnSpc>
            </a:pPr>
            <a:r>
              <a:rPr lang="pt-BR" sz="2400" b="1" dirty="0" smtClean="0"/>
              <a:t>Aula 01: </a:t>
            </a:r>
            <a:r>
              <a:rPr lang="pt-BR" sz="2400" dirty="0" smtClean="0"/>
              <a:t>Estruturas Básicas em Java, Classe ‘</a:t>
            </a:r>
            <a:r>
              <a:rPr lang="pt-BR" sz="2400" dirty="0" err="1" smtClean="0"/>
              <a:t>JOptionPane</a:t>
            </a:r>
            <a:r>
              <a:rPr lang="pt-BR" sz="2400" dirty="0" smtClean="0"/>
              <a:t>’ e Introdução a Classes</a:t>
            </a:r>
            <a:r>
              <a:rPr lang="pt-BR" sz="2400" dirty="0"/>
              <a:t>,</a:t>
            </a:r>
            <a:r>
              <a:rPr lang="pt-BR" sz="2400" dirty="0" smtClean="0"/>
              <a:t> Orientação a Objetos: Herança, Polimorfismo e </a:t>
            </a:r>
            <a:r>
              <a:rPr lang="pt-BR" sz="2400" dirty="0"/>
              <a:t>Interfaces</a:t>
            </a:r>
            <a:r>
              <a:rPr lang="pt-BR" sz="2400" dirty="0" smtClean="0"/>
              <a:t>,</a:t>
            </a:r>
            <a:r>
              <a:rPr lang="pt-BR" sz="2400" dirty="0"/>
              <a:t> Coleções e </a:t>
            </a:r>
            <a:r>
              <a:rPr lang="pt-BR" sz="2400" dirty="0" smtClean="0"/>
              <a:t>Genéricos.</a:t>
            </a:r>
            <a:endParaRPr lang="pt-BR" sz="2400" b="1" dirty="0" smtClean="0"/>
          </a:p>
          <a:p>
            <a:pPr>
              <a:lnSpc>
                <a:spcPct val="200000"/>
              </a:lnSpc>
            </a:pPr>
            <a:r>
              <a:rPr lang="pt-BR" sz="2400" b="1" dirty="0" smtClean="0"/>
              <a:t>Aula 02: </a:t>
            </a:r>
            <a:r>
              <a:rPr lang="pt-BR" sz="2400" dirty="0" smtClean="0"/>
              <a:t>Tratamento e Criação de Exceções,</a:t>
            </a:r>
            <a:r>
              <a:rPr lang="pt-BR" sz="2400" b="1" dirty="0" smtClean="0"/>
              <a:t> </a:t>
            </a:r>
            <a:r>
              <a:rPr lang="pt-BR" sz="2400" dirty="0" smtClean="0"/>
              <a:t>Tipos </a:t>
            </a:r>
            <a:r>
              <a:rPr lang="pt-BR" sz="2400" dirty="0" err="1"/>
              <a:t>Enum</a:t>
            </a:r>
            <a:r>
              <a:rPr lang="pt-BR" sz="2400" dirty="0"/>
              <a:t> e </a:t>
            </a:r>
            <a:r>
              <a:rPr lang="pt-BR" sz="2400" dirty="0" smtClean="0"/>
              <a:t>Threads, Arquivos e Strings</a:t>
            </a:r>
            <a:r>
              <a:rPr lang="pt-BR" sz="2400" b="1" dirty="0" smtClean="0"/>
              <a:t>, </a:t>
            </a:r>
            <a:r>
              <a:rPr lang="pt-BR" sz="2400" dirty="0" smtClean="0"/>
              <a:t>Interfaces Gráficas com Swing.</a:t>
            </a:r>
            <a:endParaRPr lang="pt-BR" sz="2400" b="1" dirty="0"/>
          </a:p>
        </p:txBody>
      </p:sp>
    </p:spTree>
    <p:extLst>
      <p:ext uri="{BB962C8B-B14F-4D97-AF65-F5344CB8AC3E}">
        <p14:creationId xmlns:p14="http://schemas.microsoft.com/office/powerpoint/2010/main" val="39097192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47664" y="576064"/>
            <a:ext cx="7308304" cy="836712"/>
          </a:xfrm>
        </p:spPr>
        <p:txBody>
          <a:bodyPr anchor="b">
            <a:normAutofit fontScale="90000"/>
          </a:bodyPr>
          <a:lstStyle/>
          <a:p>
            <a:r>
              <a:rPr lang="pt-BR" dirty="0" smtClean="0"/>
              <a:t>Orientação a Objetos - Introdução</a:t>
            </a:r>
            <a:endParaRPr lang="pt-BR" dirty="0"/>
          </a:p>
        </p:txBody>
      </p:sp>
      <p:pic>
        <p:nvPicPr>
          <p:cNvPr id="13" name="Picture 2" descr="C:\Users\Lucas Biason\Downloads\Jav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49699"/>
            <a:ext cx="1475655" cy="147565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3" descr="G:\ITTraining - Programas e Controle\site\questionario\Image\log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79912" y="1"/>
            <a:ext cx="1224135" cy="706231"/>
          </a:xfrm>
          <a:prstGeom prst="rect">
            <a:avLst/>
          </a:prstGeom>
          <a:noFill/>
          <a:extLst>
            <a:ext uri="{909E8E84-426E-40DD-AFC4-6F175D3DCCD1}">
              <a14:hiddenFill xmlns:a14="http://schemas.microsoft.com/office/drawing/2010/main">
                <a:solidFill>
                  <a:srgbClr val="FFFFFF"/>
                </a:solidFill>
              </a14:hiddenFill>
            </a:ext>
          </a:extLst>
        </p:spPr>
      </p:pic>
      <p:sp>
        <p:nvSpPr>
          <p:cNvPr id="18" name="Retângulo 17"/>
          <p:cNvSpPr/>
          <p:nvPr/>
        </p:nvSpPr>
        <p:spPr>
          <a:xfrm>
            <a:off x="395536" y="1538239"/>
            <a:ext cx="8424936" cy="1477328"/>
          </a:xfrm>
          <a:prstGeom prst="rect">
            <a:avLst/>
          </a:prstGeom>
        </p:spPr>
        <p:txBody>
          <a:bodyPr wrap="square">
            <a:spAutoFit/>
          </a:bodyPr>
          <a:lstStyle/>
          <a:p>
            <a:pPr algn="just"/>
            <a:r>
              <a:rPr lang="pt-BR" dirty="0" smtClean="0"/>
              <a:t>	</a:t>
            </a:r>
            <a:r>
              <a:rPr lang="pt-BR" dirty="0"/>
              <a:t>Para realizar uma tarefa em um programa é necessário um </a:t>
            </a:r>
            <a:r>
              <a:rPr lang="pt-BR" b="1" dirty="0"/>
              <a:t>método</a:t>
            </a:r>
            <a:r>
              <a:rPr lang="pt-BR" dirty="0"/>
              <a:t>. O método descreve os mecanismos que realmente realizam suas tarefas. O método oculta de seu usuário as  tarefas complexas que ele realiza, assim como o pedal acelerador de um carro oculta do motorista os complexos mecanismos que fazem  o carro andar mais rápido. </a:t>
            </a:r>
          </a:p>
        </p:txBody>
      </p:sp>
      <p:pic>
        <p:nvPicPr>
          <p:cNvPr id="2050" name="Picture 2" descr="http://images04.olx.com.br/ui/8/13/51/1282746310_115711251_5-Transporte-de-Van-e-Carros-de-Luxo-Fortaleza-MrOliver-Ceara-1282746310.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490" y="3717032"/>
            <a:ext cx="4762500" cy="3333750"/>
          </a:xfrm>
          <a:prstGeom prst="rect">
            <a:avLst/>
          </a:prstGeom>
          <a:noFill/>
          <a:extLst>
            <a:ext uri="{909E8E84-426E-40DD-AFC4-6F175D3DCCD1}">
              <a14:hiddenFill xmlns:a14="http://schemas.microsoft.com/office/drawing/2010/main">
                <a:solidFill>
                  <a:srgbClr val="FFFFFF"/>
                </a:solidFill>
              </a14:hiddenFill>
            </a:ext>
          </a:extLst>
        </p:spPr>
      </p:pic>
      <p:cxnSp>
        <p:nvCxnSpPr>
          <p:cNvPr id="4" name="Conector de seta reta 3"/>
          <p:cNvCxnSpPr/>
          <p:nvPr/>
        </p:nvCxnSpPr>
        <p:spPr>
          <a:xfrm>
            <a:off x="3779912" y="5229200"/>
            <a:ext cx="828092" cy="0"/>
          </a:xfrm>
          <a:prstGeom prst="straightConnector1">
            <a:avLst/>
          </a:prstGeom>
          <a:ln>
            <a:tailEnd type="arrow"/>
          </a:ln>
        </p:spPr>
        <p:style>
          <a:lnRef idx="3">
            <a:schemeClr val="accent3"/>
          </a:lnRef>
          <a:fillRef idx="0">
            <a:schemeClr val="accent3"/>
          </a:fillRef>
          <a:effectRef idx="2">
            <a:schemeClr val="accent3"/>
          </a:effectRef>
          <a:fontRef idx="minor">
            <a:schemeClr val="tx1"/>
          </a:fontRef>
        </p:style>
      </p:cxnSp>
      <p:sp>
        <p:nvSpPr>
          <p:cNvPr id="7" name="Retângulo 6"/>
          <p:cNvSpPr/>
          <p:nvPr/>
        </p:nvSpPr>
        <p:spPr>
          <a:xfrm>
            <a:off x="4608004" y="3015567"/>
            <a:ext cx="2052229" cy="3185741"/>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pt-BR" dirty="0" smtClean="0"/>
              <a:t>Carro </a:t>
            </a:r>
          </a:p>
          <a:p>
            <a:pPr algn="ctr"/>
            <a:r>
              <a:rPr lang="pt-BR" dirty="0" smtClean="0"/>
              <a:t>________________</a:t>
            </a:r>
          </a:p>
          <a:p>
            <a:pPr algn="ctr"/>
            <a:r>
              <a:rPr lang="pt-BR" dirty="0" err="1"/>
              <a:t>nPortas</a:t>
            </a:r>
            <a:r>
              <a:rPr lang="pt-BR" dirty="0"/>
              <a:t>: </a:t>
            </a:r>
            <a:r>
              <a:rPr lang="pt-BR" dirty="0" err="1" smtClean="0"/>
              <a:t>int</a:t>
            </a:r>
            <a:r>
              <a:rPr lang="pt-BR" dirty="0" smtClean="0"/>
              <a:t> ...</a:t>
            </a:r>
            <a:endParaRPr lang="pt-BR" dirty="0"/>
          </a:p>
          <a:p>
            <a:pPr algn="ctr"/>
            <a:r>
              <a:rPr lang="pt-BR" dirty="0" smtClean="0"/>
              <a:t>________________</a:t>
            </a:r>
          </a:p>
          <a:p>
            <a:pPr algn="ctr"/>
            <a:r>
              <a:rPr lang="pt-BR" dirty="0" smtClean="0"/>
              <a:t>acelerar() : </a:t>
            </a:r>
            <a:r>
              <a:rPr lang="pt-BR" dirty="0" err="1" smtClean="0"/>
              <a:t>void</a:t>
            </a:r>
            <a:endParaRPr lang="pt-BR" dirty="0" smtClean="0"/>
          </a:p>
          <a:p>
            <a:pPr algn="ctr"/>
            <a:r>
              <a:rPr lang="pt-BR" dirty="0"/>
              <a:t>f</a:t>
            </a:r>
            <a:r>
              <a:rPr lang="pt-BR" dirty="0" smtClean="0"/>
              <a:t>rear() : </a:t>
            </a:r>
            <a:r>
              <a:rPr lang="pt-BR" dirty="0" err="1" smtClean="0"/>
              <a:t>void</a:t>
            </a:r>
            <a:endParaRPr lang="pt-BR" dirty="0" smtClean="0"/>
          </a:p>
          <a:p>
            <a:pPr algn="ctr"/>
            <a:r>
              <a:rPr lang="pt-BR" dirty="0" smtClean="0"/>
              <a:t>parar() : </a:t>
            </a:r>
            <a:r>
              <a:rPr lang="pt-BR" dirty="0" err="1" smtClean="0"/>
              <a:t>void</a:t>
            </a:r>
            <a:endParaRPr lang="pt-BR" dirty="0" smtClean="0"/>
          </a:p>
          <a:p>
            <a:pPr algn="ctr"/>
            <a:r>
              <a:rPr lang="pt-BR" dirty="0"/>
              <a:t>l</a:t>
            </a:r>
            <a:r>
              <a:rPr lang="pt-BR" dirty="0" smtClean="0"/>
              <a:t>igar() : </a:t>
            </a:r>
            <a:r>
              <a:rPr lang="pt-BR" dirty="0" err="1" smtClean="0"/>
              <a:t>void</a:t>
            </a:r>
            <a:endParaRPr lang="pt-BR" dirty="0" smtClean="0"/>
          </a:p>
          <a:p>
            <a:pPr algn="ctr"/>
            <a:r>
              <a:rPr lang="pt-BR" dirty="0"/>
              <a:t>d</a:t>
            </a:r>
            <a:r>
              <a:rPr lang="pt-BR" dirty="0" smtClean="0"/>
              <a:t>esligar() : </a:t>
            </a:r>
            <a:r>
              <a:rPr lang="pt-BR" dirty="0" err="1" smtClean="0"/>
              <a:t>void</a:t>
            </a:r>
            <a:endParaRPr lang="pt-BR" dirty="0" smtClean="0"/>
          </a:p>
          <a:p>
            <a:pPr algn="ctr"/>
            <a:r>
              <a:rPr lang="pt-BR" dirty="0" err="1" smtClean="0"/>
              <a:t>travarPortas</a:t>
            </a:r>
            <a:r>
              <a:rPr lang="pt-BR" dirty="0" smtClean="0"/>
              <a:t>() : </a:t>
            </a:r>
            <a:r>
              <a:rPr lang="pt-BR" dirty="0" err="1" smtClean="0"/>
              <a:t>void</a:t>
            </a:r>
            <a:endParaRPr lang="pt-BR" dirty="0" smtClean="0"/>
          </a:p>
          <a:p>
            <a:pPr algn="ctr"/>
            <a:endParaRPr lang="pt-BR" dirty="0"/>
          </a:p>
        </p:txBody>
      </p:sp>
      <p:sp>
        <p:nvSpPr>
          <p:cNvPr id="9" name="Chave direita 8"/>
          <p:cNvSpPr/>
          <p:nvPr/>
        </p:nvSpPr>
        <p:spPr>
          <a:xfrm>
            <a:off x="6660232" y="4221088"/>
            <a:ext cx="360040" cy="1872208"/>
          </a:xfrm>
          <a:prstGeom prst="rightBrace">
            <a:avLst/>
          </a:prstGeom>
          <a:ln w="38100"/>
        </p:spPr>
        <p:style>
          <a:lnRef idx="3">
            <a:schemeClr val="accent3"/>
          </a:lnRef>
          <a:fillRef idx="0">
            <a:schemeClr val="accent3"/>
          </a:fillRef>
          <a:effectRef idx="2">
            <a:schemeClr val="accent3"/>
          </a:effectRef>
          <a:fontRef idx="minor">
            <a:schemeClr val="tx1"/>
          </a:fontRef>
        </p:style>
        <p:txBody>
          <a:bodyPr rtlCol="0" anchor="ctr"/>
          <a:lstStyle/>
          <a:p>
            <a:pPr algn="ctr"/>
            <a:endParaRPr lang="pt-BR"/>
          </a:p>
        </p:txBody>
      </p:sp>
      <p:sp>
        <p:nvSpPr>
          <p:cNvPr id="10" name="CaixaDeTexto 9"/>
          <p:cNvSpPr txBox="1"/>
          <p:nvPr/>
        </p:nvSpPr>
        <p:spPr>
          <a:xfrm>
            <a:off x="7020272" y="4892745"/>
            <a:ext cx="1584176" cy="646331"/>
          </a:xfrm>
          <a:prstGeom prst="rect">
            <a:avLst/>
          </a:prstGeom>
          <a:noFill/>
        </p:spPr>
        <p:txBody>
          <a:bodyPr wrap="square" rtlCol="0">
            <a:spAutoFit/>
          </a:bodyPr>
          <a:lstStyle/>
          <a:p>
            <a:r>
              <a:rPr lang="pt-BR" dirty="0" smtClean="0"/>
              <a:t>Métodos/</a:t>
            </a:r>
          </a:p>
          <a:p>
            <a:r>
              <a:rPr lang="pt-BR" dirty="0" smtClean="0"/>
              <a:t>ações</a:t>
            </a:r>
            <a:endParaRPr lang="pt-BR" dirty="0"/>
          </a:p>
        </p:txBody>
      </p:sp>
    </p:spTree>
    <p:extLst>
      <p:ext uri="{BB962C8B-B14F-4D97-AF65-F5344CB8AC3E}">
        <p14:creationId xmlns:p14="http://schemas.microsoft.com/office/powerpoint/2010/main" val="710794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47664" y="576064"/>
            <a:ext cx="7308304" cy="836712"/>
          </a:xfrm>
        </p:spPr>
        <p:txBody>
          <a:bodyPr anchor="b">
            <a:normAutofit fontScale="90000"/>
          </a:bodyPr>
          <a:lstStyle/>
          <a:p>
            <a:r>
              <a:rPr lang="pt-BR" dirty="0" smtClean="0"/>
              <a:t>Orientação a Objetos - Introdução</a:t>
            </a:r>
            <a:endParaRPr lang="pt-BR" dirty="0"/>
          </a:p>
        </p:txBody>
      </p:sp>
      <p:pic>
        <p:nvPicPr>
          <p:cNvPr id="13" name="Picture 2" descr="C:\Users\Lucas Biason\Downloads\Jav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49699"/>
            <a:ext cx="1475655" cy="147565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3" descr="G:\ITTraining - Programas e Controle\site\questionario\Image\log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79912" y="1"/>
            <a:ext cx="1224135" cy="706231"/>
          </a:xfrm>
          <a:prstGeom prst="rect">
            <a:avLst/>
          </a:prstGeom>
          <a:noFill/>
          <a:extLst>
            <a:ext uri="{909E8E84-426E-40DD-AFC4-6F175D3DCCD1}">
              <a14:hiddenFill xmlns:a14="http://schemas.microsoft.com/office/drawing/2010/main">
                <a:solidFill>
                  <a:srgbClr val="FFFFFF"/>
                </a:solidFill>
              </a14:hiddenFill>
            </a:ext>
          </a:extLst>
        </p:spPr>
      </p:pic>
      <p:sp>
        <p:nvSpPr>
          <p:cNvPr id="18" name="Retângulo 17"/>
          <p:cNvSpPr/>
          <p:nvPr/>
        </p:nvSpPr>
        <p:spPr>
          <a:xfrm>
            <a:off x="395536" y="1538239"/>
            <a:ext cx="8424936" cy="646331"/>
          </a:xfrm>
          <a:prstGeom prst="rect">
            <a:avLst/>
          </a:prstGeom>
        </p:spPr>
        <p:txBody>
          <a:bodyPr wrap="square">
            <a:spAutoFit/>
          </a:bodyPr>
          <a:lstStyle/>
          <a:p>
            <a:pPr algn="just"/>
            <a:r>
              <a:rPr lang="pt-BR" dirty="0" smtClean="0"/>
              <a:t>	</a:t>
            </a:r>
            <a:r>
              <a:rPr lang="pt-BR" dirty="0"/>
              <a:t>Em uma classe,  você fornece um ou mais métodos que são projetados para realizar as tarefas da classe. </a:t>
            </a:r>
          </a:p>
        </p:txBody>
      </p:sp>
      <p:pic>
        <p:nvPicPr>
          <p:cNvPr id="2050" name="Picture 2" descr="http://images04.olx.com.br/ui/8/13/51/1282746310_115711251_5-Transporte-de-Van-e-Carros-de-Luxo-Fortaleza-MrOliver-Ceara-1282746310.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490" y="3717032"/>
            <a:ext cx="4762500" cy="3333750"/>
          </a:xfrm>
          <a:prstGeom prst="rect">
            <a:avLst/>
          </a:prstGeom>
          <a:noFill/>
          <a:extLst>
            <a:ext uri="{909E8E84-426E-40DD-AFC4-6F175D3DCCD1}">
              <a14:hiddenFill xmlns:a14="http://schemas.microsoft.com/office/drawing/2010/main">
                <a:solidFill>
                  <a:srgbClr val="FFFFFF"/>
                </a:solidFill>
              </a14:hiddenFill>
            </a:ext>
          </a:extLst>
        </p:spPr>
      </p:pic>
      <p:cxnSp>
        <p:nvCxnSpPr>
          <p:cNvPr id="4" name="Conector de seta reta 3"/>
          <p:cNvCxnSpPr/>
          <p:nvPr/>
        </p:nvCxnSpPr>
        <p:spPr>
          <a:xfrm>
            <a:off x="3779912" y="5229200"/>
            <a:ext cx="828092" cy="0"/>
          </a:xfrm>
          <a:prstGeom prst="straightConnector1">
            <a:avLst/>
          </a:prstGeom>
          <a:ln>
            <a:tailEnd type="arrow"/>
          </a:ln>
        </p:spPr>
        <p:style>
          <a:lnRef idx="3">
            <a:schemeClr val="accent3"/>
          </a:lnRef>
          <a:fillRef idx="0">
            <a:schemeClr val="accent3"/>
          </a:fillRef>
          <a:effectRef idx="2">
            <a:schemeClr val="accent3"/>
          </a:effectRef>
          <a:fontRef idx="minor">
            <a:schemeClr val="tx1"/>
          </a:fontRef>
        </p:style>
      </p:cxnSp>
      <p:sp>
        <p:nvSpPr>
          <p:cNvPr id="7" name="Retângulo 6"/>
          <p:cNvSpPr/>
          <p:nvPr/>
        </p:nvSpPr>
        <p:spPr>
          <a:xfrm>
            <a:off x="4608005" y="2184571"/>
            <a:ext cx="2052228" cy="4016738"/>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pt-BR" dirty="0" smtClean="0"/>
              <a:t>Carro </a:t>
            </a:r>
          </a:p>
          <a:p>
            <a:pPr algn="ctr"/>
            <a:r>
              <a:rPr lang="pt-BR" dirty="0" smtClean="0"/>
              <a:t>________________</a:t>
            </a:r>
          </a:p>
          <a:p>
            <a:pPr algn="ctr"/>
            <a:r>
              <a:rPr lang="pt-BR" dirty="0" err="1"/>
              <a:t>nPortas</a:t>
            </a:r>
            <a:r>
              <a:rPr lang="pt-BR" dirty="0"/>
              <a:t>: </a:t>
            </a:r>
            <a:r>
              <a:rPr lang="pt-BR" dirty="0" err="1"/>
              <a:t>int</a:t>
            </a:r>
            <a:endParaRPr lang="pt-BR" dirty="0"/>
          </a:p>
          <a:p>
            <a:pPr algn="ctr"/>
            <a:r>
              <a:rPr lang="pt-BR" dirty="0"/>
              <a:t>cor: String </a:t>
            </a:r>
          </a:p>
          <a:p>
            <a:pPr algn="ctr"/>
            <a:r>
              <a:rPr lang="pt-BR" dirty="0"/>
              <a:t>marca: String</a:t>
            </a:r>
          </a:p>
          <a:p>
            <a:pPr algn="ctr"/>
            <a:r>
              <a:rPr lang="pt-BR" dirty="0"/>
              <a:t>modelo: String</a:t>
            </a:r>
          </a:p>
          <a:p>
            <a:pPr algn="ctr"/>
            <a:r>
              <a:rPr lang="pt-BR" dirty="0" smtClean="0"/>
              <a:t>________________</a:t>
            </a:r>
          </a:p>
          <a:p>
            <a:pPr algn="ctr"/>
            <a:r>
              <a:rPr lang="pt-BR" dirty="0"/>
              <a:t>acelerar() : </a:t>
            </a:r>
            <a:r>
              <a:rPr lang="pt-BR" dirty="0" err="1"/>
              <a:t>void</a:t>
            </a:r>
            <a:endParaRPr lang="pt-BR" dirty="0"/>
          </a:p>
          <a:p>
            <a:pPr algn="ctr"/>
            <a:r>
              <a:rPr lang="pt-BR" dirty="0"/>
              <a:t>frear() : </a:t>
            </a:r>
            <a:r>
              <a:rPr lang="pt-BR" dirty="0" err="1"/>
              <a:t>void</a:t>
            </a:r>
            <a:endParaRPr lang="pt-BR" dirty="0"/>
          </a:p>
          <a:p>
            <a:pPr algn="ctr"/>
            <a:r>
              <a:rPr lang="pt-BR" dirty="0"/>
              <a:t>parar() : </a:t>
            </a:r>
            <a:r>
              <a:rPr lang="pt-BR" dirty="0" err="1"/>
              <a:t>void</a:t>
            </a:r>
            <a:endParaRPr lang="pt-BR" dirty="0"/>
          </a:p>
          <a:p>
            <a:pPr algn="ctr"/>
            <a:r>
              <a:rPr lang="pt-BR" dirty="0"/>
              <a:t>ligar() : </a:t>
            </a:r>
            <a:r>
              <a:rPr lang="pt-BR" dirty="0" err="1"/>
              <a:t>void</a:t>
            </a:r>
            <a:endParaRPr lang="pt-BR" dirty="0"/>
          </a:p>
          <a:p>
            <a:pPr algn="ctr"/>
            <a:r>
              <a:rPr lang="pt-BR" dirty="0"/>
              <a:t>desligar() : </a:t>
            </a:r>
            <a:r>
              <a:rPr lang="pt-BR" dirty="0" err="1"/>
              <a:t>void</a:t>
            </a:r>
            <a:endParaRPr lang="pt-BR" dirty="0"/>
          </a:p>
          <a:p>
            <a:pPr algn="ctr"/>
            <a:r>
              <a:rPr lang="pt-BR" dirty="0" err="1"/>
              <a:t>travarPortas</a:t>
            </a:r>
            <a:r>
              <a:rPr lang="pt-BR" dirty="0"/>
              <a:t>() : </a:t>
            </a:r>
            <a:r>
              <a:rPr lang="pt-BR" dirty="0" err="1"/>
              <a:t>void</a:t>
            </a:r>
            <a:endParaRPr lang="pt-BR" dirty="0"/>
          </a:p>
          <a:p>
            <a:pPr algn="ctr"/>
            <a:endParaRPr lang="pt-BR" dirty="0"/>
          </a:p>
        </p:txBody>
      </p:sp>
      <p:sp>
        <p:nvSpPr>
          <p:cNvPr id="9" name="Chave direita 8"/>
          <p:cNvSpPr/>
          <p:nvPr/>
        </p:nvSpPr>
        <p:spPr>
          <a:xfrm>
            <a:off x="6660232" y="4221088"/>
            <a:ext cx="360040" cy="1872208"/>
          </a:xfrm>
          <a:prstGeom prst="rightBrace">
            <a:avLst/>
          </a:prstGeom>
          <a:ln w="38100"/>
        </p:spPr>
        <p:style>
          <a:lnRef idx="3">
            <a:schemeClr val="accent3"/>
          </a:lnRef>
          <a:fillRef idx="0">
            <a:schemeClr val="accent3"/>
          </a:fillRef>
          <a:effectRef idx="2">
            <a:schemeClr val="accent3"/>
          </a:effectRef>
          <a:fontRef idx="minor">
            <a:schemeClr val="tx1"/>
          </a:fontRef>
        </p:style>
        <p:txBody>
          <a:bodyPr rtlCol="0" anchor="ctr"/>
          <a:lstStyle/>
          <a:p>
            <a:pPr algn="ctr"/>
            <a:endParaRPr lang="pt-BR"/>
          </a:p>
        </p:txBody>
      </p:sp>
      <p:sp>
        <p:nvSpPr>
          <p:cNvPr id="10" name="CaixaDeTexto 9"/>
          <p:cNvSpPr txBox="1"/>
          <p:nvPr/>
        </p:nvSpPr>
        <p:spPr>
          <a:xfrm>
            <a:off x="7020272" y="4892745"/>
            <a:ext cx="1584176" cy="646331"/>
          </a:xfrm>
          <a:prstGeom prst="rect">
            <a:avLst/>
          </a:prstGeom>
          <a:noFill/>
        </p:spPr>
        <p:txBody>
          <a:bodyPr wrap="square" rtlCol="0">
            <a:spAutoFit/>
          </a:bodyPr>
          <a:lstStyle/>
          <a:p>
            <a:r>
              <a:rPr lang="pt-BR" dirty="0" smtClean="0"/>
              <a:t>Métodos/</a:t>
            </a:r>
          </a:p>
          <a:p>
            <a:r>
              <a:rPr lang="pt-BR" dirty="0" smtClean="0"/>
              <a:t>ações</a:t>
            </a:r>
            <a:endParaRPr lang="pt-BR" dirty="0"/>
          </a:p>
        </p:txBody>
      </p:sp>
      <p:sp>
        <p:nvSpPr>
          <p:cNvPr id="11" name="Chave direita 10"/>
          <p:cNvSpPr/>
          <p:nvPr/>
        </p:nvSpPr>
        <p:spPr>
          <a:xfrm>
            <a:off x="6660232" y="2866225"/>
            <a:ext cx="360040" cy="1224136"/>
          </a:xfrm>
          <a:prstGeom prst="rightBrace">
            <a:avLst/>
          </a:prstGeom>
          <a:ln w="38100"/>
        </p:spPr>
        <p:style>
          <a:lnRef idx="3">
            <a:schemeClr val="accent3"/>
          </a:lnRef>
          <a:fillRef idx="0">
            <a:schemeClr val="accent3"/>
          </a:fillRef>
          <a:effectRef idx="2">
            <a:schemeClr val="accent3"/>
          </a:effectRef>
          <a:fontRef idx="minor">
            <a:schemeClr val="tx1"/>
          </a:fontRef>
        </p:style>
        <p:txBody>
          <a:bodyPr rtlCol="0" anchor="ctr"/>
          <a:lstStyle/>
          <a:p>
            <a:pPr algn="ctr"/>
            <a:endParaRPr lang="pt-BR"/>
          </a:p>
        </p:txBody>
      </p:sp>
      <p:sp>
        <p:nvSpPr>
          <p:cNvPr id="12" name="CaixaDeTexto 11"/>
          <p:cNvSpPr txBox="1"/>
          <p:nvPr/>
        </p:nvSpPr>
        <p:spPr>
          <a:xfrm>
            <a:off x="7038172" y="3212976"/>
            <a:ext cx="1584176" cy="646331"/>
          </a:xfrm>
          <a:prstGeom prst="rect">
            <a:avLst/>
          </a:prstGeom>
          <a:noFill/>
        </p:spPr>
        <p:txBody>
          <a:bodyPr wrap="square" rtlCol="0">
            <a:spAutoFit/>
          </a:bodyPr>
          <a:lstStyle/>
          <a:p>
            <a:r>
              <a:rPr lang="pt-BR" dirty="0" smtClean="0"/>
              <a:t>Atributos/</a:t>
            </a:r>
          </a:p>
          <a:p>
            <a:r>
              <a:rPr lang="pt-BR" dirty="0" smtClean="0"/>
              <a:t>características</a:t>
            </a:r>
            <a:endParaRPr lang="pt-BR" dirty="0"/>
          </a:p>
        </p:txBody>
      </p:sp>
    </p:spTree>
    <p:extLst>
      <p:ext uri="{BB962C8B-B14F-4D97-AF65-F5344CB8AC3E}">
        <p14:creationId xmlns:p14="http://schemas.microsoft.com/office/powerpoint/2010/main" val="3921189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47664" y="576064"/>
            <a:ext cx="7308304" cy="836712"/>
          </a:xfrm>
        </p:spPr>
        <p:txBody>
          <a:bodyPr anchor="b">
            <a:normAutofit fontScale="90000"/>
          </a:bodyPr>
          <a:lstStyle/>
          <a:p>
            <a:r>
              <a:rPr lang="pt-BR" dirty="0" smtClean="0"/>
              <a:t>Orientação a Objetos - Introdução</a:t>
            </a:r>
            <a:endParaRPr lang="pt-BR" dirty="0"/>
          </a:p>
        </p:txBody>
      </p:sp>
      <p:pic>
        <p:nvPicPr>
          <p:cNvPr id="13" name="Picture 2" descr="C:\Users\Lucas Biason\Downloads\Jav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49699"/>
            <a:ext cx="1475655" cy="147565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3" descr="G:\ITTraining - Programas e Controle\site\questionario\Image\log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79912" y="1"/>
            <a:ext cx="1224135" cy="706231"/>
          </a:xfrm>
          <a:prstGeom prst="rect">
            <a:avLst/>
          </a:prstGeom>
          <a:noFill/>
          <a:extLst>
            <a:ext uri="{909E8E84-426E-40DD-AFC4-6F175D3DCCD1}">
              <a14:hiddenFill xmlns:a14="http://schemas.microsoft.com/office/drawing/2010/main">
                <a:solidFill>
                  <a:srgbClr val="FFFFFF"/>
                </a:solidFill>
              </a14:hiddenFill>
            </a:ext>
          </a:extLst>
        </p:spPr>
      </p:pic>
      <p:sp>
        <p:nvSpPr>
          <p:cNvPr id="18" name="Retângulo 17"/>
          <p:cNvSpPr/>
          <p:nvPr/>
        </p:nvSpPr>
        <p:spPr>
          <a:xfrm>
            <a:off x="395536" y="1538239"/>
            <a:ext cx="8424936" cy="646331"/>
          </a:xfrm>
          <a:prstGeom prst="rect">
            <a:avLst/>
          </a:prstGeom>
        </p:spPr>
        <p:txBody>
          <a:bodyPr wrap="square">
            <a:spAutoFit/>
          </a:bodyPr>
          <a:lstStyle/>
          <a:p>
            <a:pPr algn="just"/>
            <a:r>
              <a:rPr lang="pt-BR" dirty="0" smtClean="0"/>
              <a:t>	</a:t>
            </a:r>
            <a:r>
              <a:rPr lang="pt-BR" b="1" dirty="0"/>
              <a:t>!</a:t>
            </a:r>
            <a:r>
              <a:rPr lang="pt-BR" dirty="0"/>
              <a:t>Assim como você não  pode dirigir um desenho de engenharia de um carro, você não  pode 'dirigir' uma classe</a:t>
            </a:r>
            <a:r>
              <a:rPr lang="pt-BR" dirty="0" smtClean="0"/>
              <a:t>.</a:t>
            </a:r>
            <a:r>
              <a:rPr lang="pt-BR" b="1" dirty="0" smtClean="0"/>
              <a:t>!</a:t>
            </a:r>
            <a:endParaRPr lang="pt-BR" dirty="0"/>
          </a:p>
        </p:txBody>
      </p:sp>
      <p:pic>
        <p:nvPicPr>
          <p:cNvPr id="2050" name="Picture 2" descr="http://images04.olx.com.br/ui/8/13/51/1282746310_115711251_5-Transporte-de-Van-e-Carros-de-Luxo-Fortaleza-MrOliver-Ceara-1282746310.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490" y="3717032"/>
            <a:ext cx="4762500" cy="3333750"/>
          </a:xfrm>
          <a:prstGeom prst="rect">
            <a:avLst/>
          </a:prstGeom>
          <a:noFill/>
          <a:extLst>
            <a:ext uri="{909E8E84-426E-40DD-AFC4-6F175D3DCCD1}">
              <a14:hiddenFill xmlns:a14="http://schemas.microsoft.com/office/drawing/2010/main">
                <a:solidFill>
                  <a:srgbClr val="FFFFFF"/>
                </a:solidFill>
              </a14:hiddenFill>
            </a:ext>
          </a:extLst>
        </p:spPr>
      </p:pic>
      <p:sp>
        <p:nvSpPr>
          <p:cNvPr id="7" name="Retângulo 6"/>
          <p:cNvSpPr/>
          <p:nvPr/>
        </p:nvSpPr>
        <p:spPr>
          <a:xfrm>
            <a:off x="5160137" y="2184571"/>
            <a:ext cx="1500095" cy="4016738"/>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pt-BR" dirty="0" smtClean="0"/>
              <a:t>Carro </a:t>
            </a:r>
          </a:p>
          <a:p>
            <a:pPr algn="ctr"/>
            <a:r>
              <a:rPr lang="pt-BR" dirty="0" smtClean="0"/>
              <a:t>__________</a:t>
            </a:r>
          </a:p>
          <a:p>
            <a:pPr algn="ctr"/>
            <a:r>
              <a:rPr lang="pt-BR" dirty="0" err="1"/>
              <a:t>nPortas</a:t>
            </a:r>
            <a:endParaRPr lang="pt-BR" dirty="0"/>
          </a:p>
          <a:p>
            <a:pPr algn="ctr"/>
            <a:r>
              <a:rPr lang="pt-BR" dirty="0"/>
              <a:t>Cor</a:t>
            </a:r>
          </a:p>
          <a:p>
            <a:pPr algn="ctr"/>
            <a:r>
              <a:rPr lang="pt-BR" dirty="0"/>
              <a:t>Marca</a:t>
            </a:r>
          </a:p>
          <a:p>
            <a:pPr algn="ctr"/>
            <a:r>
              <a:rPr lang="pt-BR" dirty="0"/>
              <a:t>modelo</a:t>
            </a:r>
          </a:p>
          <a:p>
            <a:pPr algn="ctr"/>
            <a:r>
              <a:rPr lang="pt-BR" dirty="0" smtClean="0"/>
              <a:t>___________</a:t>
            </a:r>
          </a:p>
          <a:p>
            <a:pPr algn="ctr"/>
            <a:r>
              <a:rPr lang="pt-BR" dirty="0" smtClean="0"/>
              <a:t>acelerar()</a:t>
            </a:r>
          </a:p>
          <a:p>
            <a:pPr algn="ctr"/>
            <a:r>
              <a:rPr lang="pt-BR" dirty="0"/>
              <a:t>f</a:t>
            </a:r>
            <a:r>
              <a:rPr lang="pt-BR" dirty="0" smtClean="0"/>
              <a:t>rear()</a:t>
            </a:r>
          </a:p>
          <a:p>
            <a:pPr algn="ctr"/>
            <a:r>
              <a:rPr lang="pt-BR" dirty="0" smtClean="0"/>
              <a:t>parar()</a:t>
            </a:r>
          </a:p>
          <a:p>
            <a:pPr algn="ctr"/>
            <a:r>
              <a:rPr lang="pt-BR" dirty="0"/>
              <a:t>l</a:t>
            </a:r>
            <a:r>
              <a:rPr lang="pt-BR" dirty="0" smtClean="0"/>
              <a:t>igar()</a:t>
            </a:r>
          </a:p>
          <a:p>
            <a:pPr algn="ctr"/>
            <a:r>
              <a:rPr lang="pt-BR" dirty="0"/>
              <a:t>d</a:t>
            </a:r>
            <a:r>
              <a:rPr lang="pt-BR" dirty="0" smtClean="0"/>
              <a:t>esligar()</a:t>
            </a:r>
          </a:p>
          <a:p>
            <a:pPr algn="ctr"/>
            <a:r>
              <a:rPr lang="pt-BR" dirty="0" err="1" smtClean="0"/>
              <a:t>travarPortas</a:t>
            </a:r>
            <a:r>
              <a:rPr lang="pt-BR" dirty="0" smtClean="0"/>
              <a:t>()</a:t>
            </a:r>
          </a:p>
          <a:p>
            <a:pPr algn="ctr"/>
            <a:endParaRPr lang="pt-BR" dirty="0"/>
          </a:p>
        </p:txBody>
      </p:sp>
      <p:sp>
        <p:nvSpPr>
          <p:cNvPr id="9" name="Chave direita 8"/>
          <p:cNvSpPr/>
          <p:nvPr/>
        </p:nvSpPr>
        <p:spPr>
          <a:xfrm>
            <a:off x="6660232" y="4221088"/>
            <a:ext cx="360040" cy="1872208"/>
          </a:xfrm>
          <a:prstGeom prst="rightBrace">
            <a:avLst/>
          </a:prstGeom>
          <a:ln w="38100"/>
        </p:spPr>
        <p:style>
          <a:lnRef idx="3">
            <a:schemeClr val="accent3"/>
          </a:lnRef>
          <a:fillRef idx="0">
            <a:schemeClr val="accent3"/>
          </a:fillRef>
          <a:effectRef idx="2">
            <a:schemeClr val="accent3"/>
          </a:effectRef>
          <a:fontRef idx="minor">
            <a:schemeClr val="tx1"/>
          </a:fontRef>
        </p:style>
        <p:txBody>
          <a:bodyPr rtlCol="0" anchor="ctr"/>
          <a:lstStyle/>
          <a:p>
            <a:pPr algn="ctr"/>
            <a:endParaRPr lang="pt-BR"/>
          </a:p>
        </p:txBody>
      </p:sp>
      <p:sp>
        <p:nvSpPr>
          <p:cNvPr id="10" name="CaixaDeTexto 9"/>
          <p:cNvSpPr txBox="1"/>
          <p:nvPr/>
        </p:nvSpPr>
        <p:spPr>
          <a:xfrm>
            <a:off x="7020272" y="4892745"/>
            <a:ext cx="1584176" cy="646331"/>
          </a:xfrm>
          <a:prstGeom prst="rect">
            <a:avLst/>
          </a:prstGeom>
          <a:noFill/>
        </p:spPr>
        <p:txBody>
          <a:bodyPr wrap="square" rtlCol="0">
            <a:spAutoFit/>
          </a:bodyPr>
          <a:lstStyle/>
          <a:p>
            <a:r>
              <a:rPr lang="pt-BR" dirty="0" smtClean="0"/>
              <a:t>Métodos/</a:t>
            </a:r>
          </a:p>
          <a:p>
            <a:r>
              <a:rPr lang="pt-BR" dirty="0" smtClean="0"/>
              <a:t>ações</a:t>
            </a:r>
            <a:endParaRPr lang="pt-BR" dirty="0"/>
          </a:p>
        </p:txBody>
      </p:sp>
      <p:sp>
        <p:nvSpPr>
          <p:cNvPr id="11" name="Chave direita 10"/>
          <p:cNvSpPr/>
          <p:nvPr/>
        </p:nvSpPr>
        <p:spPr>
          <a:xfrm>
            <a:off x="6660232" y="2866225"/>
            <a:ext cx="360040" cy="1224136"/>
          </a:xfrm>
          <a:prstGeom prst="rightBrace">
            <a:avLst/>
          </a:prstGeom>
          <a:ln w="38100"/>
        </p:spPr>
        <p:style>
          <a:lnRef idx="3">
            <a:schemeClr val="accent3"/>
          </a:lnRef>
          <a:fillRef idx="0">
            <a:schemeClr val="accent3"/>
          </a:fillRef>
          <a:effectRef idx="2">
            <a:schemeClr val="accent3"/>
          </a:effectRef>
          <a:fontRef idx="minor">
            <a:schemeClr val="tx1"/>
          </a:fontRef>
        </p:style>
        <p:txBody>
          <a:bodyPr rtlCol="0" anchor="ctr"/>
          <a:lstStyle/>
          <a:p>
            <a:pPr algn="ctr"/>
            <a:endParaRPr lang="pt-BR"/>
          </a:p>
        </p:txBody>
      </p:sp>
      <p:sp>
        <p:nvSpPr>
          <p:cNvPr id="12" name="CaixaDeTexto 11"/>
          <p:cNvSpPr txBox="1"/>
          <p:nvPr/>
        </p:nvSpPr>
        <p:spPr>
          <a:xfrm>
            <a:off x="7038172" y="3212976"/>
            <a:ext cx="1584176" cy="646331"/>
          </a:xfrm>
          <a:prstGeom prst="rect">
            <a:avLst/>
          </a:prstGeom>
          <a:noFill/>
        </p:spPr>
        <p:txBody>
          <a:bodyPr wrap="square" rtlCol="0">
            <a:spAutoFit/>
          </a:bodyPr>
          <a:lstStyle/>
          <a:p>
            <a:r>
              <a:rPr lang="pt-BR" dirty="0" smtClean="0"/>
              <a:t>Atributos/</a:t>
            </a:r>
          </a:p>
          <a:p>
            <a:r>
              <a:rPr lang="pt-BR" dirty="0" smtClean="0"/>
              <a:t>características</a:t>
            </a:r>
            <a:endParaRPr lang="pt-BR" dirty="0"/>
          </a:p>
        </p:txBody>
      </p:sp>
      <p:sp>
        <p:nvSpPr>
          <p:cNvPr id="15" name="CaixaDeTexto 14"/>
          <p:cNvSpPr txBox="1"/>
          <p:nvPr/>
        </p:nvSpPr>
        <p:spPr>
          <a:xfrm>
            <a:off x="2195736" y="3486199"/>
            <a:ext cx="1080120" cy="461665"/>
          </a:xfrm>
          <a:prstGeom prst="rect">
            <a:avLst/>
          </a:prstGeom>
          <a:noFill/>
        </p:spPr>
        <p:txBody>
          <a:bodyPr wrap="square" rtlCol="0">
            <a:spAutoFit/>
          </a:bodyPr>
          <a:lstStyle/>
          <a:p>
            <a:r>
              <a:rPr lang="pt-BR" sz="2400" dirty="0" smtClean="0"/>
              <a:t>Objeto</a:t>
            </a:r>
            <a:endParaRPr lang="pt-BR" sz="2400" dirty="0"/>
          </a:p>
        </p:txBody>
      </p:sp>
    </p:spTree>
    <p:extLst>
      <p:ext uri="{BB962C8B-B14F-4D97-AF65-F5344CB8AC3E}">
        <p14:creationId xmlns:p14="http://schemas.microsoft.com/office/powerpoint/2010/main" val="34766877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47664" y="576064"/>
            <a:ext cx="7308304" cy="836712"/>
          </a:xfrm>
        </p:spPr>
        <p:txBody>
          <a:bodyPr anchor="b">
            <a:normAutofit fontScale="90000"/>
          </a:bodyPr>
          <a:lstStyle/>
          <a:p>
            <a:r>
              <a:rPr lang="pt-BR" dirty="0" smtClean="0"/>
              <a:t>Orientação a Objetos - Overview</a:t>
            </a:r>
            <a:endParaRPr lang="pt-BR" dirty="0"/>
          </a:p>
        </p:txBody>
      </p:sp>
      <p:pic>
        <p:nvPicPr>
          <p:cNvPr id="13" name="Picture 2" descr="C:\Users\Lucas Biason\Downloads\Jav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49699"/>
            <a:ext cx="1475655" cy="147565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3" descr="G:\ITTraining - Programas e Controle\site\questionario\Image\log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79912" y="1"/>
            <a:ext cx="1224135" cy="706231"/>
          </a:xfrm>
          <a:prstGeom prst="rect">
            <a:avLst/>
          </a:prstGeom>
          <a:noFill/>
          <a:extLst>
            <a:ext uri="{909E8E84-426E-40DD-AFC4-6F175D3DCCD1}">
              <a14:hiddenFill xmlns:a14="http://schemas.microsoft.com/office/drawing/2010/main">
                <a:solidFill>
                  <a:srgbClr val="FFFFFF"/>
                </a:solidFill>
              </a14:hiddenFill>
            </a:ext>
          </a:extLst>
        </p:spPr>
      </p:pic>
      <p:sp>
        <p:nvSpPr>
          <p:cNvPr id="18" name="Retângulo 17"/>
          <p:cNvSpPr/>
          <p:nvPr/>
        </p:nvSpPr>
        <p:spPr>
          <a:xfrm>
            <a:off x="179512" y="1538239"/>
            <a:ext cx="8640960" cy="5078313"/>
          </a:xfrm>
          <a:prstGeom prst="rect">
            <a:avLst/>
          </a:prstGeom>
        </p:spPr>
        <p:txBody>
          <a:bodyPr wrap="square">
            <a:spAutoFit/>
          </a:bodyPr>
          <a:lstStyle/>
          <a:p>
            <a:pPr algn="just">
              <a:lnSpc>
                <a:spcPct val="200000"/>
              </a:lnSpc>
            </a:pPr>
            <a:r>
              <a:rPr lang="pt-BR" dirty="0" smtClean="0"/>
              <a:t>	</a:t>
            </a:r>
            <a:r>
              <a:rPr lang="pt-BR" b="1" dirty="0"/>
              <a:t>Classe</a:t>
            </a:r>
            <a:r>
              <a:rPr lang="pt-BR" dirty="0"/>
              <a:t> é uma descrição de um conjunto de objetos que compartilham os mesmos atributos, métodos ou operações, relacionamentos e semântica.</a:t>
            </a:r>
          </a:p>
          <a:p>
            <a:pPr algn="just">
              <a:lnSpc>
                <a:spcPct val="200000"/>
              </a:lnSpc>
            </a:pPr>
            <a:r>
              <a:rPr lang="pt-BR" b="1" dirty="0" smtClean="0"/>
              <a:t>	Métodos </a:t>
            </a:r>
            <a:r>
              <a:rPr lang="pt-BR" dirty="0"/>
              <a:t>definem o comportamento da classe.</a:t>
            </a:r>
            <a:r>
              <a:rPr lang="pt-BR" b="1" dirty="0"/>
              <a:t> </a:t>
            </a:r>
            <a:r>
              <a:rPr lang="pt-BR" dirty="0"/>
              <a:t>São funções.</a:t>
            </a:r>
          </a:p>
          <a:p>
            <a:pPr algn="just">
              <a:lnSpc>
                <a:spcPct val="200000"/>
              </a:lnSpc>
            </a:pPr>
            <a:r>
              <a:rPr lang="pt-BR" b="1" dirty="0" smtClean="0"/>
              <a:t>	Atributos </a:t>
            </a:r>
            <a:r>
              <a:rPr lang="pt-BR" dirty="0" smtClean="0"/>
              <a:t> </a:t>
            </a:r>
            <a:r>
              <a:rPr lang="pt-BR" dirty="0"/>
              <a:t>ou variáveis de instancia. São valores da classe. Seu escopo abrange toda a classe.</a:t>
            </a:r>
          </a:p>
          <a:p>
            <a:pPr algn="just">
              <a:lnSpc>
                <a:spcPct val="200000"/>
              </a:lnSpc>
            </a:pPr>
            <a:r>
              <a:rPr lang="pt-BR" b="1" dirty="0" smtClean="0"/>
              <a:t>	Objeto </a:t>
            </a:r>
            <a:r>
              <a:rPr lang="pt-BR" dirty="0"/>
              <a:t>uma entidade com existência física que pertence a um determinado conjunto de entidades afins (classe).</a:t>
            </a:r>
          </a:p>
          <a:p>
            <a:pPr algn="just">
              <a:lnSpc>
                <a:spcPct val="200000"/>
              </a:lnSpc>
            </a:pPr>
            <a:r>
              <a:rPr lang="pt-BR" b="1" dirty="0" smtClean="0"/>
              <a:t>	Instancia </a:t>
            </a:r>
            <a:r>
              <a:rPr lang="pt-BR" b="1" dirty="0"/>
              <a:t>de objeto </a:t>
            </a:r>
            <a:r>
              <a:rPr lang="pt-BR" dirty="0"/>
              <a:t> a instancia é criação do objeto na memoria.</a:t>
            </a:r>
          </a:p>
          <a:p>
            <a:pPr algn="just">
              <a:lnSpc>
                <a:spcPct val="200000"/>
              </a:lnSpc>
            </a:pPr>
            <a:r>
              <a:rPr lang="pt-BR" b="1" dirty="0" smtClean="0"/>
              <a:t>	Uma </a:t>
            </a:r>
            <a:r>
              <a:rPr lang="pt-BR" b="1" dirty="0"/>
              <a:t>chamada de método </a:t>
            </a:r>
            <a:r>
              <a:rPr lang="pt-BR" dirty="0"/>
              <a:t> executa os comandos do método.</a:t>
            </a:r>
          </a:p>
        </p:txBody>
      </p:sp>
    </p:spTree>
    <p:extLst>
      <p:ext uri="{BB962C8B-B14F-4D97-AF65-F5344CB8AC3E}">
        <p14:creationId xmlns:p14="http://schemas.microsoft.com/office/powerpoint/2010/main" val="286531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47664" y="576064"/>
            <a:ext cx="7308304" cy="836712"/>
          </a:xfrm>
        </p:spPr>
        <p:txBody>
          <a:bodyPr anchor="b">
            <a:normAutofit fontScale="90000"/>
          </a:bodyPr>
          <a:lstStyle/>
          <a:p>
            <a:r>
              <a:rPr lang="pt-BR" dirty="0" smtClean="0"/>
              <a:t>Orientação a Objetos - Exemplo</a:t>
            </a:r>
            <a:endParaRPr lang="pt-BR" dirty="0"/>
          </a:p>
        </p:txBody>
      </p:sp>
      <p:pic>
        <p:nvPicPr>
          <p:cNvPr id="13" name="Picture 2" descr="C:\Users\Lucas Biason\Downloads\Jav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49699"/>
            <a:ext cx="1475655" cy="147565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3" descr="G:\ITTraining - Programas e Controle\site\questionario\Image\log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79912" y="1"/>
            <a:ext cx="1224135" cy="706231"/>
          </a:xfrm>
          <a:prstGeom prst="rect">
            <a:avLst/>
          </a:prstGeom>
          <a:noFill/>
          <a:extLst>
            <a:ext uri="{909E8E84-426E-40DD-AFC4-6F175D3DCCD1}">
              <a14:hiddenFill xmlns:a14="http://schemas.microsoft.com/office/drawing/2010/main">
                <a:solidFill>
                  <a:srgbClr val="FFFFFF"/>
                </a:solidFill>
              </a14:hiddenFill>
            </a:ext>
          </a:extLst>
        </p:spPr>
      </p:pic>
      <p:sp>
        <p:nvSpPr>
          <p:cNvPr id="18" name="Retângulo 17"/>
          <p:cNvSpPr/>
          <p:nvPr/>
        </p:nvSpPr>
        <p:spPr>
          <a:xfrm>
            <a:off x="3204967" y="2940596"/>
            <a:ext cx="2646549" cy="2862322"/>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pt-BR" b="1" dirty="0" err="1" smtClean="0">
                <a:solidFill>
                  <a:schemeClr val="accent3">
                    <a:lumMod val="50000"/>
                  </a:schemeClr>
                </a:solidFill>
              </a:rPr>
              <a:t>public</a:t>
            </a:r>
            <a:r>
              <a:rPr lang="pt-BR" b="1" dirty="0" smtClean="0"/>
              <a:t> </a:t>
            </a:r>
            <a:r>
              <a:rPr lang="pt-BR" b="1" dirty="0" err="1">
                <a:solidFill>
                  <a:schemeClr val="accent1">
                    <a:lumMod val="75000"/>
                  </a:schemeClr>
                </a:solidFill>
              </a:rPr>
              <a:t>class</a:t>
            </a:r>
            <a:r>
              <a:rPr lang="pt-BR" b="1" dirty="0"/>
              <a:t> </a:t>
            </a:r>
            <a:r>
              <a:rPr lang="pt-BR" b="1" dirty="0">
                <a:solidFill>
                  <a:schemeClr val="accent6"/>
                </a:solidFill>
              </a:rPr>
              <a:t>Conta</a:t>
            </a:r>
            <a:r>
              <a:rPr lang="pt-BR" b="1" dirty="0"/>
              <a:t> {</a:t>
            </a:r>
          </a:p>
          <a:p>
            <a:endParaRPr lang="pt-BR" dirty="0"/>
          </a:p>
          <a:p>
            <a:r>
              <a:rPr lang="pt-BR" dirty="0" smtClean="0"/>
              <a:t>	</a:t>
            </a:r>
            <a:r>
              <a:rPr lang="pt-BR" b="1" dirty="0" smtClean="0"/>
              <a:t>//</a:t>
            </a:r>
            <a:r>
              <a:rPr lang="pt-BR" b="1" dirty="0"/>
              <a:t>atributos</a:t>
            </a:r>
          </a:p>
          <a:p>
            <a:r>
              <a:rPr lang="pt-BR" b="1" dirty="0" smtClean="0"/>
              <a:t>	</a:t>
            </a:r>
            <a:r>
              <a:rPr lang="pt-BR" b="1" dirty="0" err="1" smtClean="0"/>
              <a:t>int</a:t>
            </a:r>
            <a:r>
              <a:rPr lang="pt-BR" dirty="0" smtClean="0"/>
              <a:t> </a:t>
            </a:r>
            <a:r>
              <a:rPr lang="pt-BR" dirty="0"/>
              <a:t>numero;</a:t>
            </a:r>
          </a:p>
          <a:p>
            <a:r>
              <a:rPr lang="pt-BR" dirty="0" smtClean="0"/>
              <a:t>	</a:t>
            </a:r>
            <a:r>
              <a:rPr lang="pt-BR" b="1" dirty="0" smtClean="0"/>
              <a:t>String</a:t>
            </a:r>
            <a:r>
              <a:rPr lang="pt-BR" dirty="0" smtClean="0"/>
              <a:t> </a:t>
            </a:r>
            <a:r>
              <a:rPr lang="pt-BR" dirty="0"/>
              <a:t>dono;</a:t>
            </a:r>
          </a:p>
          <a:p>
            <a:r>
              <a:rPr lang="pt-BR" dirty="0" smtClean="0"/>
              <a:t>	</a:t>
            </a:r>
            <a:r>
              <a:rPr lang="pt-BR" b="1" dirty="0" err="1" smtClean="0"/>
              <a:t>double</a:t>
            </a:r>
            <a:r>
              <a:rPr lang="pt-BR" dirty="0" smtClean="0"/>
              <a:t> </a:t>
            </a:r>
            <a:r>
              <a:rPr lang="pt-BR" dirty="0"/>
              <a:t>saldo;</a:t>
            </a:r>
          </a:p>
          <a:p>
            <a:r>
              <a:rPr lang="pt-BR" dirty="0" smtClean="0"/>
              <a:t>	</a:t>
            </a:r>
            <a:r>
              <a:rPr lang="pt-BR" b="1" dirty="0" err="1" smtClean="0"/>
              <a:t>double</a:t>
            </a:r>
            <a:r>
              <a:rPr lang="pt-BR" dirty="0" smtClean="0"/>
              <a:t> </a:t>
            </a:r>
            <a:r>
              <a:rPr lang="pt-BR" dirty="0"/>
              <a:t>limite;</a:t>
            </a:r>
          </a:p>
          <a:p>
            <a:r>
              <a:rPr lang="pt-BR" dirty="0" smtClean="0"/>
              <a:t>	</a:t>
            </a:r>
            <a:r>
              <a:rPr lang="pt-BR" b="1" dirty="0" err="1" smtClean="0"/>
              <a:t>double</a:t>
            </a:r>
            <a:r>
              <a:rPr lang="pt-BR" dirty="0" smtClean="0"/>
              <a:t> </a:t>
            </a:r>
            <a:r>
              <a:rPr lang="pt-BR" dirty="0"/>
              <a:t>salario;</a:t>
            </a:r>
          </a:p>
          <a:p>
            <a:pPr algn="just">
              <a:lnSpc>
                <a:spcPct val="200000"/>
              </a:lnSpc>
            </a:pPr>
            <a:r>
              <a:rPr lang="pt-BR" b="1" dirty="0" smtClean="0"/>
              <a:t>}</a:t>
            </a:r>
            <a:endParaRPr lang="pt-BR" b="1" dirty="0"/>
          </a:p>
        </p:txBody>
      </p:sp>
      <p:sp>
        <p:nvSpPr>
          <p:cNvPr id="3" name="CaixaDeTexto 2"/>
          <p:cNvSpPr txBox="1"/>
          <p:nvPr/>
        </p:nvSpPr>
        <p:spPr>
          <a:xfrm>
            <a:off x="683568" y="1770056"/>
            <a:ext cx="7689349" cy="369332"/>
          </a:xfrm>
          <a:prstGeom prst="rect">
            <a:avLst/>
          </a:prstGeom>
          <a:noFill/>
        </p:spPr>
        <p:txBody>
          <a:bodyPr wrap="none" rtlCol="0">
            <a:spAutoFit/>
          </a:bodyPr>
          <a:lstStyle/>
          <a:p>
            <a:r>
              <a:rPr lang="pt-BR" dirty="0" smtClean="0"/>
              <a:t>Vamos criar uma classe chamada Conta, que irá representar uma conta bancária.</a:t>
            </a:r>
            <a:endParaRPr lang="pt-BR" dirty="0"/>
          </a:p>
        </p:txBody>
      </p:sp>
      <p:cxnSp>
        <p:nvCxnSpPr>
          <p:cNvPr id="5" name="Conector de seta reta 4"/>
          <p:cNvCxnSpPr/>
          <p:nvPr/>
        </p:nvCxnSpPr>
        <p:spPr>
          <a:xfrm flipH="1">
            <a:off x="2627784" y="3140968"/>
            <a:ext cx="577183" cy="0"/>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sp>
        <p:nvSpPr>
          <p:cNvPr id="7" name="CaixaDeTexto 6"/>
          <p:cNvSpPr txBox="1"/>
          <p:nvPr/>
        </p:nvSpPr>
        <p:spPr>
          <a:xfrm>
            <a:off x="489313" y="2956302"/>
            <a:ext cx="2138471" cy="369332"/>
          </a:xfrm>
          <a:prstGeom prst="rect">
            <a:avLst/>
          </a:prstGeom>
          <a:noFill/>
        </p:spPr>
        <p:txBody>
          <a:bodyPr wrap="none" rtlCol="0">
            <a:spAutoFit/>
          </a:bodyPr>
          <a:lstStyle/>
          <a:p>
            <a:r>
              <a:rPr lang="pt-BR" dirty="0" smtClean="0"/>
              <a:t>Declaração da Classe</a:t>
            </a:r>
            <a:endParaRPr lang="pt-BR" dirty="0"/>
          </a:p>
        </p:txBody>
      </p:sp>
      <p:cxnSp>
        <p:nvCxnSpPr>
          <p:cNvPr id="12" name="Conector de seta reta 11"/>
          <p:cNvCxnSpPr/>
          <p:nvPr/>
        </p:nvCxnSpPr>
        <p:spPr>
          <a:xfrm flipV="1">
            <a:off x="3635896" y="2708920"/>
            <a:ext cx="504056" cy="292224"/>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sp>
        <p:nvSpPr>
          <p:cNvPr id="15" name="CaixaDeTexto 14"/>
          <p:cNvSpPr txBox="1"/>
          <p:nvPr/>
        </p:nvSpPr>
        <p:spPr>
          <a:xfrm>
            <a:off x="4187298" y="2350621"/>
            <a:ext cx="4345142" cy="646331"/>
          </a:xfrm>
          <a:prstGeom prst="rect">
            <a:avLst/>
          </a:prstGeom>
          <a:noFill/>
        </p:spPr>
        <p:txBody>
          <a:bodyPr wrap="square" rtlCol="0">
            <a:spAutoFit/>
          </a:bodyPr>
          <a:lstStyle/>
          <a:p>
            <a:r>
              <a:rPr lang="pt-BR" dirty="0" smtClean="0"/>
              <a:t>Indica que a Classe é pública, ou seja, vista por todo o programa.</a:t>
            </a:r>
            <a:endParaRPr lang="pt-BR" dirty="0"/>
          </a:p>
        </p:txBody>
      </p:sp>
      <p:pic>
        <p:nvPicPr>
          <p:cNvPr id="1026"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78182" t="43645" r="13977" b="41090"/>
          <a:stretch/>
        </p:blipFill>
        <p:spPr bwMode="auto">
          <a:xfrm>
            <a:off x="6732240" y="3325634"/>
            <a:ext cx="1640677" cy="19964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85533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47664" y="576064"/>
            <a:ext cx="7308304" cy="836712"/>
          </a:xfrm>
        </p:spPr>
        <p:txBody>
          <a:bodyPr anchor="b">
            <a:normAutofit fontScale="90000"/>
          </a:bodyPr>
          <a:lstStyle/>
          <a:p>
            <a:r>
              <a:rPr lang="pt-BR" dirty="0" smtClean="0"/>
              <a:t>Orientação a Objetos - Exemplo</a:t>
            </a:r>
            <a:endParaRPr lang="pt-BR" dirty="0"/>
          </a:p>
        </p:txBody>
      </p:sp>
      <p:pic>
        <p:nvPicPr>
          <p:cNvPr id="13" name="Picture 2" descr="C:\Users\Lucas Biason\Downloads\Jav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49699"/>
            <a:ext cx="1475655" cy="147565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3" descr="G:\ITTraining - Programas e Controle\site\questionario\Image\log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79912" y="1"/>
            <a:ext cx="1224135" cy="706231"/>
          </a:xfrm>
          <a:prstGeom prst="rect">
            <a:avLst/>
          </a:prstGeom>
          <a:noFill/>
          <a:extLst>
            <a:ext uri="{909E8E84-426E-40DD-AFC4-6F175D3DCCD1}">
              <a14:hiddenFill xmlns:a14="http://schemas.microsoft.com/office/drawing/2010/main">
                <a:solidFill>
                  <a:srgbClr val="FFFFFF"/>
                </a:solidFill>
              </a14:hiddenFill>
            </a:ext>
          </a:extLst>
        </p:spPr>
      </p:pic>
      <p:sp>
        <p:nvSpPr>
          <p:cNvPr id="6" name="Retângulo 5"/>
          <p:cNvSpPr/>
          <p:nvPr/>
        </p:nvSpPr>
        <p:spPr>
          <a:xfrm>
            <a:off x="539552" y="2089032"/>
            <a:ext cx="4882643" cy="3139321"/>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pt-BR" b="1" dirty="0" err="1" smtClean="0"/>
              <a:t>public</a:t>
            </a:r>
            <a:r>
              <a:rPr lang="pt-BR" b="1" dirty="0" smtClean="0"/>
              <a:t> </a:t>
            </a:r>
            <a:r>
              <a:rPr lang="pt-BR" b="1" dirty="0" err="1"/>
              <a:t>class</a:t>
            </a:r>
            <a:r>
              <a:rPr lang="pt-BR" b="1" dirty="0"/>
              <a:t> Conta </a:t>
            </a:r>
            <a:r>
              <a:rPr lang="pt-BR" b="1" dirty="0" smtClean="0"/>
              <a:t>{</a:t>
            </a:r>
            <a:endParaRPr lang="pt-BR" dirty="0"/>
          </a:p>
          <a:p>
            <a:r>
              <a:rPr lang="pt-BR" dirty="0" smtClean="0"/>
              <a:t>	</a:t>
            </a:r>
          </a:p>
          <a:p>
            <a:r>
              <a:rPr lang="pt-BR" dirty="0"/>
              <a:t> </a:t>
            </a:r>
            <a:r>
              <a:rPr lang="pt-BR" dirty="0" smtClean="0"/>
              <a:t>           </a:t>
            </a:r>
            <a:r>
              <a:rPr lang="pt-BR" b="1" dirty="0" err="1" smtClean="0">
                <a:solidFill>
                  <a:schemeClr val="accent3">
                    <a:lumMod val="50000"/>
                  </a:schemeClr>
                </a:solidFill>
              </a:rPr>
              <a:t>public</a:t>
            </a:r>
            <a:r>
              <a:rPr lang="pt-BR" b="1" dirty="0" smtClean="0">
                <a:solidFill>
                  <a:schemeClr val="accent3">
                    <a:lumMod val="50000"/>
                  </a:schemeClr>
                </a:solidFill>
              </a:rPr>
              <a:t> </a:t>
            </a:r>
            <a:r>
              <a:rPr lang="pt-BR" b="1" dirty="0" err="1">
                <a:solidFill>
                  <a:schemeClr val="accent1">
                    <a:lumMod val="75000"/>
                  </a:schemeClr>
                </a:solidFill>
              </a:rPr>
              <a:t>boolean</a:t>
            </a:r>
            <a:r>
              <a:rPr lang="pt-BR" b="1" dirty="0">
                <a:solidFill>
                  <a:schemeClr val="accent1">
                    <a:lumMod val="75000"/>
                  </a:schemeClr>
                </a:solidFill>
              </a:rPr>
              <a:t> </a:t>
            </a:r>
            <a:r>
              <a:rPr lang="pt-BR" b="1" dirty="0" smtClean="0">
                <a:solidFill>
                  <a:schemeClr val="accent6">
                    <a:lumMod val="75000"/>
                  </a:schemeClr>
                </a:solidFill>
              </a:rPr>
              <a:t>sacar</a:t>
            </a:r>
            <a:r>
              <a:rPr lang="pt-BR" b="1" dirty="0" smtClean="0"/>
              <a:t>(</a:t>
            </a:r>
            <a:r>
              <a:rPr lang="pt-BR" b="1" dirty="0" err="1" smtClean="0">
                <a:solidFill>
                  <a:schemeClr val="accent4">
                    <a:lumMod val="75000"/>
                  </a:schemeClr>
                </a:solidFill>
              </a:rPr>
              <a:t>double</a:t>
            </a:r>
            <a:r>
              <a:rPr lang="pt-BR" b="1" dirty="0" smtClean="0"/>
              <a:t> </a:t>
            </a:r>
            <a:r>
              <a:rPr lang="pt-BR" b="1" dirty="0">
                <a:solidFill>
                  <a:schemeClr val="accent2">
                    <a:lumMod val="75000"/>
                  </a:schemeClr>
                </a:solidFill>
              </a:rPr>
              <a:t>valor</a:t>
            </a:r>
            <a:r>
              <a:rPr lang="pt-BR" b="1" dirty="0"/>
              <a:t>){</a:t>
            </a:r>
          </a:p>
          <a:p>
            <a:r>
              <a:rPr lang="pt-BR" b="1" dirty="0" smtClean="0"/>
              <a:t>	    </a:t>
            </a:r>
            <a:r>
              <a:rPr lang="pt-BR" dirty="0" err="1" smtClean="0"/>
              <a:t>if</a:t>
            </a:r>
            <a:r>
              <a:rPr lang="pt-BR" dirty="0" smtClean="0"/>
              <a:t>(saldo </a:t>
            </a:r>
            <a:r>
              <a:rPr lang="pt-BR" dirty="0"/>
              <a:t>&lt; </a:t>
            </a:r>
            <a:r>
              <a:rPr lang="pt-BR" dirty="0" smtClean="0"/>
              <a:t>valor)  </a:t>
            </a:r>
            <a:r>
              <a:rPr lang="pt-BR" dirty="0" err="1" smtClean="0"/>
              <a:t>return</a:t>
            </a:r>
            <a:r>
              <a:rPr lang="pt-BR" dirty="0" smtClean="0"/>
              <a:t> </a:t>
            </a:r>
            <a:r>
              <a:rPr lang="pt-BR" dirty="0"/>
              <a:t>false;</a:t>
            </a:r>
          </a:p>
          <a:p>
            <a:r>
              <a:rPr lang="pt-BR" dirty="0" smtClean="0"/>
              <a:t>	    saldo </a:t>
            </a:r>
            <a:r>
              <a:rPr lang="pt-BR" dirty="0"/>
              <a:t>-= valor;</a:t>
            </a:r>
          </a:p>
          <a:p>
            <a:r>
              <a:rPr lang="pt-BR" dirty="0" smtClean="0"/>
              <a:t>	    </a:t>
            </a:r>
            <a:r>
              <a:rPr lang="pt-BR" b="1" dirty="0" err="1" smtClean="0">
                <a:solidFill>
                  <a:schemeClr val="tx2">
                    <a:lumMod val="75000"/>
                  </a:schemeClr>
                </a:solidFill>
              </a:rPr>
              <a:t>return</a:t>
            </a:r>
            <a:r>
              <a:rPr lang="pt-BR" dirty="0" smtClean="0">
                <a:solidFill>
                  <a:schemeClr val="tx2">
                    <a:lumMod val="75000"/>
                  </a:schemeClr>
                </a:solidFill>
              </a:rPr>
              <a:t> </a:t>
            </a:r>
            <a:r>
              <a:rPr lang="pt-BR" dirty="0" err="1"/>
              <a:t>true</a:t>
            </a:r>
            <a:r>
              <a:rPr lang="pt-BR" dirty="0" smtClean="0"/>
              <a:t>;</a:t>
            </a:r>
            <a:endParaRPr lang="pt-BR" dirty="0"/>
          </a:p>
          <a:p>
            <a:r>
              <a:rPr lang="pt-BR" dirty="0"/>
              <a:t> </a:t>
            </a:r>
            <a:r>
              <a:rPr lang="pt-BR" dirty="0" smtClean="0"/>
              <a:t>            }</a:t>
            </a:r>
            <a:endParaRPr lang="pt-BR" dirty="0"/>
          </a:p>
          <a:p>
            <a:r>
              <a:rPr lang="pt-BR" b="1" dirty="0"/>
              <a:t> </a:t>
            </a:r>
            <a:r>
              <a:rPr lang="pt-BR" b="1" dirty="0" smtClean="0"/>
              <a:t>            </a:t>
            </a:r>
            <a:r>
              <a:rPr lang="pt-BR" b="1" dirty="0" err="1" smtClean="0">
                <a:solidFill>
                  <a:schemeClr val="accent3">
                    <a:lumMod val="50000"/>
                  </a:schemeClr>
                </a:solidFill>
              </a:rPr>
              <a:t>public</a:t>
            </a:r>
            <a:r>
              <a:rPr lang="pt-BR" b="1" dirty="0" smtClean="0">
                <a:solidFill>
                  <a:schemeClr val="accent3">
                    <a:lumMod val="50000"/>
                  </a:schemeClr>
                </a:solidFill>
              </a:rPr>
              <a:t> </a:t>
            </a:r>
            <a:r>
              <a:rPr lang="pt-BR" b="1" dirty="0" err="1">
                <a:solidFill>
                  <a:schemeClr val="accent1">
                    <a:lumMod val="75000"/>
                  </a:schemeClr>
                </a:solidFill>
              </a:rPr>
              <a:t>void</a:t>
            </a:r>
            <a:r>
              <a:rPr lang="pt-BR" b="1" dirty="0">
                <a:solidFill>
                  <a:schemeClr val="accent1">
                    <a:lumMod val="75000"/>
                  </a:schemeClr>
                </a:solidFill>
              </a:rPr>
              <a:t> </a:t>
            </a:r>
            <a:r>
              <a:rPr lang="pt-BR" b="1" dirty="0" smtClean="0">
                <a:solidFill>
                  <a:schemeClr val="accent6">
                    <a:lumMod val="75000"/>
                  </a:schemeClr>
                </a:solidFill>
              </a:rPr>
              <a:t>depositar</a:t>
            </a:r>
            <a:r>
              <a:rPr lang="pt-BR" b="1" dirty="0" smtClean="0"/>
              <a:t>(</a:t>
            </a:r>
            <a:r>
              <a:rPr lang="pt-BR" b="1" dirty="0" err="1" smtClean="0">
                <a:solidFill>
                  <a:schemeClr val="accent4">
                    <a:lumMod val="75000"/>
                  </a:schemeClr>
                </a:solidFill>
              </a:rPr>
              <a:t>double</a:t>
            </a:r>
            <a:r>
              <a:rPr lang="pt-BR" b="1" dirty="0" smtClean="0"/>
              <a:t> </a:t>
            </a:r>
            <a:r>
              <a:rPr lang="pt-BR" b="1" dirty="0">
                <a:solidFill>
                  <a:schemeClr val="accent2">
                    <a:lumMod val="75000"/>
                  </a:schemeClr>
                </a:solidFill>
              </a:rPr>
              <a:t>quantidade</a:t>
            </a:r>
            <a:r>
              <a:rPr lang="pt-BR" b="1" dirty="0"/>
              <a:t>){</a:t>
            </a:r>
          </a:p>
          <a:p>
            <a:r>
              <a:rPr lang="pt-BR" dirty="0" smtClean="0"/>
              <a:t>	    saldo </a:t>
            </a:r>
            <a:r>
              <a:rPr lang="pt-BR" dirty="0"/>
              <a:t>+= quantidade;</a:t>
            </a:r>
          </a:p>
          <a:p>
            <a:r>
              <a:rPr lang="pt-BR" dirty="0"/>
              <a:t> </a:t>
            </a:r>
            <a:r>
              <a:rPr lang="pt-BR" dirty="0" smtClean="0"/>
              <a:t>            }</a:t>
            </a:r>
          </a:p>
          <a:p>
            <a:r>
              <a:rPr lang="pt-BR" dirty="0" smtClean="0"/>
              <a:t>}</a:t>
            </a:r>
            <a:endParaRPr lang="pt-BR" dirty="0"/>
          </a:p>
        </p:txBody>
      </p:sp>
      <p:sp>
        <p:nvSpPr>
          <p:cNvPr id="7" name="CaixaDeTexto 6"/>
          <p:cNvSpPr txBox="1"/>
          <p:nvPr/>
        </p:nvSpPr>
        <p:spPr>
          <a:xfrm>
            <a:off x="683569" y="1442701"/>
            <a:ext cx="7920880" cy="646331"/>
          </a:xfrm>
          <a:prstGeom prst="rect">
            <a:avLst/>
          </a:prstGeom>
          <a:noFill/>
        </p:spPr>
        <p:txBody>
          <a:bodyPr wrap="square" rtlCol="0">
            <a:spAutoFit/>
          </a:bodyPr>
          <a:lstStyle/>
          <a:p>
            <a:pPr algn="just"/>
            <a:r>
              <a:rPr lang="pt-BR" dirty="0" smtClean="0"/>
              <a:t>	Uma conta bancária poderá ter dinheiro sacado ou depositado, as ações de sacar e depositar, são representadas pelos métodos </a:t>
            </a:r>
            <a:r>
              <a:rPr lang="pt-BR" b="1" dirty="0" smtClean="0"/>
              <a:t>sacar() </a:t>
            </a:r>
            <a:r>
              <a:rPr lang="pt-BR" dirty="0" smtClean="0"/>
              <a:t>e </a:t>
            </a:r>
            <a:r>
              <a:rPr lang="pt-BR" b="1" dirty="0" smtClean="0"/>
              <a:t>depositar().</a:t>
            </a:r>
            <a:endParaRPr lang="pt-BR" dirty="0"/>
          </a:p>
        </p:txBody>
      </p:sp>
      <p:sp>
        <p:nvSpPr>
          <p:cNvPr id="8" name="Retângulo 7"/>
          <p:cNvSpPr/>
          <p:nvPr/>
        </p:nvSpPr>
        <p:spPr>
          <a:xfrm>
            <a:off x="1169366" y="5228353"/>
            <a:ext cx="7295421" cy="1477328"/>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a:spAutoFit/>
          </a:bodyPr>
          <a:lstStyle/>
          <a:p>
            <a:r>
              <a:rPr lang="pt-BR" b="1" dirty="0" smtClean="0"/>
              <a:t>Para declarar um método:</a:t>
            </a:r>
            <a:endParaRPr lang="pt-BR" dirty="0" smtClean="0"/>
          </a:p>
          <a:p>
            <a:r>
              <a:rPr lang="pt-BR" dirty="0"/>
              <a:t> </a:t>
            </a:r>
            <a:r>
              <a:rPr lang="pt-BR" dirty="0" smtClean="0"/>
              <a:t>              </a:t>
            </a:r>
            <a:r>
              <a:rPr lang="pt-BR" b="1" dirty="0" err="1" smtClean="0">
                <a:solidFill>
                  <a:schemeClr val="accent3">
                    <a:lumMod val="50000"/>
                  </a:schemeClr>
                </a:solidFill>
              </a:rPr>
              <a:t>public|private|protect</a:t>
            </a:r>
            <a:r>
              <a:rPr lang="pt-BR" b="1" dirty="0" smtClean="0">
                <a:solidFill>
                  <a:schemeClr val="accent3">
                    <a:lumMod val="50000"/>
                  </a:schemeClr>
                </a:solidFill>
              </a:rPr>
              <a:t> </a:t>
            </a:r>
            <a:r>
              <a:rPr lang="pt-BR" b="1" dirty="0" err="1" smtClean="0">
                <a:solidFill>
                  <a:schemeClr val="accent1">
                    <a:lumMod val="75000"/>
                  </a:schemeClr>
                </a:solidFill>
              </a:rPr>
              <a:t>tipoRetorno</a:t>
            </a:r>
            <a:r>
              <a:rPr lang="pt-BR" b="1" dirty="0" smtClean="0">
                <a:solidFill>
                  <a:schemeClr val="accent1">
                    <a:lumMod val="75000"/>
                  </a:schemeClr>
                </a:solidFill>
              </a:rPr>
              <a:t> </a:t>
            </a:r>
            <a:r>
              <a:rPr lang="pt-BR" b="1" dirty="0" smtClean="0">
                <a:solidFill>
                  <a:schemeClr val="accent6">
                    <a:lumMod val="75000"/>
                  </a:schemeClr>
                </a:solidFill>
              </a:rPr>
              <a:t>nome</a:t>
            </a:r>
            <a:r>
              <a:rPr lang="pt-BR" b="1" dirty="0" smtClean="0"/>
              <a:t>(</a:t>
            </a:r>
            <a:r>
              <a:rPr lang="pt-BR" b="1" dirty="0" smtClean="0">
                <a:solidFill>
                  <a:schemeClr val="accent2">
                    <a:lumMod val="75000"/>
                  </a:schemeClr>
                </a:solidFill>
              </a:rPr>
              <a:t>[parâmetros]</a:t>
            </a:r>
            <a:r>
              <a:rPr lang="pt-BR" b="1" dirty="0" smtClean="0"/>
              <a:t>){</a:t>
            </a:r>
            <a:endParaRPr lang="pt-BR" b="1" dirty="0"/>
          </a:p>
          <a:p>
            <a:r>
              <a:rPr lang="pt-BR" b="1" dirty="0" smtClean="0"/>
              <a:t>	    </a:t>
            </a:r>
            <a:r>
              <a:rPr lang="pt-BR" dirty="0" smtClean="0"/>
              <a:t>//conteúdo</a:t>
            </a:r>
            <a:endParaRPr lang="pt-BR" dirty="0"/>
          </a:p>
          <a:p>
            <a:r>
              <a:rPr lang="pt-BR" dirty="0" smtClean="0"/>
              <a:t>	    [</a:t>
            </a:r>
            <a:r>
              <a:rPr lang="pt-BR" b="1" dirty="0" err="1" smtClean="0">
                <a:solidFill>
                  <a:schemeClr val="tx2">
                    <a:lumMod val="75000"/>
                  </a:schemeClr>
                </a:solidFill>
              </a:rPr>
              <a:t>return</a:t>
            </a:r>
            <a:r>
              <a:rPr lang="pt-BR" dirty="0" smtClean="0">
                <a:solidFill>
                  <a:schemeClr val="tx2">
                    <a:lumMod val="75000"/>
                  </a:schemeClr>
                </a:solidFill>
              </a:rPr>
              <a:t> </a:t>
            </a:r>
            <a:r>
              <a:rPr lang="pt-BR" dirty="0" smtClean="0"/>
              <a:t>retorno];</a:t>
            </a:r>
            <a:endParaRPr lang="pt-BR" dirty="0"/>
          </a:p>
          <a:p>
            <a:r>
              <a:rPr lang="pt-BR" dirty="0" smtClean="0"/>
              <a:t>	}</a:t>
            </a:r>
            <a:endParaRPr lang="pt-BR" dirty="0"/>
          </a:p>
        </p:txBody>
      </p:sp>
      <p:pic>
        <p:nvPicPr>
          <p:cNvPr id="10" name="Picture 2" descr="C:\Users\Lucas Biason\Documents\Class Conta.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80112" y="2564904"/>
            <a:ext cx="3240360" cy="2356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2107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47664" y="576064"/>
            <a:ext cx="7308304" cy="836712"/>
          </a:xfrm>
        </p:spPr>
        <p:txBody>
          <a:bodyPr anchor="b">
            <a:normAutofit fontScale="90000"/>
          </a:bodyPr>
          <a:lstStyle/>
          <a:p>
            <a:r>
              <a:rPr lang="pt-BR" dirty="0" smtClean="0"/>
              <a:t>Orientação a Objetos - Exemplo</a:t>
            </a:r>
            <a:endParaRPr lang="pt-BR" dirty="0"/>
          </a:p>
        </p:txBody>
      </p:sp>
      <p:pic>
        <p:nvPicPr>
          <p:cNvPr id="13" name="Picture 2" descr="C:\Users\Lucas Biason\Downloads\Jav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49699"/>
            <a:ext cx="1475655" cy="147565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3" descr="G:\ITTraining - Programas e Controle\site\questionario\Image\log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79912" y="1"/>
            <a:ext cx="1224135" cy="706231"/>
          </a:xfrm>
          <a:prstGeom prst="rect">
            <a:avLst/>
          </a:prstGeom>
          <a:noFill/>
          <a:extLst>
            <a:ext uri="{909E8E84-426E-40DD-AFC4-6F175D3DCCD1}">
              <a14:hiddenFill xmlns:a14="http://schemas.microsoft.com/office/drawing/2010/main">
                <a:solidFill>
                  <a:srgbClr val="FFFFFF"/>
                </a:solidFill>
              </a14:hiddenFill>
            </a:ext>
          </a:extLst>
        </p:spPr>
      </p:pic>
      <p:sp>
        <p:nvSpPr>
          <p:cNvPr id="18" name="Retângulo 17"/>
          <p:cNvSpPr/>
          <p:nvPr/>
        </p:nvSpPr>
        <p:spPr>
          <a:xfrm>
            <a:off x="395536" y="1538239"/>
            <a:ext cx="8424936" cy="646331"/>
          </a:xfrm>
          <a:prstGeom prst="rect">
            <a:avLst/>
          </a:prstGeom>
        </p:spPr>
        <p:txBody>
          <a:bodyPr wrap="square">
            <a:spAutoFit/>
          </a:bodyPr>
          <a:lstStyle/>
          <a:p>
            <a:pPr algn="just"/>
            <a:r>
              <a:rPr lang="pt-BR" dirty="0" smtClean="0"/>
              <a:t>	</a:t>
            </a:r>
            <a:r>
              <a:rPr lang="pt-BR" b="1" dirty="0"/>
              <a:t>!</a:t>
            </a:r>
            <a:r>
              <a:rPr lang="pt-BR" dirty="0"/>
              <a:t>Assim como você não  pode dirigir um desenho de engenharia de um carro, você não  pode 'dirigir' uma classe</a:t>
            </a:r>
            <a:r>
              <a:rPr lang="pt-BR" dirty="0" smtClean="0"/>
              <a:t>.</a:t>
            </a:r>
            <a:r>
              <a:rPr lang="pt-BR" b="1" dirty="0" smtClean="0"/>
              <a:t>!</a:t>
            </a:r>
            <a:endParaRPr lang="pt-BR" dirty="0"/>
          </a:p>
        </p:txBody>
      </p:sp>
      <p:sp>
        <p:nvSpPr>
          <p:cNvPr id="16" name="Retângulo 15"/>
          <p:cNvSpPr/>
          <p:nvPr/>
        </p:nvSpPr>
        <p:spPr>
          <a:xfrm>
            <a:off x="3992600" y="3498043"/>
            <a:ext cx="4827872" cy="2339102"/>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pt-BR" b="1" dirty="0" err="1"/>
              <a:t>public</a:t>
            </a:r>
            <a:r>
              <a:rPr lang="pt-BR" b="1" dirty="0"/>
              <a:t> </a:t>
            </a:r>
            <a:r>
              <a:rPr lang="pt-BR" b="1" dirty="0" err="1"/>
              <a:t>class</a:t>
            </a:r>
            <a:r>
              <a:rPr lang="pt-BR" b="1" dirty="0"/>
              <a:t> </a:t>
            </a:r>
            <a:r>
              <a:rPr lang="pt-BR" b="1" dirty="0" err="1"/>
              <a:t>ContaTeste</a:t>
            </a:r>
            <a:r>
              <a:rPr lang="pt-BR" b="1" dirty="0"/>
              <a:t> {</a:t>
            </a:r>
          </a:p>
          <a:p>
            <a:endParaRPr lang="pt-BR" dirty="0"/>
          </a:p>
          <a:p>
            <a:r>
              <a:rPr lang="en-US" b="1" dirty="0" smtClean="0"/>
              <a:t>     public </a:t>
            </a:r>
            <a:r>
              <a:rPr lang="en-US" b="1" dirty="0"/>
              <a:t>static void main(String[] </a:t>
            </a:r>
            <a:r>
              <a:rPr lang="en-US" b="1" dirty="0" err="1"/>
              <a:t>args</a:t>
            </a:r>
            <a:r>
              <a:rPr lang="en-US" b="1" dirty="0"/>
              <a:t>) {</a:t>
            </a:r>
          </a:p>
          <a:p>
            <a:endParaRPr lang="pt-BR" dirty="0"/>
          </a:p>
          <a:p>
            <a:r>
              <a:rPr lang="pt-BR" dirty="0" smtClean="0"/>
              <a:t>                 	</a:t>
            </a:r>
            <a:r>
              <a:rPr lang="pt-BR" sz="2000" b="1" dirty="0" smtClean="0">
                <a:solidFill>
                  <a:schemeClr val="accent3">
                    <a:lumMod val="75000"/>
                  </a:schemeClr>
                </a:solidFill>
              </a:rPr>
              <a:t>Conta</a:t>
            </a:r>
            <a:r>
              <a:rPr lang="pt-BR" sz="2000" b="1" dirty="0" smtClean="0"/>
              <a:t> </a:t>
            </a:r>
            <a:r>
              <a:rPr lang="pt-BR" sz="2000" b="1" dirty="0" err="1">
                <a:solidFill>
                  <a:schemeClr val="accent6">
                    <a:lumMod val="75000"/>
                  </a:schemeClr>
                </a:solidFill>
              </a:rPr>
              <a:t>minhaConta</a:t>
            </a:r>
            <a:r>
              <a:rPr lang="pt-BR" sz="2000" b="1" dirty="0"/>
              <a:t> = </a:t>
            </a:r>
            <a:r>
              <a:rPr lang="pt-BR" sz="2000" b="1" dirty="0">
                <a:solidFill>
                  <a:schemeClr val="accent1"/>
                </a:solidFill>
              </a:rPr>
              <a:t>new</a:t>
            </a:r>
            <a:r>
              <a:rPr lang="pt-BR" sz="2000" b="1" dirty="0"/>
              <a:t> </a:t>
            </a:r>
            <a:r>
              <a:rPr lang="pt-BR" sz="2000" b="1" dirty="0">
                <a:solidFill>
                  <a:schemeClr val="accent3">
                    <a:lumMod val="75000"/>
                  </a:schemeClr>
                </a:solidFill>
              </a:rPr>
              <a:t>Conta</a:t>
            </a:r>
            <a:r>
              <a:rPr lang="pt-BR" sz="2000" b="1" dirty="0"/>
              <a:t>();</a:t>
            </a:r>
          </a:p>
          <a:p>
            <a:endParaRPr lang="pt-BR" dirty="0"/>
          </a:p>
          <a:p>
            <a:r>
              <a:rPr lang="pt-BR" dirty="0" smtClean="0"/>
              <a:t>     }</a:t>
            </a:r>
          </a:p>
          <a:p>
            <a:r>
              <a:rPr lang="pt-BR" dirty="0"/>
              <a:t>}</a:t>
            </a:r>
          </a:p>
        </p:txBody>
      </p:sp>
      <p:cxnSp>
        <p:nvCxnSpPr>
          <p:cNvPr id="4" name="Conector de seta reta 3"/>
          <p:cNvCxnSpPr/>
          <p:nvPr/>
        </p:nvCxnSpPr>
        <p:spPr>
          <a:xfrm flipH="1">
            <a:off x="3635896" y="4815154"/>
            <a:ext cx="1224136" cy="0"/>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sp>
        <p:nvSpPr>
          <p:cNvPr id="5" name="Retângulo 4"/>
          <p:cNvSpPr/>
          <p:nvPr/>
        </p:nvSpPr>
        <p:spPr>
          <a:xfrm>
            <a:off x="2172112" y="2492896"/>
            <a:ext cx="4871783" cy="369332"/>
          </a:xfrm>
          <a:prstGeom prst="rect">
            <a:avLst/>
          </a:prstGeom>
        </p:spPr>
        <p:txBody>
          <a:bodyPr wrap="none">
            <a:spAutoFit/>
          </a:bodyPr>
          <a:lstStyle/>
          <a:p>
            <a:r>
              <a:rPr lang="pt-BR" b="1" dirty="0" smtClean="0">
                <a:solidFill>
                  <a:schemeClr val="accent3">
                    <a:lumMod val="75000"/>
                  </a:schemeClr>
                </a:solidFill>
              </a:rPr>
              <a:t>Classe</a:t>
            </a:r>
            <a:r>
              <a:rPr lang="pt-BR" b="1" dirty="0" smtClean="0"/>
              <a:t> </a:t>
            </a:r>
            <a:r>
              <a:rPr lang="pt-BR" b="1" dirty="0" err="1" smtClean="0">
                <a:solidFill>
                  <a:schemeClr val="accent6">
                    <a:lumMod val="75000"/>
                  </a:schemeClr>
                </a:solidFill>
              </a:rPr>
              <a:t>nomeObjeto</a:t>
            </a:r>
            <a:r>
              <a:rPr lang="pt-BR" b="1" dirty="0" smtClean="0"/>
              <a:t> </a:t>
            </a:r>
            <a:r>
              <a:rPr lang="pt-BR" b="1" dirty="0"/>
              <a:t>= </a:t>
            </a:r>
            <a:r>
              <a:rPr lang="pt-BR" b="1" dirty="0">
                <a:solidFill>
                  <a:schemeClr val="accent1"/>
                </a:solidFill>
              </a:rPr>
              <a:t>new</a:t>
            </a:r>
            <a:r>
              <a:rPr lang="pt-BR" b="1" dirty="0"/>
              <a:t> </a:t>
            </a:r>
            <a:r>
              <a:rPr lang="pt-BR" b="1" dirty="0" smtClean="0">
                <a:solidFill>
                  <a:schemeClr val="accent3">
                    <a:lumMod val="75000"/>
                  </a:schemeClr>
                </a:solidFill>
              </a:rPr>
              <a:t>Classe</a:t>
            </a:r>
            <a:r>
              <a:rPr lang="pt-BR" b="1" dirty="0" smtClean="0"/>
              <a:t>( [</a:t>
            </a:r>
            <a:r>
              <a:rPr lang="pt-BR" b="1" dirty="0" err="1" smtClean="0"/>
              <a:t>parametros</a:t>
            </a:r>
            <a:r>
              <a:rPr lang="pt-BR" b="1" dirty="0" smtClean="0"/>
              <a:t>] );</a:t>
            </a:r>
            <a:endParaRPr lang="pt-BR" b="1" dirty="0"/>
          </a:p>
        </p:txBody>
      </p:sp>
      <p:pic>
        <p:nvPicPr>
          <p:cNvPr id="21" name="Picture 2" descr="C:\Users\Lucas Biason\Documents\Class Conta.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5536" y="3480520"/>
            <a:ext cx="3240360" cy="2356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4824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47664" y="576064"/>
            <a:ext cx="7308304" cy="836712"/>
          </a:xfrm>
        </p:spPr>
        <p:txBody>
          <a:bodyPr anchor="b">
            <a:normAutofit fontScale="90000"/>
          </a:bodyPr>
          <a:lstStyle/>
          <a:p>
            <a:r>
              <a:rPr lang="pt-BR" dirty="0" smtClean="0"/>
              <a:t>Orientação a Objetos - </a:t>
            </a:r>
            <a:r>
              <a:rPr lang="pt-BR" dirty="0" err="1" smtClean="0"/>
              <a:t>ContaTeste</a:t>
            </a:r>
            <a:endParaRPr lang="pt-BR" dirty="0"/>
          </a:p>
        </p:txBody>
      </p:sp>
      <p:pic>
        <p:nvPicPr>
          <p:cNvPr id="13" name="Picture 2" descr="C:\Users\Lucas Biason\Downloads\Jav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49699"/>
            <a:ext cx="1475655" cy="147565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3" descr="G:\ITTraining - Programas e Controle\site\questionario\Image\log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79912" y="1"/>
            <a:ext cx="1224135" cy="706231"/>
          </a:xfrm>
          <a:prstGeom prst="rect">
            <a:avLst/>
          </a:prstGeom>
          <a:noFill/>
          <a:extLst>
            <a:ext uri="{909E8E84-426E-40DD-AFC4-6F175D3DCCD1}">
              <a14:hiddenFill xmlns:a14="http://schemas.microsoft.com/office/drawing/2010/main">
                <a:solidFill>
                  <a:srgbClr val="FFFFFF"/>
                </a:solidFill>
              </a14:hiddenFill>
            </a:ext>
          </a:extLst>
        </p:spPr>
      </p:pic>
      <p:sp>
        <p:nvSpPr>
          <p:cNvPr id="6" name="Retângulo 5"/>
          <p:cNvSpPr/>
          <p:nvPr/>
        </p:nvSpPr>
        <p:spPr>
          <a:xfrm>
            <a:off x="467544" y="1700808"/>
            <a:ext cx="8136904" cy="4832092"/>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b="1" dirty="0"/>
              <a:t>p</a:t>
            </a:r>
            <a:r>
              <a:rPr lang="en-US" b="1" dirty="0" smtClean="0"/>
              <a:t>ublic class </a:t>
            </a:r>
            <a:r>
              <a:rPr lang="en-US" b="1" dirty="0" err="1" smtClean="0"/>
              <a:t>ContaTeste</a:t>
            </a:r>
            <a:r>
              <a:rPr lang="en-US" b="1" dirty="0" smtClean="0"/>
              <a:t>{</a:t>
            </a:r>
          </a:p>
          <a:p>
            <a:r>
              <a:rPr lang="en-US" b="1" dirty="0" smtClean="0"/>
              <a:t>  public </a:t>
            </a:r>
            <a:r>
              <a:rPr lang="en-US" b="1" dirty="0"/>
              <a:t>static void main(String[] </a:t>
            </a:r>
            <a:r>
              <a:rPr lang="en-US" b="1" dirty="0" err="1"/>
              <a:t>args</a:t>
            </a:r>
            <a:r>
              <a:rPr lang="en-US" b="1" dirty="0"/>
              <a:t>) </a:t>
            </a:r>
            <a:r>
              <a:rPr lang="en-US" b="1" dirty="0" smtClean="0"/>
              <a:t>{</a:t>
            </a:r>
          </a:p>
          <a:p>
            <a:endParaRPr lang="pt-BR" dirty="0"/>
          </a:p>
          <a:p>
            <a:r>
              <a:rPr lang="pt-BR" sz="2000" b="1" dirty="0" smtClean="0">
                <a:solidFill>
                  <a:schemeClr val="accent3">
                    <a:lumMod val="75000"/>
                  </a:schemeClr>
                </a:solidFill>
              </a:rPr>
              <a:t>    Conta</a:t>
            </a:r>
            <a:r>
              <a:rPr lang="pt-BR" sz="2000" b="1" dirty="0" smtClean="0"/>
              <a:t> </a:t>
            </a:r>
            <a:r>
              <a:rPr lang="pt-BR" sz="2000" b="1" dirty="0" err="1">
                <a:solidFill>
                  <a:schemeClr val="accent6"/>
                </a:solidFill>
              </a:rPr>
              <a:t>minhaConta</a:t>
            </a:r>
            <a:r>
              <a:rPr lang="pt-BR" sz="2000" b="1" dirty="0"/>
              <a:t> = </a:t>
            </a:r>
            <a:r>
              <a:rPr lang="pt-BR" sz="2000" b="1" dirty="0">
                <a:solidFill>
                  <a:schemeClr val="accent1"/>
                </a:solidFill>
              </a:rPr>
              <a:t>new</a:t>
            </a:r>
            <a:r>
              <a:rPr lang="pt-BR" sz="2000" b="1" dirty="0"/>
              <a:t> </a:t>
            </a:r>
            <a:r>
              <a:rPr lang="pt-BR" sz="2000" b="1" dirty="0">
                <a:solidFill>
                  <a:schemeClr val="accent3">
                    <a:lumMod val="75000"/>
                  </a:schemeClr>
                </a:solidFill>
              </a:rPr>
              <a:t>Conta</a:t>
            </a:r>
            <a:r>
              <a:rPr lang="pt-BR" sz="2000" b="1" dirty="0" smtClean="0"/>
              <a:t>();</a:t>
            </a:r>
            <a:endParaRPr lang="pt-BR" dirty="0"/>
          </a:p>
          <a:p>
            <a:r>
              <a:rPr lang="pt-BR" b="1" dirty="0">
                <a:solidFill>
                  <a:schemeClr val="accent6"/>
                </a:solidFill>
              </a:rPr>
              <a:t> </a:t>
            </a:r>
            <a:r>
              <a:rPr lang="pt-BR" b="1" dirty="0" smtClean="0">
                <a:solidFill>
                  <a:schemeClr val="accent6"/>
                </a:solidFill>
              </a:rPr>
              <a:t>   </a:t>
            </a:r>
            <a:r>
              <a:rPr lang="pt-BR" b="1" dirty="0" err="1" smtClean="0">
                <a:solidFill>
                  <a:schemeClr val="accent6"/>
                </a:solidFill>
              </a:rPr>
              <a:t>minhaConta</a:t>
            </a:r>
            <a:r>
              <a:rPr lang="pt-BR" dirty="0" err="1" smtClean="0"/>
              <a:t>.</a:t>
            </a:r>
            <a:r>
              <a:rPr lang="pt-BR" b="1" dirty="0" err="1" smtClean="0">
                <a:solidFill>
                  <a:schemeClr val="accent2"/>
                </a:solidFill>
              </a:rPr>
              <a:t>dono</a:t>
            </a:r>
            <a:r>
              <a:rPr lang="pt-BR" dirty="0"/>
              <a:t>="Lucas</a:t>
            </a:r>
            <a:r>
              <a:rPr lang="pt-BR" dirty="0" smtClean="0"/>
              <a:t>";</a:t>
            </a:r>
          </a:p>
          <a:p>
            <a:r>
              <a:rPr lang="pt-BR" b="1" dirty="0">
                <a:solidFill>
                  <a:schemeClr val="accent6"/>
                </a:solidFill>
              </a:rPr>
              <a:t> </a:t>
            </a:r>
            <a:r>
              <a:rPr lang="pt-BR" b="1" dirty="0" smtClean="0">
                <a:solidFill>
                  <a:schemeClr val="accent6"/>
                </a:solidFill>
              </a:rPr>
              <a:t>   </a:t>
            </a:r>
            <a:r>
              <a:rPr lang="pt-BR" b="1" dirty="0" err="1" smtClean="0">
                <a:solidFill>
                  <a:schemeClr val="accent6"/>
                </a:solidFill>
              </a:rPr>
              <a:t>minhaConta</a:t>
            </a:r>
            <a:r>
              <a:rPr lang="pt-BR" dirty="0" err="1" smtClean="0"/>
              <a:t>.</a:t>
            </a:r>
            <a:r>
              <a:rPr lang="pt-BR" b="1" dirty="0" err="1" smtClean="0">
                <a:solidFill>
                  <a:schemeClr val="accent2"/>
                </a:solidFill>
              </a:rPr>
              <a:t>saldo</a:t>
            </a:r>
            <a:r>
              <a:rPr lang="pt-BR" dirty="0" smtClean="0"/>
              <a:t>=2300.0;</a:t>
            </a:r>
          </a:p>
          <a:p>
            <a:r>
              <a:rPr lang="pt-BR" dirty="0" smtClean="0"/>
              <a:t>    </a:t>
            </a:r>
            <a:r>
              <a:rPr lang="pt-BR" dirty="0" smtClean="0">
                <a:solidFill>
                  <a:schemeClr val="tx1">
                    <a:lumMod val="50000"/>
                    <a:lumOff val="50000"/>
                  </a:schemeClr>
                </a:solidFill>
              </a:rPr>
              <a:t>//</a:t>
            </a:r>
            <a:r>
              <a:rPr lang="pt-BR" dirty="0">
                <a:solidFill>
                  <a:schemeClr val="tx1">
                    <a:lumMod val="50000"/>
                    <a:lumOff val="50000"/>
                  </a:schemeClr>
                </a:solidFill>
              </a:rPr>
              <a:t>mostra o saldo </a:t>
            </a:r>
            <a:r>
              <a:rPr lang="pt-BR" dirty="0" smtClean="0">
                <a:solidFill>
                  <a:schemeClr val="tx1">
                    <a:lumMod val="50000"/>
                    <a:lumOff val="50000"/>
                  </a:schemeClr>
                </a:solidFill>
              </a:rPr>
              <a:t>atual</a:t>
            </a:r>
          </a:p>
          <a:p>
            <a:r>
              <a:rPr lang="pt-BR" dirty="0" smtClean="0"/>
              <a:t>     </a:t>
            </a:r>
            <a:r>
              <a:rPr lang="pt-BR" dirty="0" err="1" smtClean="0"/>
              <a:t>System.</a:t>
            </a:r>
            <a:r>
              <a:rPr lang="pt-BR" i="1" dirty="0" err="1" smtClean="0"/>
              <a:t>out.println</a:t>
            </a:r>
            <a:r>
              <a:rPr lang="pt-BR" i="1" dirty="0"/>
              <a:t>("Saldo Atual:"+</a:t>
            </a:r>
            <a:r>
              <a:rPr lang="pt-BR" b="1" dirty="0" err="1">
                <a:solidFill>
                  <a:schemeClr val="accent6"/>
                </a:solidFill>
              </a:rPr>
              <a:t>minhaConta</a:t>
            </a:r>
            <a:r>
              <a:rPr lang="pt-BR" dirty="0" err="1"/>
              <a:t>.</a:t>
            </a:r>
            <a:r>
              <a:rPr lang="pt-BR" b="1" dirty="0" err="1">
                <a:solidFill>
                  <a:schemeClr val="accent2"/>
                </a:solidFill>
              </a:rPr>
              <a:t>saldo</a:t>
            </a:r>
            <a:r>
              <a:rPr lang="pt-BR" i="1" dirty="0" smtClean="0"/>
              <a:t>);</a:t>
            </a:r>
          </a:p>
          <a:p>
            <a:r>
              <a:rPr lang="pt-BR" dirty="0" smtClean="0"/>
              <a:t>     </a:t>
            </a:r>
            <a:r>
              <a:rPr lang="pt-BR" dirty="0" smtClean="0">
                <a:solidFill>
                  <a:schemeClr val="tx1">
                    <a:lumMod val="50000"/>
                    <a:lumOff val="50000"/>
                  </a:schemeClr>
                </a:solidFill>
              </a:rPr>
              <a:t>//</a:t>
            </a:r>
            <a:r>
              <a:rPr lang="pt-BR" dirty="0">
                <a:solidFill>
                  <a:schemeClr val="tx1">
                    <a:lumMod val="50000"/>
                    <a:lumOff val="50000"/>
                  </a:schemeClr>
                </a:solidFill>
              </a:rPr>
              <a:t>saca 150 </a:t>
            </a:r>
            <a:r>
              <a:rPr lang="pt-BR" dirty="0" smtClean="0">
                <a:solidFill>
                  <a:schemeClr val="tx1">
                    <a:lumMod val="50000"/>
                    <a:lumOff val="50000"/>
                  </a:schemeClr>
                </a:solidFill>
              </a:rPr>
              <a:t>reais </a:t>
            </a:r>
          </a:p>
          <a:p>
            <a:r>
              <a:rPr lang="pt-BR" dirty="0" smtClean="0"/>
              <a:t>    </a:t>
            </a:r>
            <a:r>
              <a:rPr lang="pt-BR" b="1" dirty="0" err="1" smtClean="0">
                <a:solidFill>
                  <a:schemeClr val="accent6">
                    <a:lumMod val="75000"/>
                  </a:schemeClr>
                </a:solidFill>
              </a:rPr>
              <a:t>minhaConta</a:t>
            </a:r>
            <a:r>
              <a:rPr lang="pt-BR" dirty="0" err="1" smtClean="0"/>
              <a:t>.</a:t>
            </a:r>
            <a:r>
              <a:rPr lang="pt-BR" b="1" dirty="0" err="1" smtClean="0">
                <a:solidFill>
                  <a:schemeClr val="accent1"/>
                </a:solidFill>
              </a:rPr>
              <a:t>saca</a:t>
            </a:r>
            <a:r>
              <a:rPr lang="pt-BR" dirty="0" smtClean="0"/>
              <a:t>(150);</a:t>
            </a:r>
          </a:p>
          <a:p>
            <a:r>
              <a:rPr lang="pt-BR" dirty="0" smtClean="0"/>
              <a:t>    </a:t>
            </a:r>
            <a:r>
              <a:rPr lang="pt-BR" dirty="0" err="1" smtClean="0"/>
              <a:t>System.</a:t>
            </a:r>
            <a:r>
              <a:rPr lang="pt-BR" i="1" dirty="0" err="1" smtClean="0"/>
              <a:t>out.println</a:t>
            </a:r>
            <a:r>
              <a:rPr lang="pt-BR" i="1" dirty="0"/>
              <a:t>("Saldo Atual depois de saque de R$150:" + </a:t>
            </a:r>
            <a:r>
              <a:rPr lang="pt-BR" b="1" dirty="0" err="1">
                <a:solidFill>
                  <a:schemeClr val="accent6"/>
                </a:solidFill>
              </a:rPr>
              <a:t>minhaConta</a:t>
            </a:r>
            <a:r>
              <a:rPr lang="pt-BR" dirty="0" err="1"/>
              <a:t>.</a:t>
            </a:r>
            <a:r>
              <a:rPr lang="pt-BR" b="1" dirty="0" err="1">
                <a:solidFill>
                  <a:schemeClr val="accent2"/>
                </a:solidFill>
              </a:rPr>
              <a:t>saldo</a:t>
            </a:r>
            <a:r>
              <a:rPr lang="pt-BR" i="1" dirty="0" smtClean="0"/>
              <a:t>);</a:t>
            </a:r>
          </a:p>
          <a:p>
            <a:r>
              <a:rPr lang="pt-BR" i="1" dirty="0"/>
              <a:t> </a:t>
            </a:r>
            <a:r>
              <a:rPr lang="pt-BR" i="1" dirty="0" smtClean="0"/>
              <a:t>   </a:t>
            </a:r>
            <a:r>
              <a:rPr lang="pt-BR" dirty="0" smtClean="0">
                <a:solidFill>
                  <a:schemeClr val="tx1">
                    <a:lumMod val="50000"/>
                    <a:lumOff val="50000"/>
                  </a:schemeClr>
                </a:solidFill>
              </a:rPr>
              <a:t>//</a:t>
            </a:r>
            <a:r>
              <a:rPr lang="pt-BR" dirty="0">
                <a:solidFill>
                  <a:schemeClr val="tx1">
                    <a:lumMod val="50000"/>
                    <a:lumOff val="50000"/>
                  </a:schemeClr>
                </a:solidFill>
              </a:rPr>
              <a:t>deposita 700 </a:t>
            </a:r>
            <a:r>
              <a:rPr lang="pt-BR" dirty="0" smtClean="0">
                <a:solidFill>
                  <a:schemeClr val="tx1">
                    <a:lumMod val="50000"/>
                    <a:lumOff val="50000"/>
                  </a:schemeClr>
                </a:solidFill>
              </a:rPr>
              <a:t>reais</a:t>
            </a:r>
          </a:p>
          <a:p>
            <a:r>
              <a:rPr lang="pt-BR" dirty="0" smtClean="0"/>
              <a:t>    </a:t>
            </a:r>
            <a:r>
              <a:rPr lang="pt-BR" b="1" dirty="0" err="1" smtClean="0">
                <a:solidFill>
                  <a:schemeClr val="accent6">
                    <a:lumMod val="75000"/>
                  </a:schemeClr>
                </a:solidFill>
              </a:rPr>
              <a:t>minhaConta</a:t>
            </a:r>
            <a:r>
              <a:rPr lang="pt-BR" dirty="0" err="1" smtClean="0"/>
              <a:t>.</a:t>
            </a:r>
            <a:r>
              <a:rPr lang="pt-BR" b="1" dirty="0" err="1" smtClean="0">
                <a:solidFill>
                  <a:schemeClr val="accent1"/>
                </a:solidFill>
              </a:rPr>
              <a:t>deposita</a:t>
            </a:r>
            <a:r>
              <a:rPr lang="pt-BR" dirty="0" smtClean="0"/>
              <a:t>(700);</a:t>
            </a:r>
          </a:p>
          <a:p>
            <a:r>
              <a:rPr lang="pt-BR" dirty="0"/>
              <a:t> </a:t>
            </a:r>
            <a:r>
              <a:rPr lang="pt-BR" dirty="0" smtClean="0"/>
              <a:t>   </a:t>
            </a:r>
            <a:r>
              <a:rPr lang="pt-BR" dirty="0" err="1" smtClean="0"/>
              <a:t>System.</a:t>
            </a:r>
            <a:r>
              <a:rPr lang="pt-BR" i="1" dirty="0" err="1" smtClean="0"/>
              <a:t>out.println</a:t>
            </a:r>
            <a:r>
              <a:rPr lang="pt-BR" i="1" dirty="0"/>
              <a:t>("Saldo Atual depois de depositar R$700:" + </a:t>
            </a:r>
            <a:r>
              <a:rPr lang="pt-BR" b="1" i="1" dirty="0" err="1">
                <a:solidFill>
                  <a:schemeClr val="accent6">
                    <a:lumMod val="75000"/>
                  </a:schemeClr>
                </a:solidFill>
              </a:rPr>
              <a:t>minhaConta</a:t>
            </a:r>
            <a:r>
              <a:rPr lang="pt-BR" i="1" dirty="0" err="1"/>
              <a:t>.</a:t>
            </a:r>
            <a:r>
              <a:rPr lang="pt-BR" b="1" dirty="0" err="1">
                <a:solidFill>
                  <a:schemeClr val="accent2">
                    <a:lumMod val="75000"/>
                  </a:schemeClr>
                </a:solidFill>
              </a:rPr>
              <a:t>saldo</a:t>
            </a:r>
            <a:r>
              <a:rPr lang="pt-BR" i="1" dirty="0" smtClean="0"/>
              <a:t>);</a:t>
            </a:r>
          </a:p>
          <a:p>
            <a:r>
              <a:rPr lang="pt-BR" i="1" dirty="0" smtClean="0"/>
              <a:t>	...</a:t>
            </a:r>
            <a:endParaRPr lang="pt-BR" i="1" dirty="0"/>
          </a:p>
          <a:p>
            <a:r>
              <a:rPr lang="pt-BR" i="1" dirty="0" smtClean="0"/>
              <a:t>   }</a:t>
            </a:r>
          </a:p>
          <a:p>
            <a:r>
              <a:rPr lang="pt-BR" i="1" dirty="0"/>
              <a:t>}</a:t>
            </a:r>
            <a:endParaRPr lang="pt-BR" i="1" dirty="0" smtClean="0"/>
          </a:p>
        </p:txBody>
      </p:sp>
    </p:spTree>
    <p:extLst>
      <p:ext uri="{BB962C8B-B14F-4D97-AF65-F5344CB8AC3E}">
        <p14:creationId xmlns:p14="http://schemas.microsoft.com/office/powerpoint/2010/main" val="4263305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47664" y="576064"/>
            <a:ext cx="7308304" cy="836712"/>
          </a:xfrm>
        </p:spPr>
        <p:txBody>
          <a:bodyPr anchor="b">
            <a:normAutofit fontScale="90000"/>
          </a:bodyPr>
          <a:lstStyle/>
          <a:p>
            <a:r>
              <a:rPr lang="pt-BR" dirty="0" smtClean="0"/>
              <a:t>Orientação a Objetos - </a:t>
            </a:r>
            <a:r>
              <a:rPr lang="pt-BR" dirty="0" err="1" smtClean="0"/>
              <a:t>ContaTeste</a:t>
            </a:r>
            <a:endParaRPr lang="pt-BR" dirty="0"/>
          </a:p>
        </p:txBody>
      </p:sp>
      <p:pic>
        <p:nvPicPr>
          <p:cNvPr id="13" name="Picture 2" descr="C:\Users\Lucas Biason\Downloads\Jav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49699"/>
            <a:ext cx="1475655" cy="147565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3" descr="G:\ITTraining - Programas e Controle\site\questionario\Image\log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79912" y="1"/>
            <a:ext cx="1224135" cy="706231"/>
          </a:xfrm>
          <a:prstGeom prst="rect">
            <a:avLst/>
          </a:prstGeom>
          <a:noFill/>
          <a:extLst>
            <a:ext uri="{909E8E84-426E-40DD-AFC4-6F175D3DCCD1}">
              <a14:hiddenFill xmlns:a14="http://schemas.microsoft.com/office/drawing/2010/main">
                <a:solidFill>
                  <a:srgbClr val="FFFFFF"/>
                </a:solidFill>
              </a14:hiddenFill>
            </a:ext>
          </a:extLst>
        </p:spPr>
      </p:pic>
      <p:sp>
        <p:nvSpPr>
          <p:cNvPr id="6" name="Retângulo 5"/>
          <p:cNvSpPr/>
          <p:nvPr/>
        </p:nvSpPr>
        <p:spPr>
          <a:xfrm>
            <a:off x="539552" y="2276872"/>
            <a:ext cx="8136904" cy="3416320"/>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lvl="1"/>
            <a:endParaRPr lang="pt-BR" dirty="0" smtClean="0"/>
          </a:p>
          <a:p>
            <a:pPr lvl="1"/>
            <a:r>
              <a:rPr lang="pt-BR" dirty="0" smtClean="0">
                <a:solidFill>
                  <a:schemeClr val="tx1">
                    <a:lumMod val="50000"/>
                    <a:lumOff val="50000"/>
                  </a:schemeClr>
                </a:solidFill>
              </a:rPr>
              <a:t>//eu não tenho 15 mil de saldo</a:t>
            </a:r>
          </a:p>
          <a:p>
            <a:pPr lvl="1"/>
            <a:r>
              <a:rPr lang="pt-BR" dirty="0" err="1" smtClean="0"/>
              <a:t>boolean</a:t>
            </a:r>
            <a:r>
              <a:rPr lang="pt-BR" dirty="0" smtClean="0"/>
              <a:t> consegui = </a:t>
            </a:r>
            <a:r>
              <a:rPr lang="pt-BR" dirty="0" err="1" smtClean="0"/>
              <a:t>minhaConta.</a:t>
            </a:r>
            <a:r>
              <a:rPr lang="pt-BR" b="1" dirty="0" err="1" smtClean="0"/>
              <a:t>saca</a:t>
            </a:r>
            <a:r>
              <a:rPr lang="pt-BR" dirty="0" smtClean="0"/>
              <a:t>(15000);</a:t>
            </a:r>
          </a:p>
          <a:p>
            <a:pPr lvl="1"/>
            <a:r>
              <a:rPr lang="pt-BR" dirty="0" err="1" smtClean="0"/>
              <a:t>System.</a:t>
            </a:r>
            <a:r>
              <a:rPr lang="pt-BR" i="1" dirty="0" err="1" smtClean="0"/>
              <a:t>out.println</a:t>
            </a:r>
            <a:r>
              <a:rPr lang="pt-BR" i="1" dirty="0" smtClean="0"/>
              <a:t>( consegui ? "Consegui sacar" : "Não consegui");</a:t>
            </a:r>
          </a:p>
          <a:p>
            <a:pPr lvl="1"/>
            <a:endParaRPr lang="pt-BR" dirty="0" smtClean="0"/>
          </a:p>
          <a:p>
            <a:pPr lvl="1"/>
            <a:r>
              <a:rPr lang="pt-BR" dirty="0" smtClean="0">
                <a:solidFill>
                  <a:schemeClr val="tx1">
                    <a:lumMod val="50000"/>
                    <a:lumOff val="50000"/>
                  </a:schemeClr>
                </a:solidFill>
              </a:rPr>
              <a:t>//eu tenho 100 de saldo</a:t>
            </a:r>
          </a:p>
          <a:p>
            <a:pPr lvl="1"/>
            <a:r>
              <a:rPr lang="pt-BR" dirty="0" smtClean="0"/>
              <a:t>consegui = </a:t>
            </a:r>
            <a:r>
              <a:rPr lang="pt-BR" dirty="0" err="1" smtClean="0"/>
              <a:t>minhaConta.</a:t>
            </a:r>
            <a:r>
              <a:rPr lang="pt-BR" b="1" dirty="0" err="1" smtClean="0"/>
              <a:t>saca</a:t>
            </a:r>
            <a:r>
              <a:rPr lang="pt-BR" dirty="0" smtClean="0"/>
              <a:t>(100);</a:t>
            </a:r>
          </a:p>
          <a:p>
            <a:pPr lvl="1"/>
            <a:r>
              <a:rPr lang="pt-BR" dirty="0" err="1" smtClean="0"/>
              <a:t>System.</a:t>
            </a:r>
            <a:r>
              <a:rPr lang="pt-BR" i="1" dirty="0" err="1" smtClean="0"/>
              <a:t>out.println</a:t>
            </a:r>
            <a:r>
              <a:rPr lang="pt-BR" i="1" dirty="0" smtClean="0"/>
              <a:t>( consegui ? "Consegui sacar" : "Não consegui");</a:t>
            </a:r>
          </a:p>
          <a:p>
            <a:pPr lvl="1"/>
            <a:endParaRPr lang="pt-BR" dirty="0" smtClean="0"/>
          </a:p>
          <a:p>
            <a:pPr lvl="1"/>
            <a:r>
              <a:rPr lang="pt-BR" b="1" dirty="0" err="1" smtClean="0"/>
              <a:t>minhaConta.saldo</a:t>
            </a:r>
            <a:r>
              <a:rPr lang="pt-BR" b="1" dirty="0" smtClean="0"/>
              <a:t> = </a:t>
            </a:r>
            <a:r>
              <a:rPr lang="pt-BR" b="1" dirty="0" err="1" smtClean="0"/>
              <a:t>minhaConta.saldo</a:t>
            </a:r>
            <a:r>
              <a:rPr lang="pt-BR" b="1" dirty="0" smtClean="0"/>
              <a:t> - 15000</a:t>
            </a:r>
            <a:r>
              <a:rPr lang="pt-BR" dirty="0" smtClean="0"/>
              <a:t>;</a:t>
            </a:r>
          </a:p>
          <a:p>
            <a:pPr lvl="1"/>
            <a:r>
              <a:rPr lang="pt-BR" dirty="0" err="1" smtClean="0"/>
              <a:t>System.</a:t>
            </a:r>
            <a:r>
              <a:rPr lang="pt-BR" i="1" dirty="0" err="1" smtClean="0"/>
              <a:t>out.println</a:t>
            </a:r>
            <a:r>
              <a:rPr lang="pt-BR" i="1" dirty="0" smtClean="0"/>
              <a:t>("Saldo Atual depois de sacar R$15mil:" + </a:t>
            </a:r>
            <a:r>
              <a:rPr lang="pt-BR" i="1" dirty="0" err="1" smtClean="0"/>
              <a:t>minhaConta.saldo</a:t>
            </a:r>
            <a:r>
              <a:rPr lang="pt-BR" i="1" dirty="0" smtClean="0"/>
              <a:t>);</a:t>
            </a:r>
          </a:p>
          <a:p>
            <a:pPr lvl="1"/>
            <a:endParaRPr lang="pt-BR" i="1" dirty="0" smtClean="0"/>
          </a:p>
        </p:txBody>
      </p:sp>
      <p:sp>
        <p:nvSpPr>
          <p:cNvPr id="3" name="CaixaDeTexto 2"/>
          <p:cNvSpPr txBox="1"/>
          <p:nvPr/>
        </p:nvSpPr>
        <p:spPr>
          <a:xfrm>
            <a:off x="539552" y="1588150"/>
            <a:ext cx="8274253" cy="369332"/>
          </a:xfrm>
          <a:prstGeom prst="rect">
            <a:avLst/>
          </a:prstGeom>
          <a:noFill/>
        </p:spPr>
        <p:txBody>
          <a:bodyPr wrap="none" rtlCol="0">
            <a:spAutoFit/>
          </a:bodyPr>
          <a:lstStyle/>
          <a:p>
            <a:r>
              <a:rPr lang="pt-BR" dirty="0" smtClean="0"/>
              <a:t>Adicionando mais alguns teste, vamos perceber que algo está errado com nossa classe.</a:t>
            </a:r>
            <a:endParaRPr lang="pt-BR" dirty="0"/>
          </a:p>
        </p:txBody>
      </p:sp>
      <p:sp>
        <p:nvSpPr>
          <p:cNvPr id="7" name="CaixaDeTexto 6"/>
          <p:cNvSpPr txBox="1"/>
          <p:nvPr/>
        </p:nvSpPr>
        <p:spPr>
          <a:xfrm>
            <a:off x="539552" y="5949279"/>
            <a:ext cx="8136904" cy="646331"/>
          </a:xfrm>
          <a:prstGeom prst="rect">
            <a:avLst/>
          </a:prstGeom>
          <a:noFill/>
        </p:spPr>
        <p:txBody>
          <a:bodyPr wrap="square" rtlCol="0">
            <a:spAutoFit/>
          </a:bodyPr>
          <a:lstStyle/>
          <a:p>
            <a:pPr algn="just"/>
            <a:r>
              <a:rPr lang="pt-BR" dirty="0" smtClean="0"/>
              <a:t>	Conseguimos sacar muito mais do que o devido. O método sacar ficou obsoleto e inútil, uma vez que eu tenho acesso direto ao atributo saldo.</a:t>
            </a:r>
            <a:endParaRPr lang="pt-BR" dirty="0"/>
          </a:p>
        </p:txBody>
      </p:sp>
    </p:spTree>
    <p:extLst>
      <p:ext uri="{BB962C8B-B14F-4D97-AF65-F5344CB8AC3E}">
        <p14:creationId xmlns:p14="http://schemas.microsoft.com/office/powerpoint/2010/main" val="11729244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331640" y="576064"/>
            <a:ext cx="7524328" cy="836712"/>
          </a:xfrm>
        </p:spPr>
        <p:txBody>
          <a:bodyPr anchor="b">
            <a:normAutofit/>
          </a:bodyPr>
          <a:lstStyle/>
          <a:p>
            <a:r>
              <a:rPr lang="pt-BR" sz="3600" dirty="0" smtClean="0"/>
              <a:t>Orientação a Objetos - Encapsulamento</a:t>
            </a:r>
            <a:endParaRPr lang="pt-BR" sz="3600" dirty="0"/>
          </a:p>
        </p:txBody>
      </p:sp>
      <p:pic>
        <p:nvPicPr>
          <p:cNvPr id="13" name="Picture 2" descr="C:\Users\Lucas Biason\Downloads\Jav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49699"/>
            <a:ext cx="1475655" cy="147565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3" descr="G:\ITTraining - Programas e Controle\site\questionario\Image\log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79912" y="1"/>
            <a:ext cx="1224135" cy="706231"/>
          </a:xfrm>
          <a:prstGeom prst="rect">
            <a:avLst/>
          </a:prstGeom>
          <a:noFill/>
          <a:extLst>
            <a:ext uri="{909E8E84-426E-40DD-AFC4-6F175D3DCCD1}">
              <a14:hiddenFill xmlns:a14="http://schemas.microsoft.com/office/drawing/2010/main">
                <a:solidFill>
                  <a:srgbClr val="FFFFFF"/>
                </a:solidFill>
              </a14:hiddenFill>
            </a:ext>
          </a:extLst>
        </p:spPr>
      </p:pic>
      <p:sp>
        <p:nvSpPr>
          <p:cNvPr id="6" name="Retângulo 5"/>
          <p:cNvSpPr/>
          <p:nvPr/>
        </p:nvSpPr>
        <p:spPr>
          <a:xfrm>
            <a:off x="503548" y="2457745"/>
            <a:ext cx="4068452" cy="3416320"/>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pt-BR" b="1" dirty="0" err="1">
                <a:solidFill>
                  <a:schemeClr val="accent6">
                    <a:lumMod val="75000"/>
                  </a:schemeClr>
                </a:solidFill>
              </a:rPr>
              <a:t>public</a:t>
            </a:r>
            <a:r>
              <a:rPr lang="pt-BR" b="1" dirty="0">
                <a:solidFill>
                  <a:schemeClr val="accent6">
                    <a:lumMod val="75000"/>
                  </a:schemeClr>
                </a:solidFill>
              </a:rPr>
              <a:t> </a:t>
            </a:r>
            <a:r>
              <a:rPr lang="pt-BR" b="1" dirty="0" err="1"/>
              <a:t>class</a:t>
            </a:r>
            <a:r>
              <a:rPr lang="pt-BR" b="1" dirty="0"/>
              <a:t> Conta {</a:t>
            </a:r>
          </a:p>
          <a:p>
            <a:endParaRPr lang="pt-BR" dirty="0" smtClean="0"/>
          </a:p>
          <a:p>
            <a:r>
              <a:rPr lang="pt-BR" dirty="0"/>
              <a:t>	//</a:t>
            </a:r>
            <a:r>
              <a:rPr lang="pt-BR" u="sng" dirty="0"/>
              <a:t>atributos</a:t>
            </a:r>
          </a:p>
          <a:p>
            <a:r>
              <a:rPr lang="pt-BR" b="1" dirty="0" smtClean="0"/>
              <a:t>	</a:t>
            </a:r>
            <a:r>
              <a:rPr lang="pt-BR" b="1" dirty="0" err="1" smtClean="0">
                <a:solidFill>
                  <a:schemeClr val="accent1">
                    <a:lumMod val="75000"/>
                  </a:schemeClr>
                </a:solidFill>
              </a:rPr>
              <a:t>private</a:t>
            </a:r>
            <a:r>
              <a:rPr lang="pt-BR" b="1" dirty="0" smtClean="0">
                <a:solidFill>
                  <a:schemeClr val="accent1">
                    <a:lumMod val="75000"/>
                  </a:schemeClr>
                </a:solidFill>
              </a:rPr>
              <a:t> </a:t>
            </a:r>
            <a:r>
              <a:rPr lang="pt-BR" b="1" dirty="0" err="1"/>
              <a:t>int</a:t>
            </a:r>
            <a:r>
              <a:rPr lang="pt-BR" b="1" dirty="0"/>
              <a:t> numero;</a:t>
            </a:r>
          </a:p>
          <a:p>
            <a:r>
              <a:rPr lang="pt-BR" b="1" dirty="0" smtClean="0"/>
              <a:t>	</a:t>
            </a:r>
            <a:r>
              <a:rPr lang="pt-BR" b="1" dirty="0" err="1" smtClean="0">
                <a:solidFill>
                  <a:schemeClr val="accent1">
                    <a:lumMod val="75000"/>
                  </a:schemeClr>
                </a:solidFill>
              </a:rPr>
              <a:t>private</a:t>
            </a:r>
            <a:r>
              <a:rPr lang="pt-BR" b="1" dirty="0" smtClean="0">
                <a:solidFill>
                  <a:schemeClr val="accent1">
                    <a:lumMod val="75000"/>
                  </a:schemeClr>
                </a:solidFill>
              </a:rPr>
              <a:t> </a:t>
            </a:r>
            <a:r>
              <a:rPr lang="pt-BR" b="1" dirty="0"/>
              <a:t>String dono;</a:t>
            </a:r>
          </a:p>
          <a:p>
            <a:r>
              <a:rPr lang="pt-BR" b="1" dirty="0" smtClean="0"/>
              <a:t>	</a:t>
            </a:r>
            <a:r>
              <a:rPr lang="pt-BR" b="1" dirty="0" err="1" smtClean="0">
                <a:solidFill>
                  <a:schemeClr val="accent1">
                    <a:lumMod val="75000"/>
                  </a:schemeClr>
                </a:solidFill>
              </a:rPr>
              <a:t>private</a:t>
            </a:r>
            <a:r>
              <a:rPr lang="pt-BR" b="1" dirty="0" smtClean="0">
                <a:solidFill>
                  <a:schemeClr val="accent1">
                    <a:lumMod val="75000"/>
                  </a:schemeClr>
                </a:solidFill>
              </a:rPr>
              <a:t> </a:t>
            </a:r>
            <a:r>
              <a:rPr lang="pt-BR" b="1" dirty="0" err="1"/>
              <a:t>double</a:t>
            </a:r>
            <a:r>
              <a:rPr lang="pt-BR" b="1" dirty="0"/>
              <a:t> saldo;</a:t>
            </a:r>
          </a:p>
          <a:p>
            <a:r>
              <a:rPr lang="pt-BR" b="1" dirty="0" smtClean="0"/>
              <a:t>	</a:t>
            </a:r>
            <a:r>
              <a:rPr lang="pt-BR" b="1" dirty="0" err="1" smtClean="0">
                <a:solidFill>
                  <a:schemeClr val="accent1">
                    <a:lumMod val="75000"/>
                  </a:schemeClr>
                </a:solidFill>
              </a:rPr>
              <a:t>private</a:t>
            </a:r>
            <a:r>
              <a:rPr lang="pt-BR" b="1" dirty="0" smtClean="0">
                <a:solidFill>
                  <a:schemeClr val="accent1">
                    <a:lumMod val="75000"/>
                  </a:schemeClr>
                </a:solidFill>
              </a:rPr>
              <a:t> </a:t>
            </a:r>
            <a:r>
              <a:rPr lang="pt-BR" b="1" dirty="0" err="1"/>
              <a:t>double</a:t>
            </a:r>
            <a:r>
              <a:rPr lang="pt-BR" b="1" dirty="0"/>
              <a:t> limite;</a:t>
            </a:r>
          </a:p>
          <a:p>
            <a:r>
              <a:rPr lang="pt-BR" b="1" dirty="0" smtClean="0"/>
              <a:t>	</a:t>
            </a:r>
            <a:r>
              <a:rPr lang="pt-BR" b="1" dirty="0" err="1" smtClean="0">
                <a:solidFill>
                  <a:schemeClr val="accent1">
                    <a:lumMod val="75000"/>
                  </a:schemeClr>
                </a:solidFill>
              </a:rPr>
              <a:t>private</a:t>
            </a:r>
            <a:r>
              <a:rPr lang="pt-BR" b="1" dirty="0" smtClean="0">
                <a:solidFill>
                  <a:schemeClr val="accent1">
                    <a:lumMod val="75000"/>
                  </a:schemeClr>
                </a:solidFill>
              </a:rPr>
              <a:t> </a:t>
            </a:r>
            <a:r>
              <a:rPr lang="pt-BR" b="1" dirty="0" err="1"/>
              <a:t>double</a:t>
            </a:r>
            <a:r>
              <a:rPr lang="pt-BR" b="1" dirty="0"/>
              <a:t> salario</a:t>
            </a:r>
            <a:r>
              <a:rPr lang="pt-BR" b="1" dirty="0" smtClean="0"/>
              <a:t>;</a:t>
            </a:r>
          </a:p>
          <a:p>
            <a:r>
              <a:rPr lang="pt-BR" b="1" dirty="0"/>
              <a:t>	</a:t>
            </a:r>
            <a:endParaRPr lang="pt-BR" b="1" dirty="0" smtClean="0">
              <a:solidFill>
                <a:schemeClr val="accent1">
                  <a:lumMod val="75000"/>
                </a:schemeClr>
              </a:solidFill>
            </a:endParaRPr>
          </a:p>
          <a:p>
            <a:r>
              <a:rPr lang="pt-BR" b="1" dirty="0"/>
              <a:t>	</a:t>
            </a:r>
            <a:r>
              <a:rPr lang="pt-BR" b="1" dirty="0" smtClean="0"/>
              <a:t>...</a:t>
            </a:r>
          </a:p>
          <a:p>
            <a:endParaRPr lang="pt-BR" b="1" dirty="0"/>
          </a:p>
          <a:p>
            <a:r>
              <a:rPr lang="pt-BR" dirty="0" smtClean="0"/>
              <a:t>}</a:t>
            </a:r>
            <a:endParaRPr lang="pt-BR" dirty="0"/>
          </a:p>
        </p:txBody>
      </p:sp>
      <p:sp>
        <p:nvSpPr>
          <p:cNvPr id="3" name="CaixaDeTexto 2"/>
          <p:cNvSpPr txBox="1"/>
          <p:nvPr/>
        </p:nvSpPr>
        <p:spPr>
          <a:xfrm>
            <a:off x="917339" y="1628800"/>
            <a:ext cx="7690993" cy="646331"/>
          </a:xfrm>
          <a:prstGeom prst="rect">
            <a:avLst/>
          </a:prstGeom>
          <a:noFill/>
        </p:spPr>
        <p:txBody>
          <a:bodyPr wrap="square" rtlCol="0">
            <a:spAutoFit/>
          </a:bodyPr>
          <a:lstStyle/>
          <a:p>
            <a:r>
              <a:rPr lang="pt-BR" dirty="0" smtClean="0"/>
              <a:t>Protegendo os atributos de uma Alteração indevida:</a:t>
            </a:r>
            <a:endParaRPr lang="pt-BR" dirty="0"/>
          </a:p>
          <a:p>
            <a:r>
              <a:rPr lang="pt-BR" dirty="0" smtClean="0"/>
              <a:t>- Utilizando o modificador </a:t>
            </a:r>
            <a:r>
              <a:rPr lang="pt-BR" b="1" dirty="0" err="1" smtClean="0"/>
              <a:t>private</a:t>
            </a:r>
            <a:endParaRPr lang="pt-BR" b="1" dirty="0"/>
          </a:p>
        </p:txBody>
      </p:sp>
      <p:sp>
        <p:nvSpPr>
          <p:cNvPr id="7" name="CaixaDeTexto 6"/>
          <p:cNvSpPr txBox="1"/>
          <p:nvPr/>
        </p:nvSpPr>
        <p:spPr>
          <a:xfrm>
            <a:off x="4606281" y="2463332"/>
            <a:ext cx="4176464" cy="1200329"/>
          </a:xfrm>
          <a:prstGeom prst="rect">
            <a:avLst/>
          </a:prstGeom>
          <a:noFill/>
        </p:spPr>
        <p:txBody>
          <a:bodyPr wrap="square" rtlCol="0">
            <a:spAutoFit/>
          </a:bodyPr>
          <a:lstStyle/>
          <a:p>
            <a:pPr lvl="0" algn="just"/>
            <a:r>
              <a:rPr lang="pt-BR" b="1" dirty="0" smtClean="0"/>
              <a:t>	</a:t>
            </a:r>
            <a:r>
              <a:rPr lang="pt-BR" b="1" dirty="0" err="1" smtClean="0"/>
              <a:t>private</a:t>
            </a:r>
            <a:r>
              <a:rPr lang="pt-BR" b="1" dirty="0" smtClean="0"/>
              <a:t>: </a:t>
            </a:r>
            <a:r>
              <a:rPr lang="pt-BR" dirty="0"/>
              <a:t>acesso apenas dentro da classe. Muito usado para permitir um baixo acoplamento. Desse modo nenhuma outra classe pode utiliza-lo.</a:t>
            </a:r>
          </a:p>
        </p:txBody>
      </p:sp>
      <p:sp>
        <p:nvSpPr>
          <p:cNvPr id="8" name="CaixaDeTexto 7"/>
          <p:cNvSpPr txBox="1"/>
          <p:nvPr/>
        </p:nvSpPr>
        <p:spPr>
          <a:xfrm>
            <a:off x="4636242" y="3663661"/>
            <a:ext cx="4176464" cy="1200329"/>
          </a:xfrm>
          <a:prstGeom prst="rect">
            <a:avLst/>
          </a:prstGeom>
          <a:noFill/>
        </p:spPr>
        <p:txBody>
          <a:bodyPr wrap="square" rtlCol="0">
            <a:spAutoFit/>
          </a:bodyPr>
          <a:lstStyle/>
          <a:p>
            <a:pPr lvl="0" algn="just"/>
            <a:r>
              <a:rPr lang="pt-BR" b="1" dirty="0" smtClean="0"/>
              <a:t>	</a:t>
            </a:r>
            <a:r>
              <a:rPr lang="pt-BR" b="1" dirty="0" err="1"/>
              <a:t>protected</a:t>
            </a:r>
            <a:r>
              <a:rPr lang="pt-BR" b="1" dirty="0"/>
              <a:t>: </a:t>
            </a:r>
            <a:r>
              <a:rPr lang="pt-BR" dirty="0"/>
              <a:t>acesso por classes no mesmo pacote e subclasse. (visto mais a frente em “Controlando acesso a membros – pacotes”).</a:t>
            </a:r>
          </a:p>
        </p:txBody>
      </p:sp>
      <p:sp>
        <p:nvSpPr>
          <p:cNvPr id="9" name="CaixaDeTexto 8"/>
          <p:cNvSpPr txBox="1"/>
          <p:nvPr/>
        </p:nvSpPr>
        <p:spPr>
          <a:xfrm>
            <a:off x="4728249" y="4870993"/>
            <a:ext cx="4176464" cy="923330"/>
          </a:xfrm>
          <a:prstGeom prst="rect">
            <a:avLst/>
          </a:prstGeom>
          <a:noFill/>
        </p:spPr>
        <p:txBody>
          <a:bodyPr wrap="square" rtlCol="0">
            <a:spAutoFit/>
          </a:bodyPr>
          <a:lstStyle/>
          <a:p>
            <a:pPr lvl="0" algn="just"/>
            <a:r>
              <a:rPr lang="pt-BR" b="1" dirty="0" smtClean="0"/>
              <a:t>	</a:t>
            </a:r>
            <a:r>
              <a:rPr lang="pt-BR" b="1" dirty="0" err="1" smtClean="0"/>
              <a:t>public</a:t>
            </a:r>
            <a:r>
              <a:rPr lang="pt-BR" b="1" dirty="0" smtClean="0"/>
              <a:t>: </a:t>
            </a:r>
            <a:r>
              <a:rPr lang="pt-BR" dirty="0"/>
              <a:t>acesso liberado a qualquer classe. “todo mundo ver e acessa”.</a:t>
            </a:r>
          </a:p>
        </p:txBody>
      </p:sp>
    </p:spTree>
    <p:extLst>
      <p:ext uri="{BB962C8B-B14F-4D97-AF65-F5344CB8AC3E}">
        <p14:creationId xmlns:p14="http://schemas.microsoft.com/office/powerpoint/2010/main" val="3893805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Introdução</a:t>
            </a:r>
            <a:endParaRPr lang="pt-BR" dirty="0"/>
          </a:p>
        </p:txBody>
      </p:sp>
      <p:sp>
        <p:nvSpPr>
          <p:cNvPr id="3" name="Espaço Reservado para Texto 2"/>
          <p:cNvSpPr>
            <a:spLocks noGrp="1"/>
          </p:cNvSpPr>
          <p:nvPr>
            <p:ph type="body" idx="1"/>
          </p:nvPr>
        </p:nvSpPr>
        <p:spPr/>
        <p:txBody>
          <a:bodyPr/>
          <a:lstStyle/>
          <a:p>
            <a:r>
              <a:rPr lang="pt-BR" dirty="0" smtClean="0">
                <a:solidFill>
                  <a:schemeClr val="tx1">
                    <a:lumMod val="75000"/>
                    <a:lumOff val="25000"/>
                  </a:schemeClr>
                </a:solidFill>
              </a:rPr>
              <a:t>Conceitos básicos sobre Java</a:t>
            </a:r>
            <a:endParaRPr lang="pt-BR" dirty="0">
              <a:solidFill>
                <a:schemeClr val="tx1">
                  <a:lumMod val="75000"/>
                  <a:lumOff val="25000"/>
                </a:schemeClr>
              </a:solidFill>
            </a:endParaRPr>
          </a:p>
        </p:txBody>
      </p:sp>
      <p:pic>
        <p:nvPicPr>
          <p:cNvPr id="6" name="Picture 3" descr="G:\ITTraining - Programas e Controle\site\questionario\Image\logo.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79912" y="1"/>
            <a:ext cx="1224135" cy="70623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C:\Users\Lucas Biason\Downloads\Java.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56494" y="1340768"/>
            <a:ext cx="2270969" cy="22709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7819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331640" y="576064"/>
            <a:ext cx="7524328" cy="836712"/>
          </a:xfrm>
        </p:spPr>
        <p:txBody>
          <a:bodyPr anchor="b">
            <a:normAutofit/>
          </a:bodyPr>
          <a:lstStyle/>
          <a:p>
            <a:r>
              <a:rPr lang="pt-BR" sz="3600" dirty="0" smtClean="0"/>
              <a:t>Orientação a Objetos - Encapsulamento</a:t>
            </a:r>
            <a:endParaRPr lang="pt-BR" sz="3600" dirty="0"/>
          </a:p>
        </p:txBody>
      </p:sp>
      <p:pic>
        <p:nvPicPr>
          <p:cNvPr id="13" name="Picture 2" descr="C:\Users\Lucas Biason\Downloads\Jav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49699"/>
            <a:ext cx="1475655" cy="147565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3" descr="G:\ITTraining - Programas e Controle\site\questionario\Image\log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79912" y="1"/>
            <a:ext cx="1224135" cy="706231"/>
          </a:xfrm>
          <a:prstGeom prst="rect">
            <a:avLst/>
          </a:prstGeom>
          <a:noFill/>
          <a:extLst>
            <a:ext uri="{909E8E84-426E-40DD-AFC4-6F175D3DCCD1}">
              <a14:hiddenFill xmlns:a14="http://schemas.microsoft.com/office/drawing/2010/main">
                <a:solidFill>
                  <a:srgbClr val="FFFFFF"/>
                </a:solidFill>
              </a14:hiddenFill>
            </a:ext>
          </a:extLst>
        </p:spPr>
      </p:pic>
      <p:sp>
        <p:nvSpPr>
          <p:cNvPr id="6" name="Retângulo 5"/>
          <p:cNvSpPr/>
          <p:nvPr/>
        </p:nvSpPr>
        <p:spPr>
          <a:xfrm>
            <a:off x="251520" y="2204864"/>
            <a:ext cx="4392488" cy="4524315"/>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pt-BR" b="1" dirty="0" err="1">
                <a:solidFill>
                  <a:schemeClr val="tx1"/>
                </a:solidFill>
              </a:rPr>
              <a:t>public</a:t>
            </a:r>
            <a:r>
              <a:rPr lang="pt-BR" b="1" dirty="0">
                <a:solidFill>
                  <a:schemeClr val="tx1"/>
                </a:solidFill>
              </a:rPr>
              <a:t> </a:t>
            </a:r>
            <a:r>
              <a:rPr lang="pt-BR" b="1" dirty="0" err="1">
                <a:solidFill>
                  <a:schemeClr val="tx1"/>
                </a:solidFill>
              </a:rPr>
              <a:t>class</a:t>
            </a:r>
            <a:r>
              <a:rPr lang="pt-BR" b="1" dirty="0">
                <a:solidFill>
                  <a:schemeClr val="tx1"/>
                </a:solidFill>
              </a:rPr>
              <a:t> </a:t>
            </a:r>
            <a:r>
              <a:rPr lang="pt-BR" b="1" dirty="0"/>
              <a:t>Conta </a:t>
            </a:r>
            <a:r>
              <a:rPr lang="pt-BR" b="1" dirty="0" smtClean="0"/>
              <a:t>{</a:t>
            </a:r>
            <a:endParaRPr lang="pt-BR" dirty="0" smtClean="0"/>
          </a:p>
          <a:p>
            <a:r>
              <a:rPr lang="pt-BR" dirty="0" smtClean="0"/>
              <a:t>     </a:t>
            </a:r>
            <a:r>
              <a:rPr lang="pt-BR" dirty="0" smtClean="0">
                <a:solidFill>
                  <a:schemeClr val="tx1">
                    <a:lumMod val="50000"/>
                    <a:lumOff val="50000"/>
                  </a:schemeClr>
                </a:solidFill>
              </a:rPr>
              <a:t>//métodos </a:t>
            </a:r>
            <a:r>
              <a:rPr lang="pt-BR" dirty="0" err="1" smtClean="0">
                <a:solidFill>
                  <a:schemeClr val="tx1">
                    <a:lumMod val="50000"/>
                    <a:lumOff val="50000"/>
                  </a:schemeClr>
                </a:solidFill>
              </a:rPr>
              <a:t>get</a:t>
            </a:r>
            <a:r>
              <a:rPr lang="pt-BR" dirty="0" smtClean="0">
                <a:solidFill>
                  <a:schemeClr val="tx1">
                    <a:lumMod val="50000"/>
                    <a:lumOff val="50000"/>
                  </a:schemeClr>
                </a:solidFill>
              </a:rPr>
              <a:t> e set</a:t>
            </a:r>
            <a:endParaRPr lang="pt-BR" dirty="0">
              <a:solidFill>
                <a:schemeClr val="tx1">
                  <a:lumMod val="50000"/>
                  <a:lumOff val="50000"/>
                </a:schemeClr>
              </a:solidFill>
            </a:endParaRPr>
          </a:p>
          <a:p>
            <a:r>
              <a:rPr lang="pt-BR" b="1" dirty="0" smtClean="0">
                <a:solidFill>
                  <a:schemeClr val="accent1">
                    <a:lumMod val="75000"/>
                  </a:schemeClr>
                </a:solidFill>
              </a:rPr>
              <a:t>    </a:t>
            </a:r>
            <a:r>
              <a:rPr lang="pt-BR" b="1" dirty="0" err="1" smtClean="0">
                <a:solidFill>
                  <a:schemeClr val="accent1">
                    <a:lumMod val="75000"/>
                  </a:schemeClr>
                </a:solidFill>
              </a:rPr>
              <a:t>public</a:t>
            </a:r>
            <a:r>
              <a:rPr lang="pt-BR" b="1" dirty="0" smtClean="0">
                <a:solidFill>
                  <a:schemeClr val="accent1">
                    <a:lumMod val="75000"/>
                  </a:schemeClr>
                </a:solidFill>
              </a:rPr>
              <a:t> </a:t>
            </a:r>
            <a:r>
              <a:rPr lang="pt-BR" b="1" dirty="0" err="1">
                <a:solidFill>
                  <a:schemeClr val="accent3">
                    <a:lumMod val="75000"/>
                  </a:schemeClr>
                </a:solidFill>
              </a:rPr>
              <a:t>int</a:t>
            </a:r>
            <a:r>
              <a:rPr lang="pt-BR" b="1" dirty="0">
                <a:solidFill>
                  <a:schemeClr val="accent3">
                    <a:lumMod val="75000"/>
                  </a:schemeClr>
                </a:solidFill>
              </a:rPr>
              <a:t> </a:t>
            </a:r>
            <a:r>
              <a:rPr lang="pt-BR" b="1" dirty="0" err="1"/>
              <a:t>getNumero</a:t>
            </a:r>
            <a:r>
              <a:rPr lang="pt-BR" b="1" dirty="0"/>
              <a:t>() </a:t>
            </a:r>
            <a:r>
              <a:rPr lang="pt-BR" b="1" dirty="0" smtClean="0"/>
              <a:t>{</a:t>
            </a:r>
          </a:p>
          <a:p>
            <a:r>
              <a:rPr lang="pt-BR" b="1" dirty="0"/>
              <a:t> </a:t>
            </a:r>
            <a:r>
              <a:rPr lang="pt-BR" b="1" dirty="0" smtClean="0"/>
              <a:t>              </a:t>
            </a:r>
            <a:r>
              <a:rPr lang="pt-BR" b="1" dirty="0" err="1" smtClean="0"/>
              <a:t>return</a:t>
            </a:r>
            <a:r>
              <a:rPr lang="pt-BR" b="1" dirty="0" smtClean="0"/>
              <a:t> numero;</a:t>
            </a:r>
          </a:p>
          <a:p>
            <a:r>
              <a:rPr lang="pt-BR" b="1" dirty="0"/>
              <a:t> </a:t>
            </a:r>
            <a:r>
              <a:rPr lang="pt-BR" b="1" dirty="0" smtClean="0"/>
              <a:t>   </a:t>
            </a:r>
            <a:r>
              <a:rPr lang="pt-BR" dirty="0" smtClean="0"/>
              <a:t>}</a:t>
            </a:r>
            <a:endParaRPr lang="pt-BR" dirty="0"/>
          </a:p>
          <a:p>
            <a:r>
              <a:rPr lang="pt-BR" b="1" dirty="0" smtClean="0">
                <a:solidFill>
                  <a:schemeClr val="accent1">
                    <a:lumMod val="75000"/>
                  </a:schemeClr>
                </a:solidFill>
              </a:rPr>
              <a:t>    </a:t>
            </a:r>
            <a:r>
              <a:rPr lang="pt-BR" b="1" dirty="0" err="1" smtClean="0">
                <a:solidFill>
                  <a:schemeClr val="accent1">
                    <a:lumMod val="75000"/>
                  </a:schemeClr>
                </a:solidFill>
              </a:rPr>
              <a:t>public</a:t>
            </a:r>
            <a:r>
              <a:rPr lang="pt-BR" b="1" dirty="0" smtClean="0">
                <a:solidFill>
                  <a:schemeClr val="accent1">
                    <a:lumMod val="75000"/>
                  </a:schemeClr>
                </a:solidFill>
              </a:rPr>
              <a:t> </a:t>
            </a:r>
            <a:r>
              <a:rPr lang="pt-BR" b="1" dirty="0" err="1">
                <a:solidFill>
                  <a:schemeClr val="accent3">
                    <a:lumMod val="75000"/>
                  </a:schemeClr>
                </a:solidFill>
              </a:rPr>
              <a:t>void</a:t>
            </a:r>
            <a:r>
              <a:rPr lang="pt-BR" b="1" dirty="0">
                <a:solidFill>
                  <a:schemeClr val="accent3">
                    <a:lumMod val="75000"/>
                  </a:schemeClr>
                </a:solidFill>
              </a:rPr>
              <a:t> </a:t>
            </a:r>
            <a:r>
              <a:rPr lang="pt-BR" b="1" dirty="0" err="1"/>
              <a:t>setNumero</a:t>
            </a:r>
            <a:r>
              <a:rPr lang="pt-BR" b="1" dirty="0"/>
              <a:t>(</a:t>
            </a:r>
            <a:r>
              <a:rPr lang="pt-BR" b="1" dirty="0" err="1">
                <a:solidFill>
                  <a:schemeClr val="accent6">
                    <a:lumMod val="75000"/>
                  </a:schemeClr>
                </a:solidFill>
              </a:rPr>
              <a:t>int</a:t>
            </a:r>
            <a:r>
              <a:rPr lang="pt-BR" b="1" dirty="0">
                <a:solidFill>
                  <a:schemeClr val="accent6">
                    <a:lumMod val="75000"/>
                  </a:schemeClr>
                </a:solidFill>
              </a:rPr>
              <a:t> numero</a:t>
            </a:r>
            <a:r>
              <a:rPr lang="pt-BR" b="1" dirty="0"/>
              <a:t>) {</a:t>
            </a:r>
          </a:p>
          <a:p>
            <a:r>
              <a:rPr lang="pt-BR" b="1" dirty="0" smtClean="0"/>
              <a:t>	</a:t>
            </a:r>
            <a:r>
              <a:rPr lang="pt-BR" b="1" dirty="0" err="1" smtClean="0"/>
              <a:t>this.numero</a:t>
            </a:r>
            <a:r>
              <a:rPr lang="pt-BR" b="1" dirty="0" smtClean="0"/>
              <a:t> </a:t>
            </a:r>
            <a:r>
              <a:rPr lang="pt-BR" b="1" dirty="0"/>
              <a:t>= numero;</a:t>
            </a:r>
          </a:p>
          <a:p>
            <a:r>
              <a:rPr lang="pt-BR" dirty="0" smtClean="0"/>
              <a:t>    }</a:t>
            </a:r>
            <a:endParaRPr lang="pt-BR" b="1" dirty="0" smtClean="0">
              <a:solidFill>
                <a:schemeClr val="accent1">
                  <a:lumMod val="75000"/>
                </a:schemeClr>
              </a:solidFill>
            </a:endParaRPr>
          </a:p>
          <a:p>
            <a:r>
              <a:rPr lang="en-US" b="1" dirty="0" smtClean="0"/>
              <a:t>    </a:t>
            </a:r>
            <a:r>
              <a:rPr lang="en-US" dirty="0" smtClean="0"/>
              <a:t>public </a:t>
            </a:r>
            <a:r>
              <a:rPr lang="en-US" dirty="0"/>
              <a:t>double </a:t>
            </a:r>
            <a:r>
              <a:rPr lang="en-US" dirty="0" err="1"/>
              <a:t>getSaldo</a:t>
            </a:r>
            <a:r>
              <a:rPr lang="en-US" dirty="0"/>
              <a:t>() </a:t>
            </a:r>
            <a:r>
              <a:rPr lang="en-US" dirty="0" smtClean="0"/>
              <a:t>{</a:t>
            </a:r>
          </a:p>
          <a:p>
            <a:r>
              <a:rPr lang="en-US" dirty="0"/>
              <a:t> </a:t>
            </a:r>
            <a:r>
              <a:rPr lang="en-US" dirty="0" smtClean="0"/>
              <a:t>               return </a:t>
            </a:r>
            <a:r>
              <a:rPr lang="en-US" dirty="0" err="1"/>
              <a:t>saldo</a:t>
            </a:r>
            <a:r>
              <a:rPr lang="en-US" dirty="0" smtClean="0"/>
              <a:t>;</a:t>
            </a:r>
          </a:p>
          <a:p>
            <a:r>
              <a:rPr lang="en-US" dirty="0"/>
              <a:t> </a:t>
            </a:r>
            <a:r>
              <a:rPr lang="en-US" dirty="0" smtClean="0"/>
              <a:t>    }</a:t>
            </a:r>
            <a:endParaRPr lang="pt-BR" dirty="0"/>
          </a:p>
          <a:p>
            <a:r>
              <a:rPr lang="en-US" dirty="0" smtClean="0"/>
              <a:t>    public </a:t>
            </a:r>
            <a:r>
              <a:rPr lang="en-US" dirty="0"/>
              <a:t>void </a:t>
            </a:r>
            <a:r>
              <a:rPr lang="en-US" dirty="0" err="1"/>
              <a:t>setSaldo</a:t>
            </a:r>
            <a:r>
              <a:rPr lang="en-US" dirty="0"/>
              <a:t>(double </a:t>
            </a:r>
            <a:r>
              <a:rPr lang="en-US" dirty="0" err="1"/>
              <a:t>saldo</a:t>
            </a:r>
            <a:r>
              <a:rPr lang="en-US" dirty="0"/>
              <a:t>) </a:t>
            </a:r>
            <a:r>
              <a:rPr lang="en-US" dirty="0" smtClean="0"/>
              <a:t>{</a:t>
            </a:r>
            <a:endParaRPr lang="pt-BR" dirty="0"/>
          </a:p>
          <a:p>
            <a:r>
              <a:rPr lang="pt-BR" dirty="0"/>
              <a:t> </a:t>
            </a:r>
            <a:r>
              <a:rPr lang="pt-BR" dirty="0" smtClean="0"/>
              <a:t>                </a:t>
            </a:r>
            <a:r>
              <a:rPr lang="en-US" dirty="0" smtClean="0"/>
              <a:t>if</a:t>
            </a:r>
            <a:r>
              <a:rPr lang="en-US" dirty="0"/>
              <a:t>( </a:t>
            </a:r>
            <a:r>
              <a:rPr lang="en-US" dirty="0" err="1"/>
              <a:t>saldo</a:t>
            </a:r>
            <a:r>
              <a:rPr lang="en-US" dirty="0"/>
              <a:t> &lt; 0) </a:t>
            </a:r>
            <a:r>
              <a:rPr lang="en-US" dirty="0" err="1"/>
              <a:t>saldo</a:t>
            </a:r>
            <a:r>
              <a:rPr lang="en-US" dirty="0"/>
              <a:t> = 0;</a:t>
            </a:r>
            <a:endParaRPr lang="pt-BR" dirty="0"/>
          </a:p>
          <a:p>
            <a:r>
              <a:rPr lang="en-US" dirty="0"/>
              <a:t>	</a:t>
            </a:r>
            <a:r>
              <a:rPr lang="en-US" dirty="0" err="1"/>
              <a:t>this.saldo</a:t>
            </a:r>
            <a:r>
              <a:rPr lang="en-US" dirty="0"/>
              <a:t> = </a:t>
            </a:r>
            <a:r>
              <a:rPr lang="en-US" dirty="0" err="1"/>
              <a:t>saldo</a:t>
            </a:r>
            <a:r>
              <a:rPr lang="en-US" dirty="0"/>
              <a:t>;</a:t>
            </a:r>
            <a:endParaRPr lang="pt-BR" dirty="0"/>
          </a:p>
          <a:p>
            <a:r>
              <a:rPr lang="en-US" dirty="0" smtClean="0"/>
              <a:t>    }</a:t>
            </a:r>
            <a:endParaRPr lang="pt-BR" dirty="0"/>
          </a:p>
          <a:p>
            <a:r>
              <a:rPr lang="pt-BR" b="1" dirty="0" smtClean="0"/>
              <a:t>}</a:t>
            </a:r>
            <a:endParaRPr lang="pt-BR" b="1" dirty="0"/>
          </a:p>
        </p:txBody>
      </p:sp>
      <p:sp>
        <p:nvSpPr>
          <p:cNvPr id="3" name="CaixaDeTexto 2"/>
          <p:cNvSpPr txBox="1"/>
          <p:nvPr/>
        </p:nvSpPr>
        <p:spPr>
          <a:xfrm>
            <a:off x="4824537" y="1449649"/>
            <a:ext cx="4211959" cy="5355312"/>
          </a:xfrm>
          <a:prstGeom prst="rect">
            <a:avLst/>
          </a:prstGeom>
          <a:noFill/>
        </p:spPr>
        <p:txBody>
          <a:bodyPr wrap="square" rtlCol="0">
            <a:spAutoFit/>
          </a:bodyPr>
          <a:lstStyle/>
          <a:p>
            <a:pPr algn="just"/>
            <a:r>
              <a:rPr lang="pt-BR" dirty="0" smtClean="0"/>
              <a:t>	Sua estrutura permite garantir permissão de leitura e/ou escrita sobre o atributo.</a:t>
            </a:r>
          </a:p>
          <a:p>
            <a:pPr algn="just"/>
            <a:endParaRPr lang="pt-BR" dirty="0" smtClean="0"/>
          </a:p>
          <a:p>
            <a:pPr marL="285750" indent="-285750" algn="just">
              <a:buFontTx/>
              <a:buChar char="-"/>
            </a:pPr>
            <a:r>
              <a:rPr lang="pt-BR" b="1" dirty="0" err="1" smtClean="0"/>
              <a:t>Get</a:t>
            </a:r>
            <a:r>
              <a:rPr lang="pt-BR" b="1" dirty="0" smtClean="0"/>
              <a:t> é utilizado para receber o valor</a:t>
            </a:r>
          </a:p>
          <a:p>
            <a:pPr algn="just"/>
            <a:r>
              <a:rPr lang="pt-BR" b="1" dirty="0"/>
              <a:t>d</a:t>
            </a:r>
            <a:r>
              <a:rPr lang="pt-BR" b="1" dirty="0" smtClean="0"/>
              <a:t>o atributo. </a:t>
            </a:r>
          </a:p>
          <a:p>
            <a:pPr algn="just"/>
            <a:endParaRPr lang="pt-BR" b="1" dirty="0" smtClean="0"/>
          </a:p>
          <a:p>
            <a:r>
              <a:rPr lang="pt-BR" b="1" dirty="0" err="1">
                <a:solidFill>
                  <a:schemeClr val="accent1">
                    <a:lumMod val="50000"/>
                  </a:schemeClr>
                </a:solidFill>
              </a:rPr>
              <a:t>public</a:t>
            </a:r>
            <a:r>
              <a:rPr lang="pt-BR" b="1" dirty="0">
                <a:solidFill>
                  <a:schemeClr val="accent1">
                    <a:lumMod val="50000"/>
                  </a:schemeClr>
                </a:solidFill>
              </a:rPr>
              <a:t> </a:t>
            </a:r>
            <a:r>
              <a:rPr lang="pt-BR" b="1" dirty="0" err="1">
                <a:solidFill>
                  <a:schemeClr val="accent3">
                    <a:lumMod val="50000"/>
                  </a:schemeClr>
                </a:solidFill>
              </a:rPr>
              <a:t>tipoRetorno</a:t>
            </a:r>
            <a:r>
              <a:rPr lang="pt-BR" b="1" dirty="0">
                <a:solidFill>
                  <a:schemeClr val="accent3">
                    <a:lumMod val="50000"/>
                  </a:schemeClr>
                </a:solidFill>
              </a:rPr>
              <a:t> </a:t>
            </a:r>
            <a:r>
              <a:rPr lang="pt-BR" b="1" dirty="0" err="1"/>
              <a:t>getAtributo</a:t>
            </a:r>
            <a:r>
              <a:rPr lang="pt-BR" b="1" dirty="0"/>
              <a:t>() {</a:t>
            </a:r>
          </a:p>
          <a:p>
            <a:r>
              <a:rPr lang="pt-BR" b="1" dirty="0"/>
              <a:t>	</a:t>
            </a:r>
            <a:r>
              <a:rPr lang="pt-BR" b="1" dirty="0" err="1"/>
              <a:t>return</a:t>
            </a:r>
            <a:r>
              <a:rPr lang="pt-BR" b="1" dirty="0"/>
              <a:t> &lt;&lt;atributo&gt;&gt;;</a:t>
            </a:r>
          </a:p>
          <a:p>
            <a:r>
              <a:rPr lang="pt-BR" dirty="0" smtClean="0"/>
              <a:t>}</a:t>
            </a:r>
          </a:p>
          <a:p>
            <a:endParaRPr lang="pt-BR" b="1" dirty="0" smtClean="0"/>
          </a:p>
          <a:p>
            <a:pPr marL="285750" indent="-285750" algn="just">
              <a:buFontTx/>
              <a:buChar char="-"/>
            </a:pPr>
            <a:r>
              <a:rPr lang="pt-BR" b="1" dirty="0" smtClean="0"/>
              <a:t>Set </a:t>
            </a:r>
            <a:r>
              <a:rPr lang="pt-BR" b="1" dirty="0"/>
              <a:t>é utilizado para </a:t>
            </a:r>
            <a:r>
              <a:rPr lang="pt-BR" b="1" dirty="0" err="1" smtClean="0"/>
              <a:t>setar</a:t>
            </a:r>
            <a:r>
              <a:rPr lang="pt-BR" b="1" dirty="0" smtClean="0"/>
              <a:t> um novo</a:t>
            </a:r>
          </a:p>
          <a:p>
            <a:pPr algn="just"/>
            <a:r>
              <a:rPr lang="pt-BR" b="1" dirty="0"/>
              <a:t>v</a:t>
            </a:r>
            <a:r>
              <a:rPr lang="pt-BR" b="1" dirty="0" smtClean="0"/>
              <a:t>alor para o  </a:t>
            </a:r>
            <a:r>
              <a:rPr lang="pt-BR" b="1" dirty="0"/>
              <a:t>atributo. </a:t>
            </a:r>
            <a:endParaRPr lang="pt-BR" b="1" dirty="0" smtClean="0"/>
          </a:p>
          <a:p>
            <a:pPr algn="just"/>
            <a:endParaRPr lang="pt-BR" b="1" dirty="0" smtClean="0"/>
          </a:p>
          <a:p>
            <a:r>
              <a:rPr lang="pt-BR" b="1" dirty="0" err="1">
                <a:solidFill>
                  <a:schemeClr val="accent1">
                    <a:lumMod val="50000"/>
                  </a:schemeClr>
                </a:solidFill>
              </a:rPr>
              <a:t>public</a:t>
            </a:r>
            <a:r>
              <a:rPr lang="pt-BR" b="1" dirty="0">
                <a:solidFill>
                  <a:schemeClr val="accent1">
                    <a:lumMod val="50000"/>
                  </a:schemeClr>
                </a:solidFill>
              </a:rPr>
              <a:t> </a:t>
            </a:r>
            <a:r>
              <a:rPr lang="pt-BR" b="1" dirty="0" err="1">
                <a:solidFill>
                  <a:schemeClr val="accent3">
                    <a:lumMod val="50000"/>
                  </a:schemeClr>
                </a:solidFill>
              </a:rPr>
              <a:t>void</a:t>
            </a:r>
            <a:r>
              <a:rPr lang="pt-BR" b="1" dirty="0">
                <a:solidFill>
                  <a:schemeClr val="accent3">
                    <a:lumMod val="50000"/>
                  </a:schemeClr>
                </a:solidFill>
              </a:rPr>
              <a:t> </a:t>
            </a:r>
            <a:r>
              <a:rPr lang="pt-BR" b="1" dirty="0" err="1"/>
              <a:t>setAtributo</a:t>
            </a:r>
            <a:r>
              <a:rPr lang="pt-BR" b="1" dirty="0"/>
              <a:t>(</a:t>
            </a:r>
            <a:r>
              <a:rPr lang="pt-BR" b="1" dirty="0">
                <a:solidFill>
                  <a:schemeClr val="accent6">
                    <a:lumMod val="75000"/>
                  </a:schemeClr>
                </a:solidFill>
              </a:rPr>
              <a:t>&lt;&lt;</a:t>
            </a:r>
            <a:r>
              <a:rPr lang="pt-BR" b="1" dirty="0" err="1">
                <a:solidFill>
                  <a:schemeClr val="accent6">
                    <a:lumMod val="75000"/>
                  </a:schemeClr>
                </a:solidFill>
              </a:rPr>
              <a:t>parametro</a:t>
            </a:r>
            <a:r>
              <a:rPr lang="pt-BR" b="1" dirty="0">
                <a:solidFill>
                  <a:schemeClr val="accent6">
                    <a:lumMod val="75000"/>
                  </a:schemeClr>
                </a:solidFill>
              </a:rPr>
              <a:t>&gt;&gt;</a:t>
            </a:r>
            <a:r>
              <a:rPr lang="pt-BR" b="1" dirty="0"/>
              <a:t>) {</a:t>
            </a:r>
          </a:p>
          <a:p>
            <a:r>
              <a:rPr lang="pt-BR" b="1" dirty="0"/>
              <a:t>	</a:t>
            </a:r>
            <a:r>
              <a:rPr lang="pt-BR" b="1" dirty="0" err="1">
                <a:solidFill>
                  <a:schemeClr val="accent4">
                    <a:lumMod val="50000"/>
                  </a:schemeClr>
                </a:solidFill>
              </a:rPr>
              <a:t>this.</a:t>
            </a:r>
            <a:r>
              <a:rPr lang="pt-BR" b="1" dirty="0" err="1"/>
              <a:t>atributo</a:t>
            </a:r>
            <a:r>
              <a:rPr lang="pt-BR" b="1" dirty="0"/>
              <a:t> = </a:t>
            </a:r>
            <a:r>
              <a:rPr lang="pt-BR" b="1" dirty="0">
                <a:solidFill>
                  <a:schemeClr val="accent6">
                    <a:lumMod val="75000"/>
                  </a:schemeClr>
                </a:solidFill>
              </a:rPr>
              <a:t>&lt;&lt;</a:t>
            </a:r>
            <a:r>
              <a:rPr lang="pt-BR" b="1" dirty="0" err="1">
                <a:solidFill>
                  <a:schemeClr val="accent6">
                    <a:lumMod val="75000"/>
                  </a:schemeClr>
                </a:solidFill>
              </a:rPr>
              <a:t>parametor</a:t>
            </a:r>
            <a:r>
              <a:rPr lang="pt-BR" b="1" dirty="0">
                <a:solidFill>
                  <a:schemeClr val="accent6">
                    <a:lumMod val="75000"/>
                  </a:schemeClr>
                </a:solidFill>
              </a:rPr>
              <a:t>&gt;&gt;</a:t>
            </a:r>
            <a:r>
              <a:rPr lang="pt-BR" b="1" dirty="0"/>
              <a:t>;</a:t>
            </a:r>
          </a:p>
          <a:p>
            <a:r>
              <a:rPr lang="pt-BR" dirty="0"/>
              <a:t>}</a:t>
            </a:r>
            <a:endParaRPr lang="pt-BR" b="1" dirty="0">
              <a:solidFill>
                <a:schemeClr val="accent1">
                  <a:lumMod val="75000"/>
                </a:schemeClr>
              </a:solidFill>
            </a:endParaRPr>
          </a:p>
          <a:p>
            <a:pPr algn="just"/>
            <a:endParaRPr lang="pt-BR" b="1" dirty="0"/>
          </a:p>
          <a:p>
            <a:pPr algn="just"/>
            <a:endParaRPr lang="pt-BR" b="1" dirty="0"/>
          </a:p>
        </p:txBody>
      </p:sp>
      <p:sp>
        <p:nvSpPr>
          <p:cNvPr id="4" name="Retângulo 3"/>
          <p:cNvSpPr/>
          <p:nvPr/>
        </p:nvSpPr>
        <p:spPr>
          <a:xfrm>
            <a:off x="301307" y="1449649"/>
            <a:ext cx="4342702" cy="646331"/>
          </a:xfrm>
          <a:prstGeom prst="rect">
            <a:avLst/>
          </a:prstGeom>
        </p:spPr>
        <p:txBody>
          <a:bodyPr wrap="square">
            <a:spAutoFit/>
          </a:bodyPr>
          <a:lstStyle/>
          <a:p>
            <a:pPr algn="just"/>
            <a:r>
              <a:rPr lang="pt-BR" dirty="0"/>
              <a:t>Para Acessar os atributos podemos usar dois métodos especiais, o </a:t>
            </a:r>
            <a:r>
              <a:rPr lang="pt-BR" b="1" dirty="0" err="1"/>
              <a:t>get</a:t>
            </a:r>
            <a:r>
              <a:rPr lang="pt-BR" b="1" dirty="0"/>
              <a:t>() </a:t>
            </a:r>
            <a:r>
              <a:rPr lang="pt-BR" dirty="0"/>
              <a:t>e </a:t>
            </a:r>
            <a:r>
              <a:rPr lang="pt-BR" b="1" dirty="0"/>
              <a:t>set().</a:t>
            </a:r>
            <a:endParaRPr lang="pt-BR" dirty="0"/>
          </a:p>
        </p:txBody>
      </p:sp>
    </p:spTree>
    <p:extLst>
      <p:ext uri="{BB962C8B-B14F-4D97-AF65-F5344CB8AC3E}">
        <p14:creationId xmlns:p14="http://schemas.microsoft.com/office/powerpoint/2010/main" val="3172630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47664" y="576064"/>
            <a:ext cx="7308304" cy="836712"/>
          </a:xfrm>
        </p:spPr>
        <p:txBody>
          <a:bodyPr anchor="b">
            <a:normAutofit fontScale="90000"/>
          </a:bodyPr>
          <a:lstStyle/>
          <a:p>
            <a:r>
              <a:rPr lang="pt-BR" dirty="0" smtClean="0"/>
              <a:t>Orientação a Objetos - </a:t>
            </a:r>
            <a:r>
              <a:rPr lang="pt-BR" dirty="0" err="1" smtClean="0"/>
              <a:t>ContaTeste</a:t>
            </a:r>
            <a:endParaRPr lang="pt-BR" dirty="0"/>
          </a:p>
        </p:txBody>
      </p:sp>
      <p:pic>
        <p:nvPicPr>
          <p:cNvPr id="13" name="Picture 2" descr="C:\Users\Lucas Biason\Downloads\Jav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49699"/>
            <a:ext cx="1475655" cy="147565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3" descr="G:\ITTraining - Programas e Controle\site\questionario\Image\log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79912" y="1"/>
            <a:ext cx="1224135" cy="706231"/>
          </a:xfrm>
          <a:prstGeom prst="rect">
            <a:avLst/>
          </a:prstGeom>
          <a:noFill/>
          <a:extLst>
            <a:ext uri="{909E8E84-426E-40DD-AFC4-6F175D3DCCD1}">
              <a14:hiddenFill xmlns:a14="http://schemas.microsoft.com/office/drawing/2010/main">
                <a:solidFill>
                  <a:srgbClr val="FFFFFF"/>
                </a:solidFill>
              </a14:hiddenFill>
            </a:ext>
          </a:extLst>
        </p:spPr>
      </p:pic>
      <p:sp>
        <p:nvSpPr>
          <p:cNvPr id="6" name="Retângulo 5"/>
          <p:cNvSpPr/>
          <p:nvPr/>
        </p:nvSpPr>
        <p:spPr>
          <a:xfrm>
            <a:off x="323528" y="1525354"/>
            <a:ext cx="8640960" cy="5139869"/>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dirty="0"/>
              <a:t>public static void main(String[] </a:t>
            </a:r>
            <a:r>
              <a:rPr lang="en-US" dirty="0" err="1"/>
              <a:t>args</a:t>
            </a:r>
            <a:r>
              <a:rPr lang="en-US" dirty="0"/>
              <a:t>) </a:t>
            </a:r>
            <a:r>
              <a:rPr lang="en-US" dirty="0" smtClean="0"/>
              <a:t>{</a:t>
            </a:r>
          </a:p>
          <a:p>
            <a:endParaRPr lang="pt-BR" dirty="0"/>
          </a:p>
          <a:p>
            <a:pPr lvl="1"/>
            <a:r>
              <a:rPr lang="pt-BR" dirty="0"/>
              <a:t>Conta </a:t>
            </a:r>
            <a:r>
              <a:rPr lang="pt-BR" dirty="0" err="1"/>
              <a:t>minhaConta</a:t>
            </a:r>
            <a:r>
              <a:rPr lang="pt-BR" dirty="0"/>
              <a:t> = new Conta</a:t>
            </a:r>
            <a:r>
              <a:rPr lang="pt-BR" dirty="0" smtClean="0"/>
              <a:t>();</a:t>
            </a:r>
            <a:endParaRPr lang="pt-BR" dirty="0"/>
          </a:p>
          <a:p>
            <a:pPr lvl="1"/>
            <a:endParaRPr lang="pt-BR" dirty="0" smtClean="0"/>
          </a:p>
          <a:p>
            <a:pPr lvl="1"/>
            <a:r>
              <a:rPr lang="pt-BR" dirty="0" err="1" smtClean="0"/>
              <a:t>minhaConta.</a:t>
            </a:r>
            <a:r>
              <a:rPr lang="pt-BR" b="1" dirty="0" err="1" smtClean="0">
                <a:solidFill>
                  <a:schemeClr val="accent5">
                    <a:lumMod val="75000"/>
                  </a:schemeClr>
                </a:solidFill>
              </a:rPr>
              <a:t>setDono</a:t>
            </a:r>
            <a:r>
              <a:rPr lang="pt-BR" dirty="0"/>
              <a:t>("Lucas");</a:t>
            </a:r>
          </a:p>
          <a:p>
            <a:pPr lvl="1"/>
            <a:r>
              <a:rPr lang="pt-BR" dirty="0" err="1"/>
              <a:t>minhaConta.</a:t>
            </a:r>
            <a:r>
              <a:rPr lang="pt-BR" b="1" dirty="0" err="1">
                <a:solidFill>
                  <a:schemeClr val="accent5">
                    <a:lumMod val="75000"/>
                  </a:schemeClr>
                </a:solidFill>
              </a:rPr>
              <a:t>setSaldo</a:t>
            </a:r>
            <a:r>
              <a:rPr lang="pt-BR" dirty="0"/>
              <a:t>(2300.0</a:t>
            </a:r>
            <a:r>
              <a:rPr lang="pt-BR" dirty="0" smtClean="0"/>
              <a:t>);</a:t>
            </a:r>
          </a:p>
          <a:p>
            <a:pPr lvl="1"/>
            <a:endParaRPr lang="pt-BR" dirty="0" smtClean="0"/>
          </a:p>
          <a:p>
            <a:pPr lvl="1"/>
            <a:r>
              <a:rPr lang="pt-BR" dirty="0" err="1" smtClean="0"/>
              <a:t>System.</a:t>
            </a:r>
            <a:r>
              <a:rPr lang="pt-BR" i="1" dirty="0" err="1" smtClean="0"/>
              <a:t>out.println</a:t>
            </a:r>
            <a:r>
              <a:rPr lang="pt-BR" i="1" dirty="0"/>
              <a:t>("Saldo Atual:"+</a:t>
            </a:r>
            <a:r>
              <a:rPr lang="pt-BR" i="1" dirty="0" err="1"/>
              <a:t>minhaConta.</a:t>
            </a:r>
            <a:r>
              <a:rPr lang="pt-BR" b="1" dirty="0" err="1">
                <a:solidFill>
                  <a:schemeClr val="accent5">
                    <a:lumMod val="75000"/>
                  </a:schemeClr>
                </a:solidFill>
              </a:rPr>
              <a:t>getSaldo</a:t>
            </a:r>
            <a:r>
              <a:rPr lang="pt-BR" i="1" dirty="0" smtClean="0"/>
              <a:t>());</a:t>
            </a:r>
          </a:p>
          <a:p>
            <a:pPr lvl="1"/>
            <a:r>
              <a:rPr lang="pt-BR" dirty="0" err="1" smtClean="0"/>
              <a:t>minhaConta.saca</a:t>
            </a:r>
            <a:r>
              <a:rPr lang="pt-BR" dirty="0" smtClean="0"/>
              <a:t>(150</a:t>
            </a:r>
            <a:r>
              <a:rPr lang="pt-BR" dirty="0"/>
              <a:t>);</a:t>
            </a:r>
          </a:p>
          <a:p>
            <a:pPr lvl="1"/>
            <a:r>
              <a:rPr lang="pt-BR" dirty="0" err="1"/>
              <a:t>System.</a:t>
            </a:r>
            <a:r>
              <a:rPr lang="pt-BR" i="1" dirty="0" err="1"/>
              <a:t>out.println</a:t>
            </a:r>
            <a:r>
              <a:rPr lang="pt-BR" i="1" dirty="0"/>
              <a:t>("Saldo Atual depois de saque de R$150:"+</a:t>
            </a:r>
            <a:r>
              <a:rPr lang="pt-BR" dirty="0" err="1"/>
              <a:t>minhaConta.</a:t>
            </a:r>
            <a:r>
              <a:rPr lang="pt-BR" b="1" dirty="0" err="1">
                <a:solidFill>
                  <a:schemeClr val="accent5">
                    <a:lumMod val="75000"/>
                  </a:schemeClr>
                </a:solidFill>
              </a:rPr>
              <a:t>getSaldo</a:t>
            </a:r>
            <a:r>
              <a:rPr lang="pt-BR" i="1" dirty="0" smtClean="0"/>
              <a:t>());</a:t>
            </a:r>
            <a:endParaRPr lang="pt-BR" dirty="0"/>
          </a:p>
          <a:p>
            <a:pPr lvl="1"/>
            <a:r>
              <a:rPr lang="pt-BR" dirty="0" err="1" smtClean="0"/>
              <a:t>minhaConta.deposita</a:t>
            </a:r>
            <a:r>
              <a:rPr lang="pt-BR" dirty="0" smtClean="0"/>
              <a:t>(700</a:t>
            </a:r>
            <a:r>
              <a:rPr lang="pt-BR" dirty="0"/>
              <a:t>);</a:t>
            </a:r>
          </a:p>
          <a:p>
            <a:pPr lvl="1"/>
            <a:r>
              <a:rPr lang="pt-BR" dirty="0" err="1"/>
              <a:t>System.</a:t>
            </a:r>
            <a:r>
              <a:rPr lang="pt-BR" i="1" dirty="0" err="1"/>
              <a:t>out.println</a:t>
            </a:r>
            <a:r>
              <a:rPr lang="pt-BR" i="1" dirty="0"/>
              <a:t>("Saldo Atual depois de depositar R$700:"+</a:t>
            </a:r>
            <a:r>
              <a:rPr lang="pt-BR" dirty="0" err="1"/>
              <a:t>minhaConta.</a:t>
            </a:r>
            <a:r>
              <a:rPr lang="pt-BR" b="1" dirty="0" err="1">
                <a:solidFill>
                  <a:schemeClr val="accent5">
                    <a:lumMod val="75000"/>
                  </a:schemeClr>
                </a:solidFill>
              </a:rPr>
              <a:t>getSaldo</a:t>
            </a:r>
            <a:r>
              <a:rPr lang="pt-BR" i="1" dirty="0"/>
              <a:t>());</a:t>
            </a:r>
          </a:p>
          <a:p>
            <a:pPr lvl="1"/>
            <a:r>
              <a:rPr lang="pt-BR" dirty="0" err="1" smtClean="0"/>
              <a:t>boolean</a:t>
            </a:r>
            <a:r>
              <a:rPr lang="pt-BR" dirty="0" smtClean="0"/>
              <a:t> </a:t>
            </a:r>
            <a:r>
              <a:rPr lang="pt-BR" dirty="0"/>
              <a:t>consegui = </a:t>
            </a:r>
            <a:r>
              <a:rPr lang="pt-BR" dirty="0" err="1">
                <a:solidFill>
                  <a:schemeClr val="tx1"/>
                </a:solidFill>
              </a:rPr>
              <a:t>minhaConta.</a:t>
            </a:r>
            <a:r>
              <a:rPr lang="pt-BR" sz="2000" dirty="0" err="1">
                <a:solidFill>
                  <a:schemeClr val="tx1"/>
                </a:solidFill>
              </a:rPr>
              <a:t>saca</a:t>
            </a:r>
            <a:r>
              <a:rPr lang="pt-BR" dirty="0">
                <a:solidFill>
                  <a:schemeClr val="tx1"/>
                </a:solidFill>
              </a:rPr>
              <a:t>(15000);</a:t>
            </a:r>
          </a:p>
          <a:p>
            <a:pPr lvl="1"/>
            <a:r>
              <a:rPr lang="pt-BR" dirty="0" err="1">
                <a:solidFill>
                  <a:schemeClr val="tx1"/>
                </a:solidFill>
              </a:rPr>
              <a:t>System.</a:t>
            </a:r>
            <a:r>
              <a:rPr lang="pt-BR" i="1" dirty="0" err="1">
                <a:solidFill>
                  <a:schemeClr val="tx1"/>
                </a:solidFill>
              </a:rPr>
              <a:t>out.println</a:t>
            </a:r>
            <a:r>
              <a:rPr lang="pt-BR" i="1" dirty="0">
                <a:solidFill>
                  <a:schemeClr val="tx1"/>
                </a:solidFill>
              </a:rPr>
              <a:t>( consegui ? "Consegui sacar" : "Não consegui</a:t>
            </a:r>
            <a:r>
              <a:rPr lang="pt-BR" i="1" dirty="0" smtClean="0">
                <a:solidFill>
                  <a:schemeClr val="tx1"/>
                </a:solidFill>
              </a:rPr>
              <a:t>");</a:t>
            </a:r>
            <a:endParaRPr lang="pt-BR" dirty="0">
              <a:solidFill>
                <a:schemeClr val="tx1"/>
              </a:solidFill>
            </a:endParaRPr>
          </a:p>
          <a:p>
            <a:pPr lvl="1"/>
            <a:r>
              <a:rPr lang="pt-BR" dirty="0" smtClean="0">
                <a:solidFill>
                  <a:schemeClr val="tx1"/>
                </a:solidFill>
              </a:rPr>
              <a:t>consegui </a:t>
            </a:r>
            <a:r>
              <a:rPr lang="pt-BR" dirty="0">
                <a:solidFill>
                  <a:schemeClr val="tx1"/>
                </a:solidFill>
              </a:rPr>
              <a:t>= </a:t>
            </a:r>
            <a:r>
              <a:rPr lang="pt-BR" dirty="0" err="1">
                <a:solidFill>
                  <a:schemeClr val="tx1"/>
                </a:solidFill>
              </a:rPr>
              <a:t>minhaConta.</a:t>
            </a:r>
            <a:r>
              <a:rPr lang="pt-BR" sz="2000" dirty="0" err="1">
                <a:solidFill>
                  <a:schemeClr val="tx1"/>
                </a:solidFill>
              </a:rPr>
              <a:t>saca</a:t>
            </a:r>
            <a:r>
              <a:rPr lang="pt-BR" dirty="0">
                <a:solidFill>
                  <a:schemeClr val="tx1"/>
                </a:solidFill>
              </a:rPr>
              <a:t>(100);</a:t>
            </a:r>
          </a:p>
          <a:p>
            <a:pPr lvl="1"/>
            <a:r>
              <a:rPr lang="pt-BR" dirty="0" err="1"/>
              <a:t>System.</a:t>
            </a:r>
            <a:r>
              <a:rPr lang="pt-BR" i="1" dirty="0" err="1"/>
              <a:t>out.println</a:t>
            </a:r>
            <a:r>
              <a:rPr lang="pt-BR" i="1" dirty="0"/>
              <a:t>( consegui ? "Consegui sacar" : "Não consegui</a:t>
            </a:r>
            <a:r>
              <a:rPr lang="pt-BR" i="1" dirty="0" smtClean="0"/>
              <a:t>");</a:t>
            </a:r>
            <a:endParaRPr lang="pt-BR" i="1" dirty="0"/>
          </a:p>
          <a:p>
            <a:r>
              <a:rPr lang="pt-BR" i="1" dirty="0"/>
              <a:t>}</a:t>
            </a:r>
            <a:endParaRPr lang="pt-BR" dirty="0"/>
          </a:p>
          <a:p>
            <a:endParaRPr lang="pt-BR" dirty="0"/>
          </a:p>
        </p:txBody>
      </p:sp>
    </p:spTree>
    <p:extLst>
      <p:ext uri="{BB962C8B-B14F-4D97-AF65-F5344CB8AC3E}">
        <p14:creationId xmlns:p14="http://schemas.microsoft.com/office/powerpoint/2010/main" val="23389817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331640" y="576064"/>
            <a:ext cx="7524328" cy="836712"/>
          </a:xfrm>
        </p:spPr>
        <p:txBody>
          <a:bodyPr anchor="b">
            <a:normAutofit/>
          </a:bodyPr>
          <a:lstStyle/>
          <a:p>
            <a:r>
              <a:rPr lang="pt-BR" sz="3600" dirty="0" smtClean="0"/>
              <a:t>Orientação a Objetos - Construtores</a:t>
            </a:r>
            <a:endParaRPr lang="pt-BR" sz="3600" dirty="0"/>
          </a:p>
        </p:txBody>
      </p:sp>
      <p:pic>
        <p:nvPicPr>
          <p:cNvPr id="13" name="Picture 2" descr="C:\Users\Lucas Biason\Downloads\Jav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49699"/>
            <a:ext cx="1475655" cy="147565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3" descr="G:\ITTraining - Programas e Controle\site\questionario\Image\log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79912" y="1"/>
            <a:ext cx="1224135" cy="706231"/>
          </a:xfrm>
          <a:prstGeom prst="rect">
            <a:avLst/>
          </a:prstGeom>
          <a:noFill/>
          <a:extLst>
            <a:ext uri="{909E8E84-426E-40DD-AFC4-6F175D3DCCD1}">
              <a14:hiddenFill xmlns:a14="http://schemas.microsoft.com/office/drawing/2010/main">
                <a:solidFill>
                  <a:srgbClr val="FFFFFF"/>
                </a:solidFill>
              </a14:hiddenFill>
            </a:ext>
          </a:extLst>
        </p:spPr>
      </p:pic>
      <p:sp>
        <p:nvSpPr>
          <p:cNvPr id="6" name="Retângulo 5"/>
          <p:cNvSpPr/>
          <p:nvPr/>
        </p:nvSpPr>
        <p:spPr>
          <a:xfrm>
            <a:off x="296571" y="2852936"/>
            <a:ext cx="3915389" cy="3539430"/>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pt-BR" b="1" dirty="0" err="1"/>
              <a:t>public</a:t>
            </a:r>
            <a:r>
              <a:rPr lang="pt-BR" b="1" dirty="0"/>
              <a:t> </a:t>
            </a:r>
            <a:r>
              <a:rPr lang="pt-BR" b="1" dirty="0" err="1"/>
              <a:t>class</a:t>
            </a:r>
            <a:r>
              <a:rPr lang="pt-BR" b="1" dirty="0"/>
              <a:t> </a:t>
            </a:r>
            <a:r>
              <a:rPr lang="pt-BR" sz="2000" b="1" dirty="0">
                <a:solidFill>
                  <a:schemeClr val="accent4"/>
                </a:solidFill>
              </a:rPr>
              <a:t>Conta</a:t>
            </a:r>
            <a:r>
              <a:rPr lang="pt-BR" b="1" dirty="0"/>
              <a:t> </a:t>
            </a:r>
            <a:r>
              <a:rPr lang="pt-BR" b="1" dirty="0" smtClean="0"/>
              <a:t>{</a:t>
            </a:r>
            <a:endParaRPr lang="pt-BR" dirty="0"/>
          </a:p>
          <a:p>
            <a:r>
              <a:rPr lang="pt-BR" dirty="0" smtClean="0"/>
              <a:t>	</a:t>
            </a:r>
            <a:r>
              <a:rPr lang="pt-BR" dirty="0" smtClean="0">
                <a:solidFill>
                  <a:schemeClr val="tx1">
                    <a:lumMod val="50000"/>
                    <a:lumOff val="50000"/>
                  </a:schemeClr>
                </a:solidFill>
              </a:rPr>
              <a:t>//construtores</a:t>
            </a:r>
            <a:endParaRPr lang="pt-BR" dirty="0">
              <a:solidFill>
                <a:schemeClr val="tx1">
                  <a:lumMod val="50000"/>
                  <a:lumOff val="50000"/>
                </a:schemeClr>
              </a:solidFill>
            </a:endParaRPr>
          </a:p>
          <a:p>
            <a:r>
              <a:rPr lang="pt-BR" b="1" dirty="0" smtClean="0"/>
              <a:t>	</a:t>
            </a:r>
            <a:r>
              <a:rPr lang="pt-BR" b="1" dirty="0" err="1" smtClean="0"/>
              <a:t>public</a:t>
            </a:r>
            <a:r>
              <a:rPr lang="pt-BR" b="1" dirty="0" smtClean="0"/>
              <a:t> </a:t>
            </a:r>
            <a:r>
              <a:rPr lang="pt-BR" sz="2000" b="1" dirty="0">
                <a:solidFill>
                  <a:schemeClr val="accent4"/>
                </a:solidFill>
              </a:rPr>
              <a:t>Conta</a:t>
            </a:r>
            <a:r>
              <a:rPr lang="pt-BR" b="1" dirty="0"/>
              <a:t>() </a:t>
            </a:r>
            <a:r>
              <a:rPr lang="pt-BR" b="1" dirty="0" smtClean="0"/>
              <a:t>{}</a:t>
            </a:r>
            <a:endParaRPr lang="pt-BR" dirty="0"/>
          </a:p>
          <a:p>
            <a:endParaRPr lang="pt-BR" dirty="0"/>
          </a:p>
          <a:p>
            <a:r>
              <a:rPr lang="pt-BR" b="1" dirty="0" smtClean="0"/>
              <a:t>	</a:t>
            </a:r>
            <a:r>
              <a:rPr lang="pt-BR" b="1" dirty="0" err="1" smtClean="0"/>
              <a:t>public</a:t>
            </a:r>
            <a:r>
              <a:rPr lang="pt-BR" b="1" dirty="0" smtClean="0"/>
              <a:t> </a:t>
            </a:r>
            <a:r>
              <a:rPr lang="pt-BR" sz="2000" b="1" dirty="0">
                <a:solidFill>
                  <a:schemeClr val="accent4"/>
                </a:solidFill>
              </a:rPr>
              <a:t>Conta</a:t>
            </a:r>
            <a:r>
              <a:rPr lang="pt-BR" b="1" dirty="0"/>
              <a:t>(String dono) </a:t>
            </a:r>
            <a:r>
              <a:rPr lang="pt-BR" b="1" dirty="0" smtClean="0"/>
              <a:t>{</a:t>
            </a:r>
            <a:endParaRPr lang="pt-BR" b="1" dirty="0"/>
          </a:p>
          <a:p>
            <a:r>
              <a:rPr lang="pt-BR" b="1" dirty="0" smtClean="0"/>
              <a:t>		</a:t>
            </a:r>
            <a:r>
              <a:rPr lang="pt-BR" b="1" dirty="0" err="1" smtClean="0"/>
              <a:t>this.dono</a:t>
            </a:r>
            <a:r>
              <a:rPr lang="pt-BR" b="1" dirty="0" smtClean="0"/>
              <a:t> </a:t>
            </a:r>
            <a:r>
              <a:rPr lang="pt-BR" b="1" dirty="0"/>
              <a:t>= dono;</a:t>
            </a:r>
          </a:p>
          <a:p>
            <a:r>
              <a:rPr lang="pt-BR" dirty="0" smtClean="0"/>
              <a:t>	}</a:t>
            </a:r>
            <a:endParaRPr lang="pt-BR" dirty="0"/>
          </a:p>
          <a:p>
            <a:endParaRPr lang="pt-BR" dirty="0"/>
          </a:p>
          <a:p>
            <a:r>
              <a:rPr lang="pt-BR" b="1" dirty="0" smtClean="0"/>
              <a:t>	</a:t>
            </a:r>
            <a:r>
              <a:rPr lang="pt-BR" b="1" dirty="0" err="1" smtClean="0"/>
              <a:t>public</a:t>
            </a:r>
            <a:r>
              <a:rPr lang="pt-BR" b="1" dirty="0" smtClean="0"/>
              <a:t> </a:t>
            </a:r>
            <a:r>
              <a:rPr lang="pt-BR" sz="2000" b="1" dirty="0">
                <a:solidFill>
                  <a:schemeClr val="accent4"/>
                </a:solidFill>
              </a:rPr>
              <a:t>Conta</a:t>
            </a:r>
            <a:r>
              <a:rPr lang="pt-BR" b="1" dirty="0"/>
              <a:t>(</a:t>
            </a:r>
            <a:r>
              <a:rPr lang="pt-BR" b="1" dirty="0" err="1"/>
              <a:t>double</a:t>
            </a:r>
            <a:r>
              <a:rPr lang="pt-BR" b="1" dirty="0"/>
              <a:t> saldo) </a:t>
            </a:r>
            <a:r>
              <a:rPr lang="pt-BR" b="1" dirty="0" smtClean="0"/>
              <a:t>{</a:t>
            </a:r>
            <a:endParaRPr lang="pt-BR" b="1" dirty="0"/>
          </a:p>
          <a:p>
            <a:r>
              <a:rPr lang="pt-BR" b="1" dirty="0" smtClean="0"/>
              <a:t>		</a:t>
            </a:r>
            <a:r>
              <a:rPr lang="pt-BR" b="1" dirty="0" err="1" smtClean="0"/>
              <a:t>this.saldo</a:t>
            </a:r>
            <a:r>
              <a:rPr lang="pt-BR" b="1" dirty="0" smtClean="0"/>
              <a:t> </a:t>
            </a:r>
            <a:r>
              <a:rPr lang="pt-BR" b="1" dirty="0"/>
              <a:t>= saldo;</a:t>
            </a:r>
          </a:p>
          <a:p>
            <a:r>
              <a:rPr lang="pt-BR" dirty="0" smtClean="0"/>
              <a:t>	}</a:t>
            </a:r>
          </a:p>
          <a:p>
            <a:r>
              <a:rPr lang="pt-BR" dirty="0"/>
              <a:t>}</a:t>
            </a:r>
          </a:p>
        </p:txBody>
      </p:sp>
      <p:sp>
        <p:nvSpPr>
          <p:cNvPr id="7" name="CaixaDeTexto 6"/>
          <p:cNvSpPr txBox="1"/>
          <p:nvPr/>
        </p:nvSpPr>
        <p:spPr>
          <a:xfrm>
            <a:off x="1187624" y="1555696"/>
            <a:ext cx="7104841" cy="1200329"/>
          </a:xfrm>
          <a:prstGeom prst="rect">
            <a:avLst/>
          </a:prstGeom>
          <a:noFill/>
        </p:spPr>
        <p:txBody>
          <a:bodyPr wrap="square" rtlCol="0">
            <a:spAutoFit/>
          </a:bodyPr>
          <a:lstStyle/>
          <a:p>
            <a:r>
              <a:rPr lang="pt-BR" dirty="0" smtClean="0"/>
              <a:t>Um construtor cria um objeto da classe, pode iniciar com valores ou não.</a:t>
            </a:r>
            <a:endParaRPr lang="pt-BR" dirty="0"/>
          </a:p>
          <a:p>
            <a:r>
              <a:rPr lang="pt-BR" dirty="0" smtClean="0"/>
              <a:t>Deve ser </a:t>
            </a:r>
            <a:r>
              <a:rPr lang="pt-BR" b="1" dirty="0" smtClean="0"/>
              <a:t>public.</a:t>
            </a:r>
          </a:p>
          <a:p>
            <a:r>
              <a:rPr lang="pt-BR" b="1" dirty="0" smtClean="0"/>
              <a:t>Não retorna valores, não utilizar </a:t>
            </a:r>
            <a:r>
              <a:rPr lang="pt-BR" b="1" dirty="0" err="1" smtClean="0"/>
              <a:t>void</a:t>
            </a:r>
            <a:r>
              <a:rPr lang="pt-BR" b="1" dirty="0" smtClean="0"/>
              <a:t>.</a:t>
            </a:r>
          </a:p>
          <a:p>
            <a:r>
              <a:rPr lang="pt-BR" b="1" dirty="0" smtClean="0"/>
              <a:t>Deve ter o mesmo nome da classe.</a:t>
            </a:r>
            <a:endParaRPr lang="pt-BR" b="1" dirty="0"/>
          </a:p>
        </p:txBody>
      </p:sp>
      <p:sp>
        <p:nvSpPr>
          <p:cNvPr id="3" name="Retângulo 2"/>
          <p:cNvSpPr/>
          <p:nvPr/>
        </p:nvSpPr>
        <p:spPr>
          <a:xfrm>
            <a:off x="4391979" y="4650708"/>
            <a:ext cx="4572000" cy="1754326"/>
          </a:xfrm>
          <a:prstGeom prst="rect">
            <a:avLst/>
          </a:prstGeom>
        </p:spPr>
        <p:style>
          <a:lnRef idx="1">
            <a:schemeClr val="accent2"/>
          </a:lnRef>
          <a:fillRef idx="3">
            <a:schemeClr val="accent2"/>
          </a:fillRef>
          <a:effectRef idx="2">
            <a:schemeClr val="accent2"/>
          </a:effectRef>
          <a:fontRef idx="minor">
            <a:schemeClr val="lt1"/>
          </a:fontRef>
        </p:style>
        <p:txBody>
          <a:bodyPr>
            <a:spAutoFit/>
          </a:bodyPr>
          <a:lstStyle/>
          <a:p>
            <a:pPr algn="just"/>
            <a:r>
              <a:rPr lang="pt-BR" b="1" dirty="0"/>
              <a:t>! </a:t>
            </a:r>
            <a:r>
              <a:rPr lang="pt-BR" dirty="0"/>
              <a:t>O Java  requer  uma  chamada de construtor para  todo objeto  que  é criado. A palavra-chave new chama o construtor da  classe para realizar  a inicialização.  A chamada de  construtor é indicada  pelo  nome  da  classe seguido por parênteses</a:t>
            </a:r>
            <a:r>
              <a:rPr lang="pt-BR" b="1" dirty="0"/>
              <a:t>!</a:t>
            </a:r>
            <a:endParaRPr lang="pt-BR" dirty="0"/>
          </a:p>
        </p:txBody>
      </p:sp>
      <p:sp>
        <p:nvSpPr>
          <p:cNvPr id="5" name="Retângulo 4"/>
          <p:cNvSpPr/>
          <p:nvPr/>
        </p:nvSpPr>
        <p:spPr>
          <a:xfrm>
            <a:off x="3779912" y="2756025"/>
            <a:ext cx="5053864" cy="1754326"/>
          </a:xfrm>
          <a:prstGeom prst="rect">
            <a:avLst/>
          </a:prstGeom>
        </p:spPr>
        <p:txBody>
          <a:bodyPr wrap="square">
            <a:spAutoFit/>
          </a:bodyPr>
          <a:lstStyle/>
          <a:p>
            <a:pPr lvl="2"/>
            <a:r>
              <a:rPr lang="pt-BR" b="1" dirty="0"/>
              <a:t>Conta </a:t>
            </a:r>
            <a:r>
              <a:rPr lang="pt-BR" b="1" dirty="0" err="1"/>
              <a:t>minhaConta</a:t>
            </a:r>
            <a:r>
              <a:rPr lang="pt-BR" b="1" dirty="0"/>
              <a:t> = </a:t>
            </a:r>
            <a:r>
              <a:rPr lang="pt-BR" b="1" dirty="0">
                <a:solidFill>
                  <a:schemeClr val="accent6">
                    <a:lumMod val="75000"/>
                  </a:schemeClr>
                </a:solidFill>
              </a:rPr>
              <a:t>new</a:t>
            </a:r>
            <a:r>
              <a:rPr lang="pt-BR" b="1" dirty="0">
                <a:solidFill>
                  <a:schemeClr val="accent3">
                    <a:lumMod val="50000"/>
                  </a:schemeClr>
                </a:solidFill>
              </a:rPr>
              <a:t> Conta();</a:t>
            </a:r>
          </a:p>
          <a:p>
            <a:pPr lvl="2"/>
            <a:r>
              <a:rPr lang="pt-BR" dirty="0" err="1" smtClean="0"/>
              <a:t>minhaConta.setDono</a:t>
            </a:r>
            <a:r>
              <a:rPr lang="pt-BR" dirty="0"/>
              <a:t>("Lucas");</a:t>
            </a:r>
          </a:p>
          <a:p>
            <a:pPr lvl="2"/>
            <a:r>
              <a:rPr lang="pt-BR" dirty="0" err="1"/>
              <a:t>minhaConta.setSaldo</a:t>
            </a:r>
            <a:r>
              <a:rPr lang="pt-BR" dirty="0"/>
              <a:t>(2300.0);</a:t>
            </a:r>
          </a:p>
          <a:p>
            <a:pPr lvl="2"/>
            <a:r>
              <a:rPr lang="pt-BR" dirty="0">
                <a:solidFill>
                  <a:schemeClr val="tx1">
                    <a:lumMod val="50000"/>
                    <a:lumOff val="50000"/>
                  </a:schemeClr>
                </a:solidFill>
              </a:rPr>
              <a:t>//testando construtores</a:t>
            </a:r>
          </a:p>
          <a:p>
            <a:pPr lvl="2"/>
            <a:r>
              <a:rPr lang="pt-BR" dirty="0"/>
              <a:t>Conta minhaConta2 = </a:t>
            </a:r>
            <a:r>
              <a:rPr lang="pt-BR" b="1" dirty="0">
                <a:solidFill>
                  <a:schemeClr val="accent6">
                    <a:lumMod val="75000"/>
                  </a:schemeClr>
                </a:solidFill>
              </a:rPr>
              <a:t>new</a:t>
            </a:r>
            <a:r>
              <a:rPr lang="pt-BR" dirty="0"/>
              <a:t> </a:t>
            </a:r>
            <a:r>
              <a:rPr lang="pt-BR" b="1" dirty="0">
                <a:solidFill>
                  <a:schemeClr val="accent3">
                    <a:lumMod val="50000"/>
                  </a:schemeClr>
                </a:solidFill>
              </a:rPr>
              <a:t>Conta</a:t>
            </a:r>
            <a:r>
              <a:rPr lang="pt-BR" dirty="0"/>
              <a:t>("Júlia");</a:t>
            </a:r>
          </a:p>
          <a:p>
            <a:pPr lvl="2"/>
            <a:r>
              <a:rPr lang="pt-BR" dirty="0"/>
              <a:t>Conta minhaConta3 = </a:t>
            </a:r>
            <a:r>
              <a:rPr lang="pt-BR" b="1" dirty="0">
                <a:solidFill>
                  <a:schemeClr val="accent6">
                    <a:lumMod val="75000"/>
                  </a:schemeClr>
                </a:solidFill>
              </a:rPr>
              <a:t>new</a:t>
            </a:r>
            <a:r>
              <a:rPr lang="pt-BR" dirty="0"/>
              <a:t> </a:t>
            </a:r>
            <a:r>
              <a:rPr lang="pt-BR" b="1" dirty="0">
                <a:solidFill>
                  <a:schemeClr val="accent3">
                    <a:lumMod val="50000"/>
                  </a:schemeClr>
                </a:solidFill>
              </a:rPr>
              <a:t>Conta</a:t>
            </a:r>
            <a:r>
              <a:rPr lang="pt-BR" dirty="0"/>
              <a:t>(2400);</a:t>
            </a:r>
          </a:p>
        </p:txBody>
      </p:sp>
    </p:spTree>
    <p:extLst>
      <p:ext uri="{BB962C8B-B14F-4D97-AF65-F5344CB8AC3E}">
        <p14:creationId xmlns:p14="http://schemas.microsoft.com/office/powerpoint/2010/main" val="1244953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pt-BR" dirty="0" smtClean="0"/>
              <a:t>Orientação a Objetos - Relações Entre Classes</a:t>
            </a:r>
            <a:endParaRPr lang="pt-BR" dirty="0"/>
          </a:p>
        </p:txBody>
      </p:sp>
      <p:sp>
        <p:nvSpPr>
          <p:cNvPr id="3" name="Espaço Reservado para Texto 2"/>
          <p:cNvSpPr>
            <a:spLocks noGrp="1"/>
          </p:cNvSpPr>
          <p:nvPr>
            <p:ph type="body" idx="1"/>
          </p:nvPr>
        </p:nvSpPr>
        <p:spPr/>
        <p:txBody>
          <a:bodyPr/>
          <a:lstStyle/>
          <a:p>
            <a:r>
              <a:rPr lang="pt-BR" i="1" dirty="0" smtClean="0">
                <a:solidFill>
                  <a:schemeClr val="tx1">
                    <a:lumMod val="65000"/>
                    <a:lumOff val="35000"/>
                  </a:schemeClr>
                </a:solidFill>
              </a:rPr>
              <a:t>Aprendendo os conceitos de orientação a Objeto com herança, polimorfismo, Interface e classes Abstratas</a:t>
            </a:r>
            <a:endParaRPr lang="pt-BR" dirty="0">
              <a:solidFill>
                <a:schemeClr val="tx1">
                  <a:lumMod val="75000"/>
                  <a:lumOff val="25000"/>
                </a:schemeClr>
              </a:solidFill>
            </a:endParaRPr>
          </a:p>
        </p:txBody>
      </p:sp>
      <p:pic>
        <p:nvPicPr>
          <p:cNvPr id="6" name="Picture 3" descr="G:\ITTraining - Programas e Controle\site\questionario\Image\logo.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79912" y="1"/>
            <a:ext cx="1224135" cy="70623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C:\Users\Lucas Biason\Downloads\Java.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56494" y="1340768"/>
            <a:ext cx="2270969" cy="22709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8547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47664" y="576064"/>
            <a:ext cx="7308304" cy="836712"/>
          </a:xfrm>
        </p:spPr>
        <p:txBody>
          <a:bodyPr anchor="b">
            <a:normAutofit/>
          </a:bodyPr>
          <a:lstStyle/>
          <a:p>
            <a:r>
              <a:rPr lang="pt-BR" dirty="0" smtClean="0"/>
              <a:t>Herança</a:t>
            </a:r>
            <a:endParaRPr lang="pt-BR" dirty="0"/>
          </a:p>
        </p:txBody>
      </p:sp>
      <p:pic>
        <p:nvPicPr>
          <p:cNvPr id="13" name="Picture 2" descr="C:\Users\Lucas Biason\Downloads\Jav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49699"/>
            <a:ext cx="1475655" cy="147565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3" descr="G:\ITTraining - Programas e Controle\site\questionario\Image\log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79912" y="1"/>
            <a:ext cx="1224135" cy="706231"/>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C:\Users\Lucas Biason\Documents\Class Aluno e Professor.png"/>
          <p:cNvPicPr>
            <a:picLocks noChangeAspect="1" noChangeArrowheads="1"/>
          </p:cNvPicPr>
          <p:nvPr/>
        </p:nvPicPr>
        <p:blipFill rotWithShape="1">
          <a:blip r:embed="rId4">
            <a:extLst>
              <a:ext uri="{28A0092B-C50C-407E-A947-70E740481C1C}">
                <a14:useLocalDpi xmlns:a14="http://schemas.microsoft.com/office/drawing/2010/main" val="0"/>
              </a:ext>
            </a:extLst>
          </a:blip>
          <a:srcRect l="5574" t="28926" r="48870" b="35537"/>
          <a:stretch/>
        </p:blipFill>
        <p:spPr bwMode="auto">
          <a:xfrm>
            <a:off x="2536810" y="3355059"/>
            <a:ext cx="4268147" cy="2520280"/>
          </a:xfrm>
          <a:prstGeom prst="rect">
            <a:avLst/>
          </a:prstGeom>
          <a:noFill/>
          <a:extLst>
            <a:ext uri="{909E8E84-426E-40DD-AFC4-6F175D3DCCD1}">
              <a14:hiddenFill xmlns:a14="http://schemas.microsoft.com/office/drawing/2010/main">
                <a:solidFill>
                  <a:srgbClr val="FFFFFF"/>
                </a:solidFill>
              </a14:hiddenFill>
            </a:ext>
          </a:extLst>
        </p:spPr>
      </p:pic>
      <p:sp>
        <p:nvSpPr>
          <p:cNvPr id="3" name="Retângulo 2"/>
          <p:cNvSpPr/>
          <p:nvPr/>
        </p:nvSpPr>
        <p:spPr>
          <a:xfrm>
            <a:off x="683568" y="1655019"/>
            <a:ext cx="7974632" cy="923330"/>
          </a:xfrm>
          <a:prstGeom prst="rect">
            <a:avLst/>
          </a:prstGeom>
        </p:spPr>
        <p:txBody>
          <a:bodyPr wrap="square">
            <a:spAutoFit/>
          </a:bodyPr>
          <a:lstStyle/>
          <a:p>
            <a:pPr algn="just"/>
            <a:r>
              <a:rPr lang="pt-BR" dirty="0"/>
              <a:t>Note que no exemplo, a classe </a:t>
            </a:r>
            <a:r>
              <a:rPr lang="pt-BR" b="1" dirty="0"/>
              <a:t>Professor</a:t>
            </a:r>
            <a:r>
              <a:rPr lang="pt-BR" dirty="0"/>
              <a:t> e a classe </a:t>
            </a:r>
            <a:r>
              <a:rPr lang="pt-BR" b="1" dirty="0"/>
              <a:t>Aluno</a:t>
            </a:r>
            <a:r>
              <a:rPr lang="pt-BR" dirty="0"/>
              <a:t> contêm os mesmo atributos e alguns diferenciados. Portanto podemos coloca-los em um grupo acima chamado Pessoa. A classe </a:t>
            </a:r>
            <a:r>
              <a:rPr lang="pt-BR" b="1" dirty="0"/>
              <a:t>pessoa</a:t>
            </a:r>
            <a:r>
              <a:rPr lang="pt-BR" dirty="0"/>
              <a:t> terá os atributos em comum.</a:t>
            </a:r>
          </a:p>
        </p:txBody>
      </p:sp>
    </p:spTree>
    <p:extLst>
      <p:ext uri="{BB962C8B-B14F-4D97-AF65-F5344CB8AC3E}">
        <p14:creationId xmlns:p14="http://schemas.microsoft.com/office/powerpoint/2010/main" val="1864306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47664" y="576064"/>
            <a:ext cx="7308304" cy="836712"/>
          </a:xfrm>
        </p:spPr>
        <p:txBody>
          <a:bodyPr anchor="b">
            <a:normAutofit/>
          </a:bodyPr>
          <a:lstStyle/>
          <a:p>
            <a:r>
              <a:rPr lang="pt-BR" dirty="0" smtClean="0"/>
              <a:t>Herança</a:t>
            </a:r>
            <a:endParaRPr lang="pt-BR" dirty="0"/>
          </a:p>
        </p:txBody>
      </p:sp>
      <p:pic>
        <p:nvPicPr>
          <p:cNvPr id="13" name="Picture 2" descr="C:\Users\Lucas Biason\Downloads\Jav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49699"/>
            <a:ext cx="1475655" cy="147565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3" descr="G:\ITTraining - Programas e Controle\site\questionario\Image\log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79912" y="1"/>
            <a:ext cx="1224135" cy="706231"/>
          </a:xfrm>
          <a:prstGeom prst="rect">
            <a:avLst/>
          </a:prstGeom>
          <a:noFill/>
          <a:extLst>
            <a:ext uri="{909E8E84-426E-40DD-AFC4-6F175D3DCCD1}">
              <a14:hiddenFill xmlns:a14="http://schemas.microsoft.com/office/drawing/2010/main">
                <a:solidFill>
                  <a:srgbClr val="FFFFFF"/>
                </a:solidFill>
              </a14:hiddenFill>
            </a:ext>
          </a:extLst>
        </p:spPr>
      </p:pic>
      <p:sp>
        <p:nvSpPr>
          <p:cNvPr id="3" name="Retângulo 2"/>
          <p:cNvSpPr/>
          <p:nvPr/>
        </p:nvSpPr>
        <p:spPr>
          <a:xfrm>
            <a:off x="355024" y="1484784"/>
            <a:ext cx="8537456" cy="923330"/>
          </a:xfrm>
          <a:prstGeom prst="rect">
            <a:avLst/>
          </a:prstGeom>
        </p:spPr>
        <p:txBody>
          <a:bodyPr wrap="square">
            <a:spAutoFit/>
          </a:bodyPr>
          <a:lstStyle/>
          <a:p>
            <a:pPr algn="just"/>
            <a:r>
              <a:rPr lang="pt-BR" dirty="0" smtClean="0"/>
              <a:t>	Ao  </a:t>
            </a:r>
            <a:r>
              <a:rPr lang="pt-BR" dirty="0"/>
              <a:t>criar  uma  classe,  em  vez  de  declarar membros completamente  novos,  o programador  pode  designar  que  a nova  classe  deverá herdar membros de  uma classe existente.  Esta classe existente é chamada de </a:t>
            </a:r>
            <a:r>
              <a:rPr lang="pt-BR" b="1" dirty="0" smtClean="0"/>
              <a:t>superclasse</a:t>
            </a:r>
            <a:r>
              <a:rPr lang="pt-BR" dirty="0" smtClean="0"/>
              <a:t> </a:t>
            </a:r>
            <a:r>
              <a:rPr lang="pt-BR" dirty="0"/>
              <a:t>, e a nova classe, de </a:t>
            </a:r>
            <a:r>
              <a:rPr lang="pt-BR" b="1" dirty="0"/>
              <a:t>subclasse</a:t>
            </a:r>
            <a:r>
              <a:rPr lang="pt-BR" dirty="0"/>
              <a:t> . </a:t>
            </a:r>
          </a:p>
        </p:txBody>
      </p:sp>
      <p:pic>
        <p:nvPicPr>
          <p:cNvPr id="3075" name="Picture 3" descr="C:\Users\Lucas Biason\Documents\Class Pessoa.png"/>
          <p:cNvPicPr>
            <a:picLocks noChangeAspect="1" noChangeArrowheads="1"/>
          </p:cNvPicPr>
          <p:nvPr/>
        </p:nvPicPr>
        <p:blipFill rotWithShape="1">
          <a:blip r:embed="rId4">
            <a:extLst>
              <a:ext uri="{28A0092B-C50C-407E-A947-70E740481C1C}">
                <a14:useLocalDpi xmlns:a14="http://schemas.microsoft.com/office/drawing/2010/main" val="0"/>
              </a:ext>
            </a:extLst>
          </a:blip>
          <a:srcRect l="5827" t="10843" r="50000" b="35868"/>
          <a:stretch/>
        </p:blipFill>
        <p:spPr bwMode="auto">
          <a:xfrm>
            <a:off x="2886390" y="2492896"/>
            <a:ext cx="3701834" cy="3380510"/>
          </a:xfrm>
          <a:prstGeom prst="rect">
            <a:avLst/>
          </a:prstGeom>
          <a:noFill/>
          <a:extLst>
            <a:ext uri="{909E8E84-426E-40DD-AFC4-6F175D3DCCD1}">
              <a14:hiddenFill xmlns:a14="http://schemas.microsoft.com/office/drawing/2010/main">
                <a:solidFill>
                  <a:srgbClr val="FFFFFF"/>
                </a:solidFill>
              </a14:hiddenFill>
            </a:ext>
          </a:extLst>
        </p:spPr>
      </p:pic>
      <p:sp>
        <p:nvSpPr>
          <p:cNvPr id="4" name="Retângulo 3"/>
          <p:cNvSpPr/>
          <p:nvPr/>
        </p:nvSpPr>
        <p:spPr>
          <a:xfrm>
            <a:off x="35496" y="5890046"/>
            <a:ext cx="8986743" cy="923330"/>
          </a:xfrm>
          <a:prstGeom prst="rect">
            <a:avLst/>
          </a:prstGeom>
        </p:spPr>
        <p:txBody>
          <a:bodyPr wrap="square">
            <a:spAutoFit/>
          </a:bodyPr>
          <a:lstStyle/>
          <a:p>
            <a:pPr algn="just"/>
            <a:r>
              <a:rPr lang="pt-BR" dirty="0" smtClean="0"/>
              <a:t>	Com </a:t>
            </a:r>
            <a:r>
              <a:rPr lang="pt-BR" dirty="0"/>
              <a:t>a herança, os  programadores economizam tempo  durante o desenvolvimento  de  programa  reutilizando  software  de  alta qualidade  testado  e depurado.  Isso  também  aumenta  a probabilidade de  um sistema ser implementado efetivamente. </a:t>
            </a:r>
          </a:p>
        </p:txBody>
      </p:sp>
      <p:sp>
        <p:nvSpPr>
          <p:cNvPr id="5" name="Retângulo 4"/>
          <p:cNvSpPr/>
          <p:nvPr/>
        </p:nvSpPr>
        <p:spPr>
          <a:xfrm>
            <a:off x="363743" y="2833790"/>
            <a:ext cx="2120025" cy="2308324"/>
          </a:xfrm>
          <a:prstGeom prst="rect">
            <a:avLst/>
          </a:prstGeom>
        </p:spPr>
        <p:style>
          <a:lnRef idx="1">
            <a:schemeClr val="accent2"/>
          </a:lnRef>
          <a:fillRef idx="3">
            <a:schemeClr val="accent2"/>
          </a:fillRef>
          <a:effectRef idx="2">
            <a:schemeClr val="accent2"/>
          </a:effectRef>
          <a:fontRef idx="minor">
            <a:schemeClr val="lt1"/>
          </a:fontRef>
        </p:style>
        <p:txBody>
          <a:bodyPr wrap="square">
            <a:spAutoFit/>
          </a:bodyPr>
          <a:lstStyle/>
          <a:p>
            <a:pPr algn="just"/>
            <a:r>
              <a:rPr lang="pt-BR" dirty="0"/>
              <a:t>O </a:t>
            </a:r>
            <a:r>
              <a:rPr lang="pt-BR" b="1" dirty="0"/>
              <a:t>Java</a:t>
            </a:r>
            <a:r>
              <a:rPr lang="pt-BR" dirty="0"/>
              <a:t>, ao contrário de C++, </a:t>
            </a:r>
            <a:r>
              <a:rPr lang="pt-BR" b="1" dirty="0"/>
              <a:t>não suporta herança múltipla</a:t>
            </a:r>
            <a:r>
              <a:rPr lang="pt-BR" dirty="0"/>
              <a:t> (que ocorre quando uma classe é derivada de mais de uma superclasse direta). </a:t>
            </a:r>
          </a:p>
        </p:txBody>
      </p:sp>
    </p:spTree>
    <p:extLst>
      <p:ext uri="{BB962C8B-B14F-4D97-AF65-F5344CB8AC3E}">
        <p14:creationId xmlns:p14="http://schemas.microsoft.com/office/powerpoint/2010/main" val="1437837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80">
                                          <p:stCondLst>
                                            <p:cond delay="0"/>
                                          </p:stCondLst>
                                        </p:cTn>
                                        <p:tgtEl>
                                          <p:spTgt spid="5"/>
                                        </p:tgtEl>
                                      </p:cBhvr>
                                    </p:animEffect>
                                    <p:anim calcmode="lin" valueType="num">
                                      <p:cBhvr>
                                        <p:cTn id="8"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13" dur="26">
                                          <p:stCondLst>
                                            <p:cond delay="650"/>
                                          </p:stCondLst>
                                        </p:cTn>
                                        <p:tgtEl>
                                          <p:spTgt spid="5"/>
                                        </p:tgtEl>
                                      </p:cBhvr>
                                      <p:to x="100000" y="60000"/>
                                    </p:animScale>
                                    <p:animScale>
                                      <p:cBhvr>
                                        <p:cTn id="14" dur="166" decel="50000">
                                          <p:stCondLst>
                                            <p:cond delay="676"/>
                                          </p:stCondLst>
                                        </p:cTn>
                                        <p:tgtEl>
                                          <p:spTgt spid="5"/>
                                        </p:tgtEl>
                                      </p:cBhvr>
                                      <p:to x="100000" y="100000"/>
                                    </p:animScale>
                                    <p:animScale>
                                      <p:cBhvr>
                                        <p:cTn id="15" dur="26">
                                          <p:stCondLst>
                                            <p:cond delay="1312"/>
                                          </p:stCondLst>
                                        </p:cTn>
                                        <p:tgtEl>
                                          <p:spTgt spid="5"/>
                                        </p:tgtEl>
                                      </p:cBhvr>
                                      <p:to x="100000" y="80000"/>
                                    </p:animScale>
                                    <p:animScale>
                                      <p:cBhvr>
                                        <p:cTn id="16" dur="166" decel="50000">
                                          <p:stCondLst>
                                            <p:cond delay="1338"/>
                                          </p:stCondLst>
                                        </p:cTn>
                                        <p:tgtEl>
                                          <p:spTgt spid="5"/>
                                        </p:tgtEl>
                                      </p:cBhvr>
                                      <p:to x="100000" y="100000"/>
                                    </p:animScale>
                                    <p:animScale>
                                      <p:cBhvr>
                                        <p:cTn id="17" dur="26">
                                          <p:stCondLst>
                                            <p:cond delay="1642"/>
                                          </p:stCondLst>
                                        </p:cTn>
                                        <p:tgtEl>
                                          <p:spTgt spid="5"/>
                                        </p:tgtEl>
                                      </p:cBhvr>
                                      <p:to x="100000" y="90000"/>
                                    </p:animScale>
                                    <p:animScale>
                                      <p:cBhvr>
                                        <p:cTn id="18" dur="166" decel="50000">
                                          <p:stCondLst>
                                            <p:cond delay="1668"/>
                                          </p:stCondLst>
                                        </p:cTn>
                                        <p:tgtEl>
                                          <p:spTgt spid="5"/>
                                        </p:tgtEl>
                                      </p:cBhvr>
                                      <p:to x="100000" y="100000"/>
                                    </p:animScale>
                                    <p:animScale>
                                      <p:cBhvr>
                                        <p:cTn id="19" dur="26">
                                          <p:stCondLst>
                                            <p:cond delay="1808"/>
                                          </p:stCondLst>
                                        </p:cTn>
                                        <p:tgtEl>
                                          <p:spTgt spid="5"/>
                                        </p:tgtEl>
                                      </p:cBhvr>
                                      <p:to x="100000" y="95000"/>
                                    </p:animScale>
                                    <p:animScale>
                                      <p:cBhvr>
                                        <p:cTn id="20" dur="166" decel="50000">
                                          <p:stCondLst>
                                            <p:cond delay="1834"/>
                                          </p:stCondLst>
                                        </p:cTn>
                                        <p:tgtEl>
                                          <p:spTgt spid="5"/>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6" presetClass="emph" presetSubtype="0" fill="hold" grpId="1" nodeType="clickEffect">
                                  <p:stCondLst>
                                    <p:cond delay="0"/>
                                  </p:stCondLst>
                                  <p:childTnLst>
                                    <p:animEffect transition="out" filter="fade">
                                      <p:cBhvr>
                                        <p:cTn id="24" dur="500" tmFilter="0, 0; .2, .5; .8, .5; 1, 0"/>
                                        <p:tgtEl>
                                          <p:spTgt spid="5"/>
                                        </p:tgtEl>
                                      </p:cBhvr>
                                    </p:animEffect>
                                    <p:animScale>
                                      <p:cBhvr>
                                        <p:cTn id="25"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47664" y="576064"/>
            <a:ext cx="7308304" cy="836712"/>
          </a:xfrm>
        </p:spPr>
        <p:txBody>
          <a:bodyPr anchor="b">
            <a:normAutofit/>
          </a:bodyPr>
          <a:lstStyle/>
          <a:p>
            <a:r>
              <a:rPr lang="pt-BR" dirty="0" smtClean="0"/>
              <a:t>Herança</a:t>
            </a:r>
            <a:endParaRPr lang="pt-BR" dirty="0"/>
          </a:p>
        </p:txBody>
      </p:sp>
      <p:pic>
        <p:nvPicPr>
          <p:cNvPr id="13" name="Picture 2" descr="C:\Users\Lucas Biason\Downloads\Jav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49699"/>
            <a:ext cx="1475655" cy="147565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3" descr="G:\ITTraining - Programas e Controle\site\questionario\Image\log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79912" y="1"/>
            <a:ext cx="1224135" cy="706231"/>
          </a:xfrm>
          <a:prstGeom prst="rect">
            <a:avLst/>
          </a:prstGeom>
          <a:noFill/>
          <a:extLst>
            <a:ext uri="{909E8E84-426E-40DD-AFC4-6F175D3DCCD1}">
              <a14:hiddenFill xmlns:a14="http://schemas.microsoft.com/office/drawing/2010/main">
                <a:solidFill>
                  <a:srgbClr val="FFFFFF"/>
                </a:solidFill>
              </a14:hiddenFill>
            </a:ext>
          </a:extLst>
        </p:spPr>
      </p:pic>
      <p:sp>
        <p:nvSpPr>
          <p:cNvPr id="10" name="Caixa de texto 180"/>
          <p:cNvSpPr txBox="1"/>
          <p:nvPr/>
        </p:nvSpPr>
        <p:spPr>
          <a:xfrm>
            <a:off x="196407" y="3682410"/>
            <a:ext cx="3465095" cy="2986950"/>
          </a:xfrm>
          <a:prstGeom prst="rect">
            <a:avLst/>
          </a:prstGeom>
          <a:ln/>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r>
              <a:rPr lang="pt-BR" sz="1600" b="1" dirty="0" err="1"/>
              <a:t>public</a:t>
            </a:r>
            <a:r>
              <a:rPr lang="pt-BR" sz="1600" b="1" dirty="0"/>
              <a:t> </a:t>
            </a:r>
            <a:r>
              <a:rPr lang="pt-BR" sz="1600" b="1" dirty="0" err="1"/>
              <a:t>class</a:t>
            </a:r>
            <a:r>
              <a:rPr lang="pt-BR" sz="1600" b="1" dirty="0"/>
              <a:t> Aluno </a:t>
            </a:r>
            <a:r>
              <a:rPr lang="pt-BR" sz="1600" b="1" dirty="0" err="1">
                <a:solidFill>
                  <a:schemeClr val="accent5">
                    <a:lumMod val="75000"/>
                  </a:schemeClr>
                </a:solidFill>
              </a:rPr>
              <a:t>extends</a:t>
            </a:r>
            <a:r>
              <a:rPr lang="pt-BR" sz="1600" b="1" dirty="0">
                <a:solidFill>
                  <a:schemeClr val="accent5">
                    <a:lumMod val="75000"/>
                  </a:schemeClr>
                </a:solidFill>
              </a:rPr>
              <a:t> </a:t>
            </a:r>
            <a:r>
              <a:rPr lang="pt-BR" sz="1600" b="1" dirty="0"/>
              <a:t>Pessoa {</a:t>
            </a:r>
          </a:p>
          <a:p>
            <a:pPr lvl="1"/>
            <a:endParaRPr lang="pt-BR" sz="1600" dirty="0"/>
          </a:p>
          <a:p>
            <a:pPr lvl="1"/>
            <a:r>
              <a:rPr lang="pt-BR" sz="1600" b="1" dirty="0" err="1"/>
              <a:t>long</a:t>
            </a:r>
            <a:r>
              <a:rPr lang="pt-BR" sz="1600" b="1" dirty="0"/>
              <a:t> </a:t>
            </a:r>
            <a:r>
              <a:rPr lang="pt-BR" sz="1600" b="1" dirty="0" err="1"/>
              <a:t>ra</a:t>
            </a:r>
            <a:r>
              <a:rPr lang="pt-BR" sz="1600" b="1" dirty="0"/>
              <a:t>;</a:t>
            </a:r>
          </a:p>
          <a:p>
            <a:pPr lvl="1"/>
            <a:r>
              <a:rPr lang="pt-BR" sz="1600" dirty="0"/>
              <a:t>String curso;</a:t>
            </a:r>
          </a:p>
          <a:p>
            <a:pPr lvl="1"/>
            <a:r>
              <a:rPr lang="pt-BR" sz="1600" dirty="0"/>
              <a:t>String </a:t>
            </a:r>
            <a:r>
              <a:rPr lang="pt-BR" sz="1600" dirty="0" err="1"/>
              <a:t>periodo</a:t>
            </a:r>
            <a:r>
              <a:rPr lang="pt-BR" sz="1600" dirty="0"/>
              <a:t>;</a:t>
            </a:r>
          </a:p>
          <a:p>
            <a:pPr lvl="1"/>
            <a:endParaRPr lang="pt-BR" sz="1600" dirty="0"/>
          </a:p>
          <a:p>
            <a:pPr lvl="1"/>
            <a:r>
              <a:rPr lang="pt-BR" sz="1600" b="1" dirty="0" err="1"/>
              <a:t>public</a:t>
            </a:r>
            <a:r>
              <a:rPr lang="pt-BR" sz="1600" b="1" dirty="0"/>
              <a:t> </a:t>
            </a:r>
            <a:r>
              <a:rPr lang="pt-BR" sz="1600" b="1" dirty="0" err="1"/>
              <a:t>void</a:t>
            </a:r>
            <a:r>
              <a:rPr lang="pt-BR" sz="1600" b="1" dirty="0"/>
              <a:t> estudar(){</a:t>
            </a:r>
          </a:p>
          <a:p>
            <a:pPr lvl="2"/>
            <a:r>
              <a:rPr lang="pt-BR" sz="1600" dirty="0" err="1"/>
              <a:t>System.</a:t>
            </a:r>
            <a:r>
              <a:rPr lang="pt-BR" sz="1600" i="1" dirty="0" err="1"/>
              <a:t>out.println</a:t>
            </a:r>
            <a:r>
              <a:rPr lang="pt-BR" sz="1600" i="1" dirty="0"/>
              <a:t>(nome+" está estudando...");</a:t>
            </a:r>
          </a:p>
          <a:p>
            <a:pPr lvl="1"/>
            <a:r>
              <a:rPr lang="pt-BR" sz="1600" dirty="0"/>
              <a:t>}</a:t>
            </a:r>
          </a:p>
          <a:p>
            <a:endParaRPr lang="pt-BR" sz="1600" dirty="0"/>
          </a:p>
          <a:p>
            <a:r>
              <a:rPr lang="pt-BR" sz="1600" dirty="0"/>
              <a:t>}</a:t>
            </a:r>
          </a:p>
        </p:txBody>
      </p:sp>
      <p:sp>
        <p:nvSpPr>
          <p:cNvPr id="8" name="Retângulo 7"/>
          <p:cNvSpPr/>
          <p:nvPr/>
        </p:nvSpPr>
        <p:spPr>
          <a:xfrm>
            <a:off x="3474206" y="1525354"/>
            <a:ext cx="2412924" cy="2062103"/>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pt-BR" sz="1600" b="1" dirty="0" err="1"/>
              <a:t>public</a:t>
            </a:r>
            <a:r>
              <a:rPr lang="pt-BR" sz="1600" b="1" dirty="0"/>
              <a:t> </a:t>
            </a:r>
            <a:r>
              <a:rPr lang="pt-BR" sz="1600" b="1" dirty="0" err="1"/>
              <a:t>class</a:t>
            </a:r>
            <a:r>
              <a:rPr lang="pt-BR" sz="1600" b="1" dirty="0"/>
              <a:t> Pessoa {</a:t>
            </a:r>
          </a:p>
          <a:p>
            <a:pPr lvl="1"/>
            <a:endParaRPr lang="pt-BR" sz="1600" dirty="0"/>
          </a:p>
          <a:p>
            <a:pPr lvl="1"/>
            <a:r>
              <a:rPr lang="pt-BR" sz="1600" dirty="0"/>
              <a:t>String nome;</a:t>
            </a:r>
          </a:p>
          <a:p>
            <a:pPr lvl="1"/>
            <a:r>
              <a:rPr lang="pt-BR" sz="1600" b="1" dirty="0" err="1"/>
              <a:t>int</a:t>
            </a:r>
            <a:r>
              <a:rPr lang="pt-BR" sz="1600" b="1" dirty="0"/>
              <a:t> idade;</a:t>
            </a:r>
          </a:p>
          <a:p>
            <a:pPr lvl="1"/>
            <a:r>
              <a:rPr lang="pt-BR" sz="1600" dirty="0"/>
              <a:t>String </a:t>
            </a:r>
            <a:r>
              <a:rPr lang="pt-BR" sz="1600" dirty="0" err="1"/>
              <a:t>rg</a:t>
            </a:r>
            <a:r>
              <a:rPr lang="pt-BR" sz="1600" dirty="0"/>
              <a:t>;</a:t>
            </a:r>
          </a:p>
          <a:p>
            <a:pPr lvl="1"/>
            <a:r>
              <a:rPr lang="pt-BR" sz="1600" dirty="0"/>
              <a:t>String </a:t>
            </a:r>
            <a:r>
              <a:rPr lang="pt-BR" sz="1600" dirty="0" err="1"/>
              <a:t>cpf</a:t>
            </a:r>
            <a:r>
              <a:rPr lang="pt-BR" sz="1600" dirty="0"/>
              <a:t>;</a:t>
            </a:r>
          </a:p>
          <a:p>
            <a:pPr lvl="1"/>
            <a:endParaRPr lang="pt-BR" sz="1600" dirty="0"/>
          </a:p>
          <a:p>
            <a:r>
              <a:rPr lang="pt-BR" sz="1600" dirty="0" smtClean="0"/>
              <a:t>}</a:t>
            </a:r>
            <a:endParaRPr lang="pt-BR" sz="1600" dirty="0"/>
          </a:p>
        </p:txBody>
      </p:sp>
      <p:sp>
        <p:nvSpPr>
          <p:cNvPr id="11" name="Retângulo 10"/>
          <p:cNvSpPr/>
          <p:nvPr/>
        </p:nvSpPr>
        <p:spPr>
          <a:xfrm>
            <a:off x="3779912" y="3682410"/>
            <a:ext cx="5040560" cy="2554545"/>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pt-BR" sz="1600" b="1" dirty="0" err="1"/>
              <a:t>public</a:t>
            </a:r>
            <a:r>
              <a:rPr lang="pt-BR" sz="1600" b="1" dirty="0"/>
              <a:t> </a:t>
            </a:r>
            <a:r>
              <a:rPr lang="pt-BR" sz="1600" b="1" dirty="0" err="1"/>
              <a:t>class</a:t>
            </a:r>
            <a:r>
              <a:rPr lang="pt-BR" sz="1600" b="1" dirty="0"/>
              <a:t> Professor </a:t>
            </a:r>
            <a:r>
              <a:rPr lang="pt-BR" sz="1600" b="1" dirty="0" err="1">
                <a:solidFill>
                  <a:schemeClr val="accent5">
                    <a:lumMod val="75000"/>
                  </a:schemeClr>
                </a:solidFill>
              </a:rPr>
              <a:t>extends</a:t>
            </a:r>
            <a:r>
              <a:rPr lang="pt-BR" sz="1600" b="1" dirty="0">
                <a:solidFill>
                  <a:schemeClr val="accent5">
                    <a:lumMod val="75000"/>
                  </a:schemeClr>
                </a:solidFill>
              </a:rPr>
              <a:t> </a:t>
            </a:r>
            <a:r>
              <a:rPr lang="pt-BR" sz="1600" b="1" dirty="0"/>
              <a:t>Pessoa {</a:t>
            </a:r>
          </a:p>
          <a:p>
            <a:endParaRPr lang="pt-BR" sz="1600" dirty="0"/>
          </a:p>
          <a:p>
            <a:pPr lvl="1"/>
            <a:r>
              <a:rPr lang="pt-BR" sz="1600" dirty="0"/>
              <a:t>String disciplina;</a:t>
            </a:r>
          </a:p>
          <a:p>
            <a:pPr lvl="1"/>
            <a:r>
              <a:rPr lang="pt-BR" sz="1600" dirty="0"/>
              <a:t>String salario;</a:t>
            </a:r>
          </a:p>
          <a:p>
            <a:pPr lvl="1"/>
            <a:endParaRPr lang="pt-BR" sz="1600" dirty="0"/>
          </a:p>
          <a:p>
            <a:pPr lvl="1"/>
            <a:r>
              <a:rPr lang="pt-BR" sz="1600" b="1" dirty="0" err="1"/>
              <a:t>public</a:t>
            </a:r>
            <a:r>
              <a:rPr lang="pt-BR" sz="1600" b="1" dirty="0"/>
              <a:t> </a:t>
            </a:r>
            <a:r>
              <a:rPr lang="pt-BR" sz="1600" b="1" dirty="0" err="1"/>
              <a:t>void</a:t>
            </a:r>
            <a:r>
              <a:rPr lang="pt-BR" sz="1600" b="1" dirty="0"/>
              <a:t> </a:t>
            </a:r>
            <a:r>
              <a:rPr lang="pt-BR" sz="1600" b="1" dirty="0" err="1"/>
              <a:t>corrigirProvas</a:t>
            </a:r>
            <a:r>
              <a:rPr lang="pt-BR" sz="1600" b="1" dirty="0"/>
              <a:t>(){</a:t>
            </a:r>
          </a:p>
          <a:p>
            <a:pPr lvl="1"/>
            <a:r>
              <a:rPr lang="pt-BR" sz="1600" dirty="0" smtClean="0"/>
              <a:t>	</a:t>
            </a:r>
            <a:r>
              <a:rPr lang="pt-BR" sz="1600" dirty="0" err="1" smtClean="0"/>
              <a:t>System.</a:t>
            </a:r>
            <a:r>
              <a:rPr lang="pt-BR" sz="1600" i="1" dirty="0" err="1" smtClean="0"/>
              <a:t>out.println</a:t>
            </a:r>
            <a:r>
              <a:rPr lang="pt-BR" sz="1600" i="1" dirty="0" smtClean="0"/>
              <a:t>(nome</a:t>
            </a:r>
            <a:r>
              <a:rPr lang="pt-BR" sz="1600" i="1" dirty="0"/>
              <a:t>+" está corrigindo...");</a:t>
            </a:r>
          </a:p>
          <a:p>
            <a:pPr lvl="1"/>
            <a:r>
              <a:rPr lang="pt-BR" sz="1600" dirty="0"/>
              <a:t>}</a:t>
            </a:r>
          </a:p>
          <a:p>
            <a:endParaRPr lang="pt-BR" sz="1600" dirty="0"/>
          </a:p>
          <a:p>
            <a:r>
              <a:rPr lang="pt-BR" sz="1600" dirty="0"/>
              <a:t>}</a:t>
            </a:r>
          </a:p>
        </p:txBody>
      </p:sp>
    </p:spTree>
    <p:extLst>
      <p:ext uri="{BB962C8B-B14F-4D97-AF65-F5344CB8AC3E}">
        <p14:creationId xmlns:p14="http://schemas.microsoft.com/office/powerpoint/2010/main" val="2081190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47664" y="576064"/>
            <a:ext cx="7308304" cy="836712"/>
          </a:xfrm>
        </p:spPr>
        <p:txBody>
          <a:bodyPr anchor="b">
            <a:normAutofit/>
          </a:bodyPr>
          <a:lstStyle/>
          <a:p>
            <a:r>
              <a:rPr lang="pt-BR" dirty="0" smtClean="0"/>
              <a:t>Herança</a:t>
            </a:r>
            <a:endParaRPr lang="pt-BR" dirty="0"/>
          </a:p>
        </p:txBody>
      </p:sp>
      <p:pic>
        <p:nvPicPr>
          <p:cNvPr id="13" name="Picture 2" descr="C:\Users\Lucas Biason\Downloads\Jav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49699"/>
            <a:ext cx="1475655" cy="147565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3" descr="G:\ITTraining - Programas e Controle\site\questionario\Image\log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79912" y="1"/>
            <a:ext cx="1224135" cy="706231"/>
          </a:xfrm>
          <a:prstGeom prst="rect">
            <a:avLst/>
          </a:prstGeom>
          <a:noFill/>
          <a:extLst>
            <a:ext uri="{909E8E84-426E-40DD-AFC4-6F175D3DCCD1}">
              <a14:hiddenFill xmlns:a14="http://schemas.microsoft.com/office/drawing/2010/main">
                <a:solidFill>
                  <a:srgbClr val="FFFFFF"/>
                </a:solidFill>
              </a14:hiddenFill>
            </a:ext>
          </a:extLst>
        </p:spPr>
      </p:pic>
      <p:sp>
        <p:nvSpPr>
          <p:cNvPr id="3" name="Retângulo 2"/>
          <p:cNvSpPr/>
          <p:nvPr/>
        </p:nvSpPr>
        <p:spPr>
          <a:xfrm>
            <a:off x="179512" y="1531190"/>
            <a:ext cx="4572000" cy="5078313"/>
          </a:xfrm>
          <a:prstGeom prst="rect">
            <a:avLst/>
          </a:prstGeom>
        </p:spPr>
        <p:style>
          <a:lnRef idx="2">
            <a:schemeClr val="dk1"/>
          </a:lnRef>
          <a:fillRef idx="1">
            <a:schemeClr val="lt1"/>
          </a:fillRef>
          <a:effectRef idx="0">
            <a:schemeClr val="dk1"/>
          </a:effectRef>
          <a:fontRef idx="minor">
            <a:schemeClr val="dk1"/>
          </a:fontRef>
        </p:style>
        <p:txBody>
          <a:bodyPr>
            <a:spAutoFit/>
          </a:bodyPr>
          <a:lstStyle/>
          <a:p>
            <a:r>
              <a:rPr lang="pt-BR" b="1" dirty="0" err="1"/>
              <a:t>public</a:t>
            </a:r>
            <a:r>
              <a:rPr lang="pt-BR" b="1" dirty="0"/>
              <a:t> </a:t>
            </a:r>
            <a:r>
              <a:rPr lang="pt-BR" b="1" dirty="0" err="1"/>
              <a:t>class</a:t>
            </a:r>
            <a:r>
              <a:rPr lang="pt-BR" b="1" dirty="0"/>
              <a:t> </a:t>
            </a:r>
            <a:r>
              <a:rPr lang="pt-BR" b="1" dirty="0" err="1"/>
              <a:t>TestePessoa</a:t>
            </a:r>
            <a:r>
              <a:rPr lang="pt-BR" b="1" dirty="0"/>
              <a:t> {</a:t>
            </a:r>
          </a:p>
          <a:p>
            <a:endParaRPr lang="pt-BR" dirty="0"/>
          </a:p>
          <a:p>
            <a:pPr lvl="1"/>
            <a:r>
              <a:rPr lang="en-US" b="1" dirty="0"/>
              <a:t>public static void main(String[] </a:t>
            </a:r>
            <a:r>
              <a:rPr lang="en-US" b="1" dirty="0" err="1"/>
              <a:t>args</a:t>
            </a:r>
            <a:r>
              <a:rPr lang="en-US" b="1" dirty="0"/>
              <a:t>) {</a:t>
            </a:r>
          </a:p>
          <a:p>
            <a:pPr lvl="1"/>
            <a:endParaRPr lang="pt-BR" dirty="0"/>
          </a:p>
          <a:p>
            <a:pPr lvl="2"/>
            <a:r>
              <a:rPr lang="pt-BR" b="1" dirty="0"/>
              <a:t>Aluno a = new Aluno();</a:t>
            </a:r>
          </a:p>
          <a:p>
            <a:pPr lvl="2"/>
            <a:r>
              <a:rPr lang="pt-BR" dirty="0" err="1"/>
              <a:t>a.nome</a:t>
            </a:r>
            <a:r>
              <a:rPr lang="pt-BR" dirty="0"/>
              <a:t>="Lucas";</a:t>
            </a:r>
          </a:p>
          <a:p>
            <a:pPr lvl="2"/>
            <a:r>
              <a:rPr lang="pt-BR" dirty="0" err="1"/>
              <a:t>a.curso</a:t>
            </a:r>
            <a:r>
              <a:rPr lang="pt-BR" dirty="0"/>
              <a:t>="Java OO";</a:t>
            </a:r>
          </a:p>
          <a:p>
            <a:pPr lvl="2"/>
            <a:endParaRPr lang="pt-BR" dirty="0"/>
          </a:p>
          <a:p>
            <a:pPr lvl="2"/>
            <a:r>
              <a:rPr lang="pt-BR" b="1" dirty="0"/>
              <a:t>Professor p = new Professor();</a:t>
            </a:r>
          </a:p>
          <a:p>
            <a:pPr lvl="2"/>
            <a:r>
              <a:rPr lang="pt-BR" dirty="0" err="1"/>
              <a:t>p.nome</a:t>
            </a:r>
            <a:r>
              <a:rPr lang="pt-BR" dirty="0"/>
              <a:t>="Lucas";</a:t>
            </a:r>
          </a:p>
          <a:p>
            <a:pPr lvl="2"/>
            <a:r>
              <a:rPr lang="pt-BR" dirty="0" err="1"/>
              <a:t>p.disciplina</a:t>
            </a:r>
            <a:r>
              <a:rPr lang="pt-BR" dirty="0"/>
              <a:t>="Logica";</a:t>
            </a:r>
          </a:p>
          <a:p>
            <a:pPr lvl="2"/>
            <a:endParaRPr lang="pt-BR" dirty="0"/>
          </a:p>
          <a:p>
            <a:pPr lvl="2"/>
            <a:r>
              <a:rPr lang="pt-BR" b="1" dirty="0"/>
              <a:t>Pessoa </a:t>
            </a:r>
            <a:r>
              <a:rPr lang="pt-BR" b="1" dirty="0" err="1"/>
              <a:t>ap</a:t>
            </a:r>
            <a:r>
              <a:rPr lang="pt-BR" b="1" dirty="0"/>
              <a:t> = new Aluno();</a:t>
            </a:r>
          </a:p>
          <a:p>
            <a:pPr lvl="2"/>
            <a:r>
              <a:rPr lang="pt-BR" dirty="0"/>
              <a:t>Aluno </a:t>
            </a:r>
            <a:r>
              <a:rPr lang="pt-BR" dirty="0" err="1"/>
              <a:t>aluno</a:t>
            </a:r>
            <a:r>
              <a:rPr lang="pt-BR" dirty="0"/>
              <a:t> = (Aluno) </a:t>
            </a:r>
            <a:r>
              <a:rPr lang="pt-BR" dirty="0" err="1"/>
              <a:t>ap</a:t>
            </a:r>
            <a:r>
              <a:rPr lang="pt-BR" dirty="0"/>
              <a:t>;</a:t>
            </a:r>
          </a:p>
          <a:p>
            <a:pPr lvl="2"/>
            <a:r>
              <a:rPr lang="pt-BR" b="1" dirty="0"/>
              <a:t>Pessoa pp = new Professor();</a:t>
            </a:r>
          </a:p>
          <a:p>
            <a:pPr lvl="1"/>
            <a:r>
              <a:rPr lang="pt-BR" dirty="0"/>
              <a:t>}</a:t>
            </a:r>
          </a:p>
          <a:p>
            <a:endParaRPr lang="pt-BR" dirty="0"/>
          </a:p>
          <a:p>
            <a:r>
              <a:rPr lang="pt-BR" dirty="0"/>
              <a:t>}</a:t>
            </a:r>
          </a:p>
        </p:txBody>
      </p:sp>
      <p:sp>
        <p:nvSpPr>
          <p:cNvPr id="6" name="Retângulo 5"/>
          <p:cNvSpPr/>
          <p:nvPr/>
        </p:nvSpPr>
        <p:spPr>
          <a:xfrm>
            <a:off x="5148064" y="2128792"/>
            <a:ext cx="3836918" cy="3316431"/>
          </a:xfrm>
          <a:prstGeom prst="rect">
            <a:avLst/>
          </a:prstGeom>
          <a:ln/>
        </p:spPr>
        <p:style>
          <a:lnRef idx="1">
            <a:schemeClr val="accent3"/>
          </a:lnRef>
          <a:fillRef idx="3">
            <a:schemeClr val="accent3"/>
          </a:fillRef>
          <a:effectRef idx="2">
            <a:schemeClr val="accent3"/>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indent="540385" algn="just">
              <a:lnSpc>
                <a:spcPct val="115000"/>
              </a:lnSpc>
              <a:spcBef>
                <a:spcPts val="1200"/>
              </a:spcBef>
              <a:spcAft>
                <a:spcPts val="1000"/>
              </a:spcAft>
            </a:pPr>
            <a:r>
              <a:rPr lang="pt-BR" dirty="0">
                <a:solidFill>
                  <a:srgbClr val="000000"/>
                </a:solidFill>
                <a:effectLst/>
                <a:ea typeface="MS Mincho"/>
                <a:cs typeface="Times New Roman"/>
              </a:rPr>
              <a:t>Copiar e colar códigos de uma classe para outra pode espalhar erros por múltiplos arquivos de código-fonte. Para evitar a duplicação de código ( e possíveis erros), utilize a herança, em vez da abordagem ‘copiar e colar’, em situações em que você que que uma classe absorva as variáveis de instancia e métodos de outra classe</a:t>
            </a:r>
            <a:r>
              <a:rPr lang="pt-BR" dirty="0" smtClean="0">
                <a:solidFill>
                  <a:srgbClr val="000000"/>
                </a:solidFill>
                <a:effectLst/>
                <a:ea typeface="MS Mincho"/>
                <a:cs typeface="Times New Roman"/>
              </a:rPr>
              <a:t>.</a:t>
            </a:r>
            <a:r>
              <a:rPr lang="pt-BR" dirty="0">
                <a:effectLst/>
                <a:ea typeface="MS Mincho"/>
                <a:cs typeface="Times New Roman"/>
              </a:rPr>
              <a:t> </a:t>
            </a:r>
          </a:p>
        </p:txBody>
      </p:sp>
      <p:sp>
        <p:nvSpPr>
          <p:cNvPr id="7" name="Caixa de texto 51"/>
          <p:cNvSpPr txBox="1"/>
          <p:nvPr/>
        </p:nvSpPr>
        <p:spPr>
          <a:xfrm>
            <a:off x="6516216" y="1643727"/>
            <a:ext cx="1322574" cy="352187"/>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lnSpc>
                <a:spcPct val="115000"/>
              </a:lnSpc>
              <a:spcAft>
                <a:spcPts val="1000"/>
              </a:spcAft>
            </a:pPr>
            <a:r>
              <a:rPr lang="pt-BR" dirty="0">
                <a:effectLst/>
                <a:ea typeface="MS Mincho"/>
                <a:cs typeface="Times New Roman"/>
              </a:rPr>
              <a:t>Nota </a:t>
            </a:r>
            <a:r>
              <a:rPr lang="pt-BR" dirty="0" smtClean="0">
                <a:effectLst/>
                <a:ea typeface="MS Mincho"/>
                <a:cs typeface="Times New Roman"/>
              </a:rPr>
              <a:t>:</a:t>
            </a:r>
            <a:endParaRPr lang="pt-BR" dirty="0">
              <a:effectLst/>
              <a:ea typeface="MS Mincho"/>
              <a:cs typeface="Times New Roman"/>
            </a:endParaRPr>
          </a:p>
        </p:txBody>
      </p:sp>
    </p:spTree>
    <p:extLst>
      <p:ext uri="{BB962C8B-B14F-4D97-AF65-F5344CB8AC3E}">
        <p14:creationId xmlns:p14="http://schemas.microsoft.com/office/powerpoint/2010/main" val="18391672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47664" y="576064"/>
            <a:ext cx="7308304" cy="836712"/>
          </a:xfrm>
        </p:spPr>
        <p:txBody>
          <a:bodyPr anchor="b">
            <a:normAutofit/>
          </a:bodyPr>
          <a:lstStyle/>
          <a:p>
            <a:r>
              <a:rPr lang="pt-BR" dirty="0" smtClean="0"/>
              <a:t>Herança</a:t>
            </a:r>
            <a:endParaRPr lang="pt-BR" dirty="0"/>
          </a:p>
        </p:txBody>
      </p:sp>
      <p:pic>
        <p:nvPicPr>
          <p:cNvPr id="13" name="Picture 2" descr="C:\Users\Lucas Biason\Downloads\Jav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49699"/>
            <a:ext cx="1475655" cy="147565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3" descr="G:\ITTraining - Programas e Controle\site\questionario\Image\log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79912" y="1"/>
            <a:ext cx="1224135" cy="706231"/>
          </a:xfrm>
          <a:prstGeom prst="rect">
            <a:avLst/>
          </a:prstGeom>
          <a:noFill/>
          <a:extLst>
            <a:ext uri="{909E8E84-426E-40DD-AFC4-6F175D3DCCD1}">
              <a14:hiddenFill xmlns:a14="http://schemas.microsoft.com/office/drawing/2010/main">
                <a:solidFill>
                  <a:srgbClr val="FFFFFF"/>
                </a:solidFill>
              </a14:hiddenFill>
            </a:ext>
          </a:extLst>
        </p:spPr>
      </p:pic>
      <p:sp>
        <p:nvSpPr>
          <p:cNvPr id="4" name="Retângulo 3"/>
          <p:cNvSpPr/>
          <p:nvPr/>
        </p:nvSpPr>
        <p:spPr>
          <a:xfrm>
            <a:off x="323528" y="1557997"/>
            <a:ext cx="8496944" cy="2031325"/>
          </a:xfrm>
          <a:prstGeom prst="rect">
            <a:avLst/>
          </a:prstGeom>
        </p:spPr>
        <p:txBody>
          <a:bodyPr wrap="square">
            <a:spAutoFit/>
          </a:bodyPr>
          <a:lstStyle/>
          <a:p>
            <a:pPr algn="just"/>
            <a:r>
              <a:rPr lang="pt-BR" dirty="0" smtClean="0"/>
              <a:t>	Com </a:t>
            </a:r>
            <a:r>
              <a:rPr lang="pt-BR" dirty="0"/>
              <a:t>a herança, as variáveis de instância comuns e os métodos de todas as classes na hierarquia são declarados em uma superclasse. Quando as alterações são requeridas para esses recursos comuns, os desenvolvedores de software só precisam fazer as alterações na superclasse – as subclasses então herdam as alterações.</a:t>
            </a:r>
          </a:p>
          <a:p>
            <a:pPr algn="just"/>
            <a:r>
              <a:rPr lang="pt-BR" dirty="0" smtClean="0"/>
              <a:t>	Sem </a:t>
            </a:r>
            <a:r>
              <a:rPr lang="pt-BR" dirty="0"/>
              <a:t>a herança, as alterações precisariam ser feitas em todos os arquivos de código-fonte que contem uma copia do código em questão.</a:t>
            </a:r>
          </a:p>
          <a:p>
            <a:pPr algn="just"/>
            <a:r>
              <a:rPr lang="pt-BR" dirty="0" smtClean="0"/>
              <a:t>	</a:t>
            </a:r>
            <a:endParaRPr lang="pt-BR" dirty="0"/>
          </a:p>
        </p:txBody>
      </p:sp>
      <p:pic>
        <p:nvPicPr>
          <p:cNvPr id="1026" name="Picture 2" descr="C:\Users\Lucas Biason\Documents\Class Cliente 1.png"/>
          <p:cNvPicPr>
            <a:picLocks noChangeAspect="1" noChangeArrowheads="1"/>
          </p:cNvPicPr>
          <p:nvPr/>
        </p:nvPicPr>
        <p:blipFill rotWithShape="1">
          <a:blip r:embed="rId4">
            <a:extLst>
              <a:ext uri="{28A0092B-C50C-407E-A947-70E740481C1C}">
                <a14:useLocalDpi xmlns:a14="http://schemas.microsoft.com/office/drawing/2010/main" val="0"/>
              </a:ext>
            </a:extLst>
          </a:blip>
          <a:srcRect l="20458" t="16119" r="23002" b="40201"/>
          <a:stretch/>
        </p:blipFill>
        <p:spPr bwMode="auto">
          <a:xfrm>
            <a:off x="2202872" y="3717032"/>
            <a:ext cx="4738255" cy="27709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8009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47664" y="576064"/>
            <a:ext cx="7308304" cy="836712"/>
          </a:xfrm>
        </p:spPr>
        <p:txBody>
          <a:bodyPr anchor="b">
            <a:normAutofit/>
          </a:bodyPr>
          <a:lstStyle/>
          <a:p>
            <a:r>
              <a:rPr lang="pt-BR" dirty="0" smtClean="0"/>
              <a:t>Herança</a:t>
            </a:r>
            <a:endParaRPr lang="pt-BR" dirty="0"/>
          </a:p>
        </p:txBody>
      </p:sp>
      <p:pic>
        <p:nvPicPr>
          <p:cNvPr id="13" name="Picture 2" descr="C:\Users\Lucas Biason\Downloads\Jav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49699"/>
            <a:ext cx="1475655" cy="147565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3" descr="G:\ITTraining - Programas e Controle\site\questionario\Image\log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79912" y="1"/>
            <a:ext cx="1224135" cy="706231"/>
          </a:xfrm>
          <a:prstGeom prst="rect">
            <a:avLst/>
          </a:prstGeom>
          <a:noFill/>
          <a:extLst>
            <a:ext uri="{909E8E84-426E-40DD-AFC4-6F175D3DCCD1}">
              <a14:hiddenFill xmlns:a14="http://schemas.microsoft.com/office/drawing/2010/main">
                <a:solidFill>
                  <a:srgbClr val="FFFFFF"/>
                </a:solidFill>
              </a14:hiddenFill>
            </a:ext>
          </a:extLst>
        </p:spPr>
      </p:pic>
      <p:sp>
        <p:nvSpPr>
          <p:cNvPr id="4" name="Retângulo 3"/>
          <p:cNvSpPr/>
          <p:nvPr/>
        </p:nvSpPr>
        <p:spPr>
          <a:xfrm>
            <a:off x="323528" y="1557997"/>
            <a:ext cx="8496944" cy="923330"/>
          </a:xfrm>
          <a:prstGeom prst="rect">
            <a:avLst/>
          </a:prstGeom>
        </p:spPr>
        <p:txBody>
          <a:bodyPr wrap="square">
            <a:spAutoFit/>
          </a:bodyPr>
          <a:lstStyle/>
          <a:p>
            <a:pPr algn="just"/>
            <a:r>
              <a:rPr lang="pt-BR" dirty="0" smtClean="0"/>
              <a:t>	</a:t>
            </a:r>
            <a:r>
              <a:rPr lang="pt-BR" dirty="0"/>
              <a:t>Podemos personalizar a nova classe para atender nossas necessidades incluindo membros adicionais e sobrescrevendo membros de superclasse. Fazer isso não exige que o programador de subclasses altere o código o código-fonte da superclasse.</a:t>
            </a:r>
          </a:p>
        </p:txBody>
      </p:sp>
      <p:pic>
        <p:nvPicPr>
          <p:cNvPr id="2050" name="Picture 2" descr="C:\Users\Lucas Biason\Documents\Class Cliente 2.png"/>
          <p:cNvPicPr>
            <a:picLocks noChangeAspect="1" noChangeArrowheads="1"/>
          </p:cNvPicPr>
          <p:nvPr/>
        </p:nvPicPr>
        <p:blipFill rotWithShape="1">
          <a:blip r:embed="rId4">
            <a:extLst>
              <a:ext uri="{28A0092B-C50C-407E-A947-70E740481C1C}">
                <a14:useLocalDpi xmlns:a14="http://schemas.microsoft.com/office/drawing/2010/main" val="0"/>
              </a:ext>
            </a:extLst>
          </a:blip>
          <a:srcRect l="19033" t="12269" r="23436" b="37781"/>
          <a:stretch/>
        </p:blipFill>
        <p:spPr bwMode="auto">
          <a:xfrm>
            <a:off x="2267744" y="2636912"/>
            <a:ext cx="4821382" cy="3168678"/>
          </a:xfrm>
          <a:prstGeom prst="rect">
            <a:avLst/>
          </a:prstGeom>
          <a:noFill/>
          <a:extLst>
            <a:ext uri="{909E8E84-426E-40DD-AFC4-6F175D3DCCD1}">
              <a14:hiddenFill xmlns:a14="http://schemas.microsoft.com/office/drawing/2010/main">
                <a:solidFill>
                  <a:srgbClr val="FFFFFF"/>
                </a:solidFill>
              </a14:hiddenFill>
            </a:ext>
          </a:extLst>
        </p:spPr>
      </p:pic>
      <p:cxnSp>
        <p:nvCxnSpPr>
          <p:cNvPr id="5" name="Conector reto 4"/>
          <p:cNvCxnSpPr/>
          <p:nvPr/>
        </p:nvCxnSpPr>
        <p:spPr>
          <a:xfrm>
            <a:off x="3886347" y="3684494"/>
            <a:ext cx="1224135"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10" name="Conector reto 9"/>
          <p:cNvCxnSpPr/>
          <p:nvPr/>
        </p:nvCxnSpPr>
        <p:spPr>
          <a:xfrm>
            <a:off x="3886346" y="3900518"/>
            <a:ext cx="1224135"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11" name="Conector reto 10"/>
          <p:cNvCxnSpPr/>
          <p:nvPr/>
        </p:nvCxnSpPr>
        <p:spPr>
          <a:xfrm>
            <a:off x="2518196" y="5340678"/>
            <a:ext cx="1224135" cy="0"/>
          </a:xfrm>
          <a:prstGeom prst="line">
            <a:avLst/>
          </a:prstGeom>
        </p:spPr>
        <p:style>
          <a:lnRef idx="2">
            <a:schemeClr val="accent2"/>
          </a:lnRef>
          <a:fillRef idx="0">
            <a:schemeClr val="accent2"/>
          </a:fillRef>
          <a:effectRef idx="1">
            <a:schemeClr val="accent2"/>
          </a:effectRef>
          <a:fontRef idx="minor">
            <a:schemeClr val="tx1"/>
          </a:fontRef>
        </p:style>
      </p:cxnSp>
      <p:sp>
        <p:nvSpPr>
          <p:cNvPr id="6" name="Retângulo 5"/>
          <p:cNvSpPr/>
          <p:nvPr/>
        </p:nvSpPr>
        <p:spPr>
          <a:xfrm>
            <a:off x="323528" y="6021288"/>
            <a:ext cx="8676456" cy="646331"/>
          </a:xfrm>
          <a:prstGeom prst="rect">
            <a:avLst/>
          </a:prstGeom>
        </p:spPr>
        <p:style>
          <a:lnRef idx="1">
            <a:schemeClr val="accent2"/>
          </a:lnRef>
          <a:fillRef idx="3">
            <a:schemeClr val="accent2"/>
          </a:fillRef>
          <a:effectRef idx="2">
            <a:schemeClr val="accent2"/>
          </a:effectRef>
          <a:fontRef idx="minor">
            <a:schemeClr val="lt1"/>
          </a:fontRef>
        </p:style>
        <p:txBody>
          <a:bodyPr wrap="square">
            <a:spAutoFit/>
          </a:bodyPr>
          <a:lstStyle/>
          <a:p>
            <a:r>
              <a:rPr lang="pt-BR" dirty="0"/>
              <a:t>Declarar uma subclasse não afeta o código-fonte da sua superclasse. A herança preserva a integridade da superclasse.</a:t>
            </a:r>
          </a:p>
        </p:txBody>
      </p:sp>
    </p:spTree>
    <p:extLst>
      <p:ext uri="{BB962C8B-B14F-4D97-AF65-F5344CB8AC3E}">
        <p14:creationId xmlns:p14="http://schemas.microsoft.com/office/powerpoint/2010/main" val="78615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47664" y="576064"/>
            <a:ext cx="7308304" cy="836712"/>
          </a:xfrm>
        </p:spPr>
        <p:txBody>
          <a:bodyPr anchor="b">
            <a:normAutofit/>
          </a:bodyPr>
          <a:lstStyle/>
          <a:p>
            <a:r>
              <a:rPr lang="pt-BR" dirty="0" smtClean="0"/>
              <a:t>Introdução a </a:t>
            </a:r>
            <a:r>
              <a:rPr lang="pt-BR" dirty="0"/>
              <a:t>J</a:t>
            </a:r>
            <a:r>
              <a:rPr lang="pt-BR" dirty="0" smtClean="0"/>
              <a:t>ava</a:t>
            </a:r>
            <a:endParaRPr lang="pt-BR" dirty="0"/>
          </a:p>
        </p:txBody>
      </p:sp>
      <p:pic>
        <p:nvPicPr>
          <p:cNvPr id="13" name="Picture 2" descr="C:\Users\Lucas Biason\Downloads\Jav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49699"/>
            <a:ext cx="1475655" cy="147565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3" descr="G:\ITTraining - Programas e Controle\site\questionario\Image\log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79912" y="1"/>
            <a:ext cx="1224135" cy="706231"/>
          </a:xfrm>
          <a:prstGeom prst="rect">
            <a:avLst/>
          </a:prstGeom>
          <a:noFill/>
          <a:extLst>
            <a:ext uri="{909E8E84-426E-40DD-AFC4-6F175D3DCCD1}">
              <a14:hiddenFill xmlns:a14="http://schemas.microsoft.com/office/drawing/2010/main">
                <a:solidFill>
                  <a:srgbClr val="FFFFFF"/>
                </a:solidFill>
              </a14:hiddenFill>
            </a:ext>
          </a:extLst>
        </p:spPr>
      </p:pic>
      <p:sp>
        <p:nvSpPr>
          <p:cNvPr id="3" name="Retângulo 2"/>
          <p:cNvSpPr/>
          <p:nvPr/>
        </p:nvSpPr>
        <p:spPr>
          <a:xfrm>
            <a:off x="2339752" y="1539826"/>
            <a:ext cx="6408712" cy="1754326"/>
          </a:xfrm>
          <a:prstGeom prst="rect">
            <a:avLst/>
          </a:prstGeom>
        </p:spPr>
        <p:txBody>
          <a:bodyPr wrap="square">
            <a:spAutoFit/>
          </a:bodyPr>
          <a:lstStyle/>
          <a:p>
            <a:pPr algn="just"/>
            <a:r>
              <a:rPr lang="pt-BR" dirty="0" smtClean="0"/>
              <a:t>               Atualmente </a:t>
            </a:r>
            <a:r>
              <a:rPr lang="pt-BR" dirty="0"/>
              <a:t>Java é uma plataforma de programação madura e estabelecida - não só uma linguagem de programação como também um grande conjunto de bibliotecas e ferramentas. Está sendo amplamente usada em sistemas empresariais computadorizados e aplicativos, além de ganhar cada vez mais projeção em sistemas incorporados (</a:t>
            </a:r>
            <a:r>
              <a:rPr lang="pt-BR" dirty="0" err="1"/>
              <a:t>Embedded</a:t>
            </a:r>
            <a:r>
              <a:rPr lang="pt-BR" dirty="0"/>
              <a:t> Systems).</a:t>
            </a:r>
          </a:p>
        </p:txBody>
      </p:sp>
      <p:pic>
        <p:nvPicPr>
          <p:cNvPr id="4098" name="Picture 2" descr="C:\Users\Lucas Biason\Downloads\java 1.jpg"/>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6925" b="94705" l="6314" r="98982"/>
                    </a14:imgEffect>
                  </a14:imgLayer>
                </a14:imgProps>
              </a:ext>
              <a:ext uri="{28A0092B-C50C-407E-A947-70E740481C1C}">
                <a14:useLocalDpi xmlns:a14="http://schemas.microsoft.com/office/drawing/2010/main" val="0"/>
              </a:ext>
            </a:extLst>
          </a:blip>
          <a:srcRect/>
          <a:stretch>
            <a:fillRect/>
          </a:stretch>
        </p:blipFill>
        <p:spPr bwMode="auto">
          <a:xfrm>
            <a:off x="84633" y="2340019"/>
            <a:ext cx="3695279" cy="3695278"/>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C:\Users\Lucas Biason\Downloads\Sun_Microsystems_Logo.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39721" y="3645024"/>
            <a:ext cx="2857500" cy="1276350"/>
          </a:xfrm>
          <a:prstGeom prst="rect">
            <a:avLst/>
          </a:prstGeom>
          <a:noFill/>
          <a:extLst>
            <a:ext uri="{909E8E84-426E-40DD-AFC4-6F175D3DCCD1}">
              <a14:hiddenFill xmlns:a14="http://schemas.microsoft.com/office/drawing/2010/main">
                <a:solidFill>
                  <a:srgbClr val="FFFFFF"/>
                </a:solidFill>
              </a14:hiddenFill>
            </a:ext>
          </a:extLst>
        </p:spPr>
      </p:pic>
      <p:pic>
        <p:nvPicPr>
          <p:cNvPr id="4103" name="Picture 7" descr="C:\Users\Lucas Biason\Downloads\Oracle (2).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19872" y="4820318"/>
            <a:ext cx="2495484" cy="18716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794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47664" y="576064"/>
            <a:ext cx="7308304" cy="836712"/>
          </a:xfrm>
        </p:spPr>
        <p:txBody>
          <a:bodyPr anchor="b">
            <a:normAutofit/>
          </a:bodyPr>
          <a:lstStyle/>
          <a:p>
            <a:r>
              <a:rPr lang="pt-BR" dirty="0" smtClean="0"/>
              <a:t>Classes Abstratas</a:t>
            </a:r>
            <a:endParaRPr lang="pt-BR" dirty="0"/>
          </a:p>
        </p:txBody>
      </p:sp>
      <p:pic>
        <p:nvPicPr>
          <p:cNvPr id="13" name="Picture 2" descr="C:\Users\Lucas Biason\Downloads\Jav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49699"/>
            <a:ext cx="1475655" cy="147565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3" descr="G:\ITTraining - Programas e Controle\site\questionario\Image\log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79912" y="1"/>
            <a:ext cx="1224135" cy="706231"/>
          </a:xfrm>
          <a:prstGeom prst="rect">
            <a:avLst/>
          </a:prstGeom>
          <a:noFill/>
          <a:extLst>
            <a:ext uri="{909E8E84-426E-40DD-AFC4-6F175D3DCCD1}">
              <a14:hiddenFill xmlns:a14="http://schemas.microsoft.com/office/drawing/2010/main">
                <a:solidFill>
                  <a:srgbClr val="FFFFFF"/>
                </a:solidFill>
              </a14:hiddenFill>
            </a:ext>
          </a:extLst>
        </p:spPr>
      </p:pic>
      <p:sp>
        <p:nvSpPr>
          <p:cNvPr id="4" name="Retângulo 3"/>
          <p:cNvSpPr/>
          <p:nvPr/>
        </p:nvSpPr>
        <p:spPr>
          <a:xfrm>
            <a:off x="323528" y="1557997"/>
            <a:ext cx="8496944" cy="1200329"/>
          </a:xfrm>
          <a:prstGeom prst="rect">
            <a:avLst/>
          </a:prstGeom>
        </p:spPr>
        <p:txBody>
          <a:bodyPr wrap="square">
            <a:spAutoFit/>
          </a:bodyPr>
          <a:lstStyle/>
          <a:p>
            <a:pPr algn="just"/>
            <a:r>
              <a:rPr lang="pt-BR" dirty="0" smtClean="0"/>
              <a:t>	</a:t>
            </a:r>
            <a:r>
              <a:rPr lang="pt-BR" dirty="0"/>
              <a:t>Em alguns casos é útil declarar classes para as quais o programador nunca pensará em instanciar objetos. Essas classes são chamadas classes abstratas. Elas somente são utilizadas como superclasses em hierarquias de herança, são chamadas superclasses abstratas. </a:t>
            </a:r>
          </a:p>
        </p:txBody>
      </p:sp>
      <p:sp>
        <p:nvSpPr>
          <p:cNvPr id="3" name="Retângulo 2"/>
          <p:cNvSpPr/>
          <p:nvPr/>
        </p:nvSpPr>
        <p:spPr>
          <a:xfrm>
            <a:off x="395536" y="2773452"/>
            <a:ext cx="5904656" cy="3416320"/>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b="1" dirty="0"/>
              <a:t>public</a:t>
            </a:r>
            <a:r>
              <a:rPr lang="en-US" dirty="0"/>
              <a:t> </a:t>
            </a:r>
            <a:r>
              <a:rPr lang="en-US" b="1" dirty="0">
                <a:solidFill>
                  <a:schemeClr val="accent1">
                    <a:lumMod val="75000"/>
                  </a:schemeClr>
                </a:solidFill>
              </a:rPr>
              <a:t>abstract</a:t>
            </a:r>
            <a:r>
              <a:rPr lang="en-US" dirty="0">
                <a:solidFill>
                  <a:schemeClr val="accent1">
                    <a:lumMod val="75000"/>
                  </a:schemeClr>
                </a:solidFill>
              </a:rPr>
              <a:t> </a:t>
            </a:r>
            <a:r>
              <a:rPr lang="en-US" b="1" dirty="0"/>
              <a:t>class</a:t>
            </a:r>
            <a:r>
              <a:rPr lang="en-US" dirty="0"/>
              <a:t> Animal {</a:t>
            </a:r>
            <a:endParaRPr lang="pt-BR" dirty="0"/>
          </a:p>
          <a:p>
            <a:r>
              <a:rPr lang="en-US" dirty="0"/>
              <a:t> </a:t>
            </a:r>
            <a:endParaRPr lang="pt-BR" dirty="0"/>
          </a:p>
          <a:p>
            <a:r>
              <a:rPr lang="en-US" dirty="0"/>
              <a:t>	protected String </a:t>
            </a:r>
            <a:r>
              <a:rPr lang="en-US" dirty="0" err="1"/>
              <a:t>nome</a:t>
            </a:r>
            <a:r>
              <a:rPr lang="en-US" dirty="0"/>
              <a:t>;</a:t>
            </a:r>
            <a:endParaRPr lang="pt-BR" dirty="0"/>
          </a:p>
          <a:p>
            <a:r>
              <a:rPr lang="en-US" dirty="0"/>
              <a:t>	protected </a:t>
            </a:r>
            <a:r>
              <a:rPr lang="en-US" dirty="0" err="1"/>
              <a:t>int</a:t>
            </a:r>
            <a:r>
              <a:rPr lang="en-US" dirty="0"/>
              <a:t> </a:t>
            </a:r>
            <a:r>
              <a:rPr lang="en-US" dirty="0" err="1"/>
              <a:t>idade</a:t>
            </a:r>
            <a:r>
              <a:rPr lang="en-US" dirty="0"/>
              <a:t>;</a:t>
            </a:r>
            <a:endParaRPr lang="pt-BR" dirty="0"/>
          </a:p>
          <a:p>
            <a:r>
              <a:rPr lang="en-US" dirty="0"/>
              <a:t>	protected String </a:t>
            </a:r>
            <a:r>
              <a:rPr lang="en-US" dirty="0" err="1"/>
              <a:t>cor</a:t>
            </a:r>
            <a:r>
              <a:rPr lang="en-US" dirty="0"/>
              <a:t>;</a:t>
            </a:r>
            <a:endParaRPr lang="pt-BR" dirty="0"/>
          </a:p>
          <a:p>
            <a:r>
              <a:rPr lang="en-US" dirty="0"/>
              <a:t>	</a:t>
            </a:r>
            <a:endParaRPr lang="pt-BR" dirty="0"/>
          </a:p>
          <a:p>
            <a:r>
              <a:rPr lang="en-US" dirty="0"/>
              <a:t>	public </a:t>
            </a:r>
            <a:r>
              <a:rPr lang="en-US" b="1" dirty="0">
                <a:solidFill>
                  <a:schemeClr val="accent1">
                    <a:lumMod val="75000"/>
                  </a:schemeClr>
                </a:solidFill>
              </a:rPr>
              <a:t>abstract</a:t>
            </a:r>
            <a:r>
              <a:rPr lang="en-US" dirty="0">
                <a:solidFill>
                  <a:schemeClr val="accent1">
                    <a:lumMod val="75000"/>
                  </a:schemeClr>
                </a:solidFill>
              </a:rPr>
              <a:t> </a:t>
            </a:r>
            <a:r>
              <a:rPr lang="en-US" dirty="0"/>
              <a:t>void</a:t>
            </a:r>
            <a:r>
              <a:rPr lang="en-US" b="1" dirty="0"/>
              <a:t> </a:t>
            </a:r>
            <a:r>
              <a:rPr lang="en-US" b="1" dirty="0" err="1"/>
              <a:t>gritar</a:t>
            </a:r>
            <a:r>
              <a:rPr lang="en-US" b="1" dirty="0"/>
              <a:t>(); </a:t>
            </a:r>
            <a:r>
              <a:rPr lang="en-US" dirty="0"/>
              <a:t>//</a:t>
            </a:r>
            <a:r>
              <a:rPr lang="en-US" dirty="0" err="1"/>
              <a:t>métodos</a:t>
            </a:r>
            <a:r>
              <a:rPr lang="en-US" dirty="0"/>
              <a:t> </a:t>
            </a:r>
            <a:r>
              <a:rPr lang="en-US" dirty="0" err="1"/>
              <a:t>abstratos</a:t>
            </a:r>
            <a:endParaRPr lang="pt-BR" dirty="0"/>
          </a:p>
          <a:p>
            <a:r>
              <a:rPr lang="en-US" dirty="0"/>
              <a:t>	public </a:t>
            </a:r>
            <a:r>
              <a:rPr lang="en-US" b="1" dirty="0">
                <a:solidFill>
                  <a:schemeClr val="accent1">
                    <a:lumMod val="75000"/>
                  </a:schemeClr>
                </a:solidFill>
              </a:rPr>
              <a:t>abstract</a:t>
            </a:r>
            <a:r>
              <a:rPr lang="en-US" dirty="0">
                <a:solidFill>
                  <a:schemeClr val="accent1">
                    <a:lumMod val="75000"/>
                  </a:schemeClr>
                </a:solidFill>
              </a:rPr>
              <a:t> </a:t>
            </a:r>
            <a:r>
              <a:rPr lang="en-US" dirty="0"/>
              <a:t>void</a:t>
            </a:r>
            <a:r>
              <a:rPr lang="en-US" b="1" dirty="0"/>
              <a:t> </a:t>
            </a:r>
            <a:r>
              <a:rPr lang="en-US" b="1" dirty="0" err="1"/>
              <a:t>andar</a:t>
            </a:r>
            <a:r>
              <a:rPr lang="en-US" b="1" dirty="0"/>
              <a:t>(); </a:t>
            </a:r>
            <a:r>
              <a:rPr lang="en-US" dirty="0"/>
              <a:t>//</a:t>
            </a:r>
            <a:r>
              <a:rPr lang="en-US" dirty="0" err="1"/>
              <a:t>métodos</a:t>
            </a:r>
            <a:r>
              <a:rPr lang="en-US" dirty="0"/>
              <a:t> </a:t>
            </a:r>
            <a:r>
              <a:rPr lang="en-US" dirty="0" err="1"/>
              <a:t>abstratos</a:t>
            </a:r>
            <a:endParaRPr lang="pt-BR" dirty="0"/>
          </a:p>
          <a:p>
            <a:r>
              <a:rPr lang="en-US" dirty="0"/>
              <a:t>	public void </a:t>
            </a:r>
            <a:r>
              <a:rPr lang="en-US" b="1" dirty="0" err="1"/>
              <a:t>respirar</a:t>
            </a:r>
            <a:r>
              <a:rPr lang="en-US" b="1" dirty="0"/>
              <a:t>(){</a:t>
            </a:r>
            <a:endParaRPr lang="pt-BR" b="1" dirty="0"/>
          </a:p>
          <a:p>
            <a:r>
              <a:rPr lang="en-US" dirty="0"/>
              <a:t>		</a:t>
            </a:r>
            <a:r>
              <a:rPr lang="en-US" dirty="0" err="1"/>
              <a:t>System.</a:t>
            </a:r>
            <a:r>
              <a:rPr lang="en-US" i="1" dirty="0" err="1"/>
              <a:t>out</a:t>
            </a:r>
            <a:r>
              <a:rPr lang="en-US" dirty="0" err="1"/>
              <a:t>.println</a:t>
            </a:r>
            <a:r>
              <a:rPr lang="en-US" dirty="0"/>
              <a:t>("</a:t>
            </a:r>
            <a:r>
              <a:rPr lang="en-US" dirty="0" err="1"/>
              <a:t>Respirando</a:t>
            </a:r>
            <a:r>
              <a:rPr lang="en-US" dirty="0"/>
              <a:t>...");</a:t>
            </a:r>
            <a:endParaRPr lang="pt-BR" dirty="0"/>
          </a:p>
          <a:p>
            <a:r>
              <a:rPr lang="en-US" dirty="0"/>
              <a:t>	</a:t>
            </a:r>
            <a:r>
              <a:rPr lang="pt-BR" dirty="0"/>
              <a:t>} </a:t>
            </a:r>
          </a:p>
          <a:p>
            <a:r>
              <a:rPr lang="pt-BR" dirty="0"/>
              <a:t>}</a:t>
            </a:r>
          </a:p>
        </p:txBody>
      </p:sp>
      <p:sp>
        <p:nvSpPr>
          <p:cNvPr id="7" name="Retângulo 6"/>
          <p:cNvSpPr/>
          <p:nvPr/>
        </p:nvSpPr>
        <p:spPr>
          <a:xfrm>
            <a:off x="6513258" y="3212976"/>
            <a:ext cx="2451230" cy="2031325"/>
          </a:xfrm>
          <a:prstGeom prst="rect">
            <a:avLst/>
          </a:prstGeom>
        </p:spPr>
        <p:txBody>
          <a:bodyPr wrap="square">
            <a:spAutoFit/>
          </a:bodyPr>
          <a:lstStyle/>
          <a:p>
            <a:pPr algn="just"/>
            <a:r>
              <a:rPr lang="pt-BR" dirty="0" smtClean="0"/>
              <a:t>	</a:t>
            </a:r>
            <a:r>
              <a:rPr lang="pt-BR" b="1" dirty="0" smtClean="0"/>
              <a:t>Criação </a:t>
            </a:r>
            <a:r>
              <a:rPr lang="pt-BR" b="1" dirty="0"/>
              <a:t>de uma classe abstrata: </a:t>
            </a:r>
            <a:r>
              <a:rPr lang="pt-BR" dirty="0"/>
              <a:t>declare-a com </a:t>
            </a:r>
            <a:r>
              <a:rPr lang="pt-BR" b="1" dirty="0">
                <a:solidFill>
                  <a:schemeClr val="accent1">
                    <a:lumMod val="75000"/>
                  </a:schemeClr>
                </a:solidFill>
              </a:rPr>
              <a:t>abstract</a:t>
            </a:r>
            <a:r>
              <a:rPr lang="pt-BR" dirty="0"/>
              <a:t>. Uma classe abstrata normalmente contém um ou mais métodos abstratos.</a:t>
            </a:r>
          </a:p>
        </p:txBody>
      </p:sp>
    </p:spTree>
    <p:extLst>
      <p:ext uri="{BB962C8B-B14F-4D97-AF65-F5344CB8AC3E}">
        <p14:creationId xmlns:p14="http://schemas.microsoft.com/office/powerpoint/2010/main" val="2051534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47664" y="576064"/>
            <a:ext cx="7308304" cy="836712"/>
          </a:xfrm>
        </p:spPr>
        <p:txBody>
          <a:bodyPr anchor="b">
            <a:normAutofit fontScale="90000"/>
          </a:bodyPr>
          <a:lstStyle/>
          <a:p>
            <a:r>
              <a:rPr lang="pt-BR" dirty="0" smtClean="0"/>
              <a:t>Classes Abstratas e Polimorfismo</a:t>
            </a:r>
            <a:endParaRPr lang="pt-BR" dirty="0"/>
          </a:p>
        </p:txBody>
      </p:sp>
      <p:pic>
        <p:nvPicPr>
          <p:cNvPr id="13" name="Picture 2" descr="C:\Users\Lucas Biason\Downloads\Jav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49699"/>
            <a:ext cx="1475655" cy="147565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3" descr="G:\ITTraining - Programas e Controle\site\questionario\Image\log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79912" y="1"/>
            <a:ext cx="1224135" cy="706231"/>
          </a:xfrm>
          <a:prstGeom prst="rect">
            <a:avLst/>
          </a:prstGeom>
          <a:noFill/>
          <a:extLst>
            <a:ext uri="{909E8E84-426E-40DD-AFC4-6F175D3DCCD1}">
              <a14:hiddenFill xmlns:a14="http://schemas.microsoft.com/office/drawing/2010/main">
                <a:solidFill>
                  <a:srgbClr val="FFFFFF"/>
                </a:solidFill>
              </a14:hiddenFill>
            </a:ext>
          </a:extLst>
        </p:spPr>
      </p:pic>
      <p:sp>
        <p:nvSpPr>
          <p:cNvPr id="3" name="Retângulo 2"/>
          <p:cNvSpPr/>
          <p:nvPr/>
        </p:nvSpPr>
        <p:spPr>
          <a:xfrm>
            <a:off x="1331640" y="1916832"/>
            <a:ext cx="6624736" cy="3970318"/>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b="1" dirty="0"/>
              <a:t>public</a:t>
            </a:r>
            <a:r>
              <a:rPr lang="en-US" dirty="0"/>
              <a:t> </a:t>
            </a:r>
            <a:r>
              <a:rPr lang="en-US" b="1" dirty="0"/>
              <a:t>class</a:t>
            </a:r>
            <a:r>
              <a:rPr lang="en-US" dirty="0"/>
              <a:t> </a:t>
            </a:r>
            <a:r>
              <a:rPr lang="en-US" dirty="0" err="1"/>
              <a:t>Cachorro</a:t>
            </a:r>
            <a:r>
              <a:rPr lang="en-US" dirty="0"/>
              <a:t> </a:t>
            </a:r>
            <a:r>
              <a:rPr lang="en-US" b="1" dirty="0"/>
              <a:t>extends</a:t>
            </a:r>
            <a:r>
              <a:rPr lang="en-US" dirty="0"/>
              <a:t> Animal {</a:t>
            </a:r>
            <a:endParaRPr lang="pt-BR" dirty="0"/>
          </a:p>
          <a:p>
            <a:r>
              <a:rPr lang="en-US" dirty="0"/>
              <a:t>	@Override</a:t>
            </a:r>
            <a:endParaRPr lang="pt-BR" dirty="0"/>
          </a:p>
          <a:p>
            <a:r>
              <a:rPr lang="en-US" dirty="0"/>
              <a:t>	</a:t>
            </a:r>
            <a:r>
              <a:rPr lang="en-US" b="1" dirty="0"/>
              <a:t>public</a:t>
            </a:r>
            <a:r>
              <a:rPr lang="en-US" dirty="0"/>
              <a:t> </a:t>
            </a:r>
            <a:r>
              <a:rPr lang="en-US" b="1" dirty="0"/>
              <a:t>void</a:t>
            </a:r>
            <a:r>
              <a:rPr lang="en-US" dirty="0"/>
              <a:t> </a:t>
            </a:r>
            <a:r>
              <a:rPr lang="en-US" dirty="0" err="1"/>
              <a:t>gritar</a:t>
            </a:r>
            <a:r>
              <a:rPr lang="en-US" dirty="0"/>
              <a:t>(){</a:t>
            </a:r>
            <a:endParaRPr lang="pt-BR" dirty="0"/>
          </a:p>
          <a:p>
            <a:r>
              <a:rPr lang="en-US" dirty="0"/>
              <a:t>		</a:t>
            </a:r>
            <a:r>
              <a:rPr lang="en-US" dirty="0" err="1"/>
              <a:t>System.</a:t>
            </a:r>
            <a:r>
              <a:rPr lang="en-US" i="1" dirty="0" err="1"/>
              <a:t>out</a:t>
            </a:r>
            <a:r>
              <a:rPr lang="en-US" dirty="0" err="1"/>
              <a:t>.println</a:t>
            </a:r>
            <a:r>
              <a:rPr lang="en-US" dirty="0"/>
              <a:t>("</a:t>
            </a:r>
            <a:r>
              <a:rPr lang="en-US" dirty="0" err="1"/>
              <a:t>AuAuAu</a:t>
            </a:r>
            <a:r>
              <a:rPr lang="en-US" dirty="0"/>
              <a:t>!!");</a:t>
            </a:r>
            <a:endParaRPr lang="pt-BR" dirty="0"/>
          </a:p>
          <a:p>
            <a:r>
              <a:rPr lang="en-US" dirty="0"/>
              <a:t>	}</a:t>
            </a:r>
            <a:endParaRPr lang="pt-BR" dirty="0"/>
          </a:p>
          <a:p>
            <a:r>
              <a:rPr lang="en-US" dirty="0"/>
              <a:t>	@Override</a:t>
            </a:r>
            <a:endParaRPr lang="pt-BR" dirty="0"/>
          </a:p>
          <a:p>
            <a:r>
              <a:rPr lang="en-US" dirty="0"/>
              <a:t>	</a:t>
            </a:r>
            <a:r>
              <a:rPr lang="en-US" b="1" dirty="0"/>
              <a:t>public</a:t>
            </a:r>
            <a:r>
              <a:rPr lang="en-US" dirty="0"/>
              <a:t> </a:t>
            </a:r>
            <a:r>
              <a:rPr lang="en-US" b="1" dirty="0"/>
              <a:t>void</a:t>
            </a:r>
            <a:r>
              <a:rPr lang="en-US" dirty="0"/>
              <a:t> </a:t>
            </a:r>
            <a:r>
              <a:rPr lang="en-US" dirty="0" err="1"/>
              <a:t>andar</a:t>
            </a:r>
            <a:r>
              <a:rPr lang="en-US" dirty="0"/>
              <a:t>() {</a:t>
            </a:r>
            <a:endParaRPr lang="pt-BR" dirty="0"/>
          </a:p>
          <a:p>
            <a:r>
              <a:rPr lang="en-US" dirty="0"/>
              <a:t>		</a:t>
            </a:r>
            <a:r>
              <a:rPr lang="en-US" dirty="0" err="1"/>
              <a:t>System.</a:t>
            </a:r>
            <a:r>
              <a:rPr lang="en-US" i="1" dirty="0" err="1"/>
              <a:t>out</a:t>
            </a:r>
            <a:r>
              <a:rPr lang="en-US" dirty="0" err="1"/>
              <a:t>.println</a:t>
            </a:r>
            <a:r>
              <a:rPr lang="en-US" dirty="0"/>
              <a:t>("</a:t>
            </a:r>
            <a:r>
              <a:rPr lang="en-US" dirty="0" err="1"/>
              <a:t>cachorro</a:t>
            </a:r>
            <a:r>
              <a:rPr lang="en-US" dirty="0"/>
              <a:t> </a:t>
            </a:r>
            <a:r>
              <a:rPr lang="en-US" dirty="0" err="1"/>
              <a:t>andando</a:t>
            </a:r>
            <a:r>
              <a:rPr lang="en-US" dirty="0"/>
              <a:t>...");	</a:t>
            </a:r>
            <a:endParaRPr lang="pt-BR" dirty="0"/>
          </a:p>
          <a:p>
            <a:r>
              <a:rPr lang="en-US" dirty="0"/>
              <a:t>	}</a:t>
            </a:r>
            <a:endParaRPr lang="pt-BR" dirty="0"/>
          </a:p>
          <a:p>
            <a:r>
              <a:rPr lang="en-US" dirty="0"/>
              <a:t>	@Override</a:t>
            </a:r>
            <a:endParaRPr lang="pt-BR" dirty="0"/>
          </a:p>
          <a:p>
            <a:r>
              <a:rPr lang="en-US" dirty="0"/>
              <a:t>	</a:t>
            </a:r>
            <a:r>
              <a:rPr lang="en-US" b="1" dirty="0"/>
              <a:t>public</a:t>
            </a:r>
            <a:r>
              <a:rPr lang="en-US" dirty="0"/>
              <a:t> </a:t>
            </a:r>
            <a:r>
              <a:rPr lang="en-US" b="1" dirty="0"/>
              <a:t>final</a:t>
            </a:r>
            <a:r>
              <a:rPr lang="en-US" dirty="0"/>
              <a:t> </a:t>
            </a:r>
            <a:r>
              <a:rPr lang="en-US" b="1" dirty="0"/>
              <a:t>void</a:t>
            </a:r>
            <a:r>
              <a:rPr lang="en-US" dirty="0"/>
              <a:t> </a:t>
            </a:r>
            <a:r>
              <a:rPr lang="en-US" dirty="0" err="1"/>
              <a:t>respirar</a:t>
            </a:r>
            <a:r>
              <a:rPr lang="en-US" dirty="0"/>
              <a:t>(){</a:t>
            </a:r>
            <a:endParaRPr lang="pt-BR" dirty="0"/>
          </a:p>
          <a:p>
            <a:r>
              <a:rPr lang="en-US" dirty="0"/>
              <a:t>		</a:t>
            </a:r>
            <a:r>
              <a:rPr lang="en-US" dirty="0" err="1"/>
              <a:t>System.</a:t>
            </a:r>
            <a:r>
              <a:rPr lang="en-US" i="1" dirty="0" err="1"/>
              <a:t>out</a:t>
            </a:r>
            <a:r>
              <a:rPr lang="en-US" dirty="0" err="1"/>
              <a:t>.println</a:t>
            </a:r>
            <a:r>
              <a:rPr lang="en-US" dirty="0"/>
              <a:t>(" </a:t>
            </a:r>
            <a:r>
              <a:rPr lang="en-US" dirty="0" err="1"/>
              <a:t>cachorro</a:t>
            </a:r>
            <a:r>
              <a:rPr lang="en-US" dirty="0"/>
              <a:t> </a:t>
            </a:r>
            <a:r>
              <a:rPr lang="en-US" dirty="0" err="1"/>
              <a:t>respirando</a:t>
            </a:r>
            <a:r>
              <a:rPr lang="en-US" dirty="0"/>
              <a:t>...");</a:t>
            </a:r>
            <a:endParaRPr lang="pt-BR" dirty="0"/>
          </a:p>
          <a:p>
            <a:r>
              <a:rPr lang="en-US" dirty="0"/>
              <a:t>	}</a:t>
            </a:r>
            <a:endParaRPr lang="pt-BR" dirty="0"/>
          </a:p>
          <a:p>
            <a:r>
              <a:rPr lang="en-US" dirty="0"/>
              <a:t>}</a:t>
            </a:r>
            <a:endParaRPr lang="pt-BR" dirty="0"/>
          </a:p>
        </p:txBody>
      </p:sp>
    </p:spTree>
    <p:extLst>
      <p:ext uri="{BB962C8B-B14F-4D97-AF65-F5344CB8AC3E}">
        <p14:creationId xmlns:p14="http://schemas.microsoft.com/office/powerpoint/2010/main" val="2495401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47664" y="576064"/>
            <a:ext cx="7308304" cy="836712"/>
          </a:xfrm>
        </p:spPr>
        <p:txBody>
          <a:bodyPr anchor="b">
            <a:normAutofit fontScale="90000"/>
          </a:bodyPr>
          <a:lstStyle/>
          <a:p>
            <a:r>
              <a:rPr lang="pt-BR" dirty="0"/>
              <a:t>Classes Abstratas e Polimorfismo</a:t>
            </a:r>
          </a:p>
        </p:txBody>
      </p:sp>
      <p:pic>
        <p:nvPicPr>
          <p:cNvPr id="13" name="Picture 2" descr="C:\Users\Lucas Biason\Downloads\Jav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49699"/>
            <a:ext cx="1475655" cy="147565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3" descr="G:\ITTraining - Programas e Controle\site\questionario\Image\log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79912" y="1"/>
            <a:ext cx="1224135" cy="706231"/>
          </a:xfrm>
          <a:prstGeom prst="rect">
            <a:avLst/>
          </a:prstGeom>
          <a:noFill/>
          <a:extLst>
            <a:ext uri="{909E8E84-426E-40DD-AFC4-6F175D3DCCD1}">
              <a14:hiddenFill xmlns:a14="http://schemas.microsoft.com/office/drawing/2010/main">
                <a:solidFill>
                  <a:srgbClr val="FFFFFF"/>
                </a:solidFill>
              </a14:hiddenFill>
            </a:ext>
          </a:extLst>
        </p:spPr>
      </p:pic>
      <p:sp>
        <p:nvSpPr>
          <p:cNvPr id="3" name="Retângulo 2"/>
          <p:cNvSpPr/>
          <p:nvPr/>
        </p:nvSpPr>
        <p:spPr>
          <a:xfrm>
            <a:off x="179512" y="1546151"/>
            <a:ext cx="6624736" cy="2862322"/>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b="1" dirty="0" smtClean="0"/>
              <a:t>public</a:t>
            </a:r>
            <a:r>
              <a:rPr lang="en-US" dirty="0" smtClean="0"/>
              <a:t> </a:t>
            </a:r>
            <a:r>
              <a:rPr lang="en-US" b="1" dirty="0" smtClean="0"/>
              <a:t>class</a:t>
            </a:r>
            <a:r>
              <a:rPr lang="en-US" dirty="0" smtClean="0"/>
              <a:t> </a:t>
            </a:r>
            <a:r>
              <a:rPr lang="en-US" dirty="0" err="1" smtClean="0"/>
              <a:t>Cavalo</a:t>
            </a:r>
            <a:r>
              <a:rPr lang="en-US" dirty="0" smtClean="0"/>
              <a:t> </a:t>
            </a:r>
            <a:r>
              <a:rPr lang="en-US" b="1" dirty="0" smtClean="0"/>
              <a:t>extends</a:t>
            </a:r>
            <a:r>
              <a:rPr lang="en-US" dirty="0" smtClean="0"/>
              <a:t> Animal {</a:t>
            </a:r>
            <a:endParaRPr lang="pt-BR" dirty="0" smtClean="0"/>
          </a:p>
          <a:p>
            <a:r>
              <a:rPr lang="en-US" dirty="0" smtClean="0"/>
              <a:t>	@Override</a:t>
            </a:r>
            <a:endParaRPr lang="pt-BR" dirty="0" smtClean="0"/>
          </a:p>
          <a:p>
            <a:r>
              <a:rPr lang="en-US" dirty="0" smtClean="0"/>
              <a:t>	</a:t>
            </a:r>
            <a:r>
              <a:rPr lang="en-US" b="1" dirty="0" smtClean="0"/>
              <a:t>public</a:t>
            </a:r>
            <a:r>
              <a:rPr lang="en-US" dirty="0" smtClean="0"/>
              <a:t> </a:t>
            </a:r>
            <a:r>
              <a:rPr lang="en-US" b="1" dirty="0" smtClean="0"/>
              <a:t>void</a:t>
            </a:r>
            <a:r>
              <a:rPr lang="en-US" dirty="0" smtClean="0"/>
              <a:t> </a:t>
            </a:r>
            <a:r>
              <a:rPr lang="en-US" dirty="0" err="1" smtClean="0"/>
              <a:t>gritar</a:t>
            </a:r>
            <a:r>
              <a:rPr lang="en-US" dirty="0" smtClean="0"/>
              <a:t>(){</a:t>
            </a:r>
            <a:endParaRPr lang="pt-BR" dirty="0" smtClean="0"/>
          </a:p>
          <a:p>
            <a:r>
              <a:rPr lang="en-US" dirty="0" smtClean="0"/>
              <a:t>		</a:t>
            </a:r>
            <a:r>
              <a:rPr lang="en-US" dirty="0" err="1" smtClean="0"/>
              <a:t>System.</a:t>
            </a:r>
            <a:r>
              <a:rPr lang="en-US" i="1" dirty="0" err="1" smtClean="0"/>
              <a:t>out</a:t>
            </a:r>
            <a:r>
              <a:rPr lang="en-US" dirty="0" err="1" smtClean="0"/>
              <a:t>.println</a:t>
            </a:r>
            <a:r>
              <a:rPr lang="en-US" dirty="0" smtClean="0"/>
              <a:t>("</a:t>
            </a:r>
            <a:r>
              <a:rPr lang="en-US" dirty="0" err="1" smtClean="0"/>
              <a:t>Iririii</a:t>
            </a:r>
            <a:r>
              <a:rPr lang="en-US" dirty="0" smtClean="0"/>
              <a:t>!!");</a:t>
            </a:r>
            <a:endParaRPr lang="pt-BR" dirty="0" smtClean="0"/>
          </a:p>
          <a:p>
            <a:r>
              <a:rPr lang="en-US" dirty="0" smtClean="0"/>
              <a:t>	}</a:t>
            </a:r>
            <a:endParaRPr lang="pt-BR" dirty="0" smtClean="0"/>
          </a:p>
          <a:p>
            <a:r>
              <a:rPr lang="en-US" dirty="0" smtClean="0"/>
              <a:t>	@Override</a:t>
            </a:r>
            <a:endParaRPr lang="pt-BR" dirty="0" smtClean="0"/>
          </a:p>
          <a:p>
            <a:r>
              <a:rPr lang="en-US" dirty="0" smtClean="0"/>
              <a:t>	</a:t>
            </a:r>
            <a:r>
              <a:rPr lang="en-US" b="1" dirty="0" smtClean="0"/>
              <a:t>public</a:t>
            </a:r>
            <a:r>
              <a:rPr lang="en-US" dirty="0" smtClean="0"/>
              <a:t> </a:t>
            </a:r>
            <a:r>
              <a:rPr lang="en-US" b="1" dirty="0" smtClean="0"/>
              <a:t>void</a:t>
            </a:r>
            <a:r>
              <a:rPr lang="en-US" dirty="0" smtClean="0"/>
              <a:t> </a:t>
            </a:r>
            <a:r>
              <a:rPr lang="en-US" dirty="0" err="1" smtClean="0"/>
              <a:t>andar</a:t>
            </a:r>
            <a:r>
              <a:rPr lang="en-US" dirty="0" smtClean="0"/>
              <a:t>() {</a:t>
            </a:r>
            <a:endParaRPr lang="pt-BR" dirty="0" smtClean="0"/>
          </a:p>
          <a:p>
            <a:r>
              <a:rPr lang="en-US" dirty="0" smtClean="0"/>
              <a:t>		</a:t>
            </a:r>
            <a:r>
              <a:rPr lang="en-US" dirty="0" err="1" smtClean="0"/>
              <a:t>System.</a:t>
            </a:r>
            <a:r>
              <a:rPr lang="en-US" i="1" dirty="0" err="1" smtClean="0"/>
              <a:t>out</a:t>
            </a:r>
            <a:r>
              <a:rPr lang="en-US" dirty="0" err="1" smtClean="0"/>
              <a:t>.println</a:t>
            </a:r>
            <a:r>
              <a:rPr lang="en-US" dirty="0" smtClean="0"/>
              <a:t>("</a:t>
            </a:r>
            <a:r>
              <a:rPr lang="en-US" dirty="0" err="1" smtClean="0"/>
              <a:t>cavalo</a:t>
            </a:r>
            <a:r>
              <a:rPr lang="en-US" dirty="0" smtClean="0"/>
              <a:t> </a:t>
            </a:r>
            <a:r>
              <a:rPr lang="en-US" dirty="0" err="1" smtClean="0"/>
              <a:t>andando</a:t>
            </a:r>
            <a:r>
              <a:rPr lang="en-US" dirty="0" smtClean="0"/>
              <a:t>...");	</a:t>
            </a:r>
            <a:endParaRPr lang="pt-BR" dirty="0" smtClean="0"/>
          </a:p>
          <a:p>
            <a:r>
              <a:rPr lang="en-US" dirty="0" smtClean="0"/>
              <a:t>	}</a:t>
            </a:r>
            <a:endParaRPr lang="pt-BR" dirty="0" smtClean="0"/>
          </a:p>
          <a:p>
            <a:r>
              <a:rPr lang="en-US" dirty="0" smtClean="0"/>
              <a:t>}</a:t>
            </a:r>
            <a:endParaRPr lang="pt-BR" dirty="0"/>
          </a:p>
        </p:txBody>
      </p:sp>
      <p:sp>
        <p:nvSpPr>
          <p:cNvPr id="4" name="Retângulo 3"/>
          <p:cNvSpPr/>
          <p:nvPr/>
        </p:nvSpPr>
        <p:spPr>
          <a:xfrm>
            <a:off x="2627784" y="3933056"/>
            <a:ext cx="6444208" cy="2862322"/>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b="1" dirty="0"/>
              <a:t>public</a:t>
            </a:r>
            <a:r>
              <a:rPr lang="en-US" dirty="0"/>
              <a:t> </a:t>
            </a:r>
            <a:r>
              <a:rPr lang="en-US" b="1" dirty="0"/>
              <a:t>class</a:t>
            </a:r>
            <a:r>
              <a:rPr lang="en-US" dirty="0"/>
              <a:t> </a:t>
            </a:r>
            <a:r>
              <a:rPr lang="en-US" dirty="0" err="1"/>
              <a:t>Gato</a:t>
            </a:r>
            <a:r>
              <a:rPr lang="en-US" dirty="0"/>
              <a:t> </a:t>
            </a:r>
            <a:r>
              <a:rPr lang="en-US" b="1" dirty="0"/>
              <a:t>extends</a:t>
            </a:r>
            <a:r>
              <a:rPr lang="en-US" dirty="0"/>
              <a:t> Animal {</a:t>
            </a:r>
            <a:endParaRPr lang="pt-BR" dirty="0"/>
          </a:p>
          <a:p>
            <a:r>
              <a:rPr lang="en-US" dirty="0"/>
              <a:t>	@Override</a:t>
            </a:r>
            <a:endParaRPr lang="pt-BR" dirty="0"/>
          </a:p>
          <a:p>
            <a:r>
              <a:rPr lang="en-US" dirty="0"/>
              <a:t>	</a:t>
            </a:r>
            <a:r>
              <a:rPr lang="en-US" b="1" dirty="0"/>
              <a:t>public</a:t>
            </a:r>
            <a:r>
              <a:rPr lang="en-US" dirty="0"/>
              <a:t> </a:t>
            </a:r>
            <a:r>
              <a:rPr lang="en-US" b="1" dirty="0"/>
              <a:t>void</a:t>
            </a:r>
            <a:r>
              <a:rPr lang="en-US" dirty="0"/>
              <a:t> </a:t>
            </a:r>
            <a:r>
              <a:rPr lang="en-US" dirty="0" err="1"/>
              <a:t>gritar</a:t>
            </a:r>
            <a:r>
              <a:rPr lang="en-US" dirty="0"/>
              <a:t>(){</a:t>
            </a:r>
            <a:endParaRPr lang="pt-BR" dirty="0"/>
          </a:p>
          <a:p>
            <a:r>
              <a:rPr lang="en-US" dirty="0"/>
              <a:t>		</a:t>
            </a:r>
            <a:r>
              <a:rPr lang="en-US" dirty="0" err="1"/>
              <a:t>System.</a:t>
            </a:r>
            <a:r>
              <a:rPr lang="en-US" i="1" dirty="0" err="1"/>
              <a:t>out</a:t>
            </a:r>
            <a:r>
              <a:rPr lang="en-US" dirty="0" err="1"/>
              <a:t>.println</a:t>
            </a:r>
            <a:r>
              <a:rPr lang="en-US" dirty="0"/>
              <a:t>("</a:t>
            </a:r>
            <a:r>
              <a:rPr lang="en-US" dirty="0" err="1"/>
              <a:t>Miau</a:t>
            </a:r>
            <a:r>
              <a:rPr lang="en-US" dirty="0"/>
              <a:t>!");</a:t>
            </a:r>
            <a:endParaRPr lang="pt-BR" dirty="0"/>
          </a:p>
          <a:p>
            <a:r>
              <a:rPr lang="en-US" dirty="0"/>
              <a:t>	}</a:t>
            </a:r>
            <a:endParaRPr lang="pt-BR" dirty="0"/>
          </a:p>
          <a:p>
            <a:r>
              <a:rPr lang="en-US" dirty="0"/>
              <a:t>	@Override</a:t>
            </a:r>
            <a:endParaRPr lang="pt-BR" dirty="0"/>
          </a:p>
          <a:p>
            <a:r>
              <a:rPr lang="en-US" dirty="0"/>
              <a:t>	</a:t>
            </a:r>
            <a:r>
              <a:rPr lang="en-US" b="1" dirty="0"/>
              <a:t>public</a:t>
            </a:r>
            <a:r>
              <a:rPr lang="en-US" dirty="0"/>
              <a:t> </a:t>
            </a:r>
            <a:r>
              <a:rPr lang="en-US" b="1" dirty="0"/>
              <a:t>void</a:t>
            </a:r>
            <a:r>
              <a:rPr lang="en-US" dirty="0"/>
              <a:t> </a:t>
            </a:r>
            <a:r>
              <a:rPr lang="en-US" dirty="0" err="1"/>
              <a:t>andar</a:t>
            </a:r>
            <a:r>
              <a:rPr lang="en-US" dirty="0"/>
              <a:t>() {</a:t>
            </a:r>
            <a:endParaRPr lang="pt-BR" dirty="0"/>
          </a:p>
          <a:p>
            <a:r>
              <a:rPr lang="en-US" dirty="0"/>
              <a:t>		</a:t>
            </a:r>
            <a:r>
              <a:rPr lang="pt-BR" dirty="0" err="1"/>
              <a:t>System.</a:t>
            </a:r>
            <a:r>
              <a:rPr lang="pt-BR" i="1" dirty="0" err="1"/>
              <a:t>out</a:t>
            </a:r>
            <a:r>
              <a:rPr lang="pt-BR" dirty="0" err="1"/>
              <a:t>.println</a:t>
            </a:r>
            <a:r>
              <a:rPr lang="pt-BR" dirty="0"/>
              <a:t>("gato andando</a:t>
            </a:r>
            <a:r>
              <a:rPr lang="pt-BR" dirty="0" smtClean="0"/>
              <a:t>...");</a:t>
            </a:r>
            <a:endParaRPr lang="pt-BR" dirty="0"/>
          </a:p>
          <a:p>
            <a:r>
              <a:rPr lang="pt-BR" dirty="0"/>
              <a:t>	}</a:t>
            </a:r>
          </a:p>
          <a:p>
            <a:r>
              <a:rPr lang="pt-BR" dirty="0"/>
              <a:t>}</a:t>
            </a:r>
          </a:p>
        </p:txBody>
      </p:sp>
    </p:spTree>
    <p:extLst>
      <p:ext uri="{BB962C8B-B14F-4D97-AF65-F5344CB8AC3E}">
        <p14:creationId xmlns:p14="http://schemas.microsoft.com/office/powerpoint/2010/main" val="184150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47664" y="576064"/>
            <a:ext cx="7308304" cy="836712"/>
          </a:xfrm>
        </p:spPr>
        <p:txBody>
          <a:bodyPr anchor="b">
            <a:normAutofit fontScale="90000"/>
          </a:bodyPr>
          <a:lstStyle/>
          <a:p>
            <a:r>
              <a:rPr lang="pt-BR" dirty="0"/>
              <a:t>Classes Abstratas e Polimorfismo</a:t>
            </a:r>
          </a:p>
        </p:txBody>
      </p:sp>
      <p:pic>
        <p:nvPicPr>
          <p:cNvPr id="13" name="Picture 2" descr="C:\Users\Lucas Biason\Downloads\Jav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49699"/>
            <a:ext cx="1475655" cy="147565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3" descr="G:\ITTraining - Programas e Controle\site\questionario\Image\log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79912" y="1"/>
            <a:ext cx="1224135" cy="706231"/>
          </a:xfrm>
          <a:prstGeom prst="rect">
            <a:avLst/>
          </a:prstGeom>
          <a:noFill/>
          <a:extLst>
            <a:ext uri="{909E8E84-426E-40DD-AFC4-6F175D3DCCD1}">
              <a14:hiddenFill xmlns:a14="http://schemas.microsoft.com/office/drawing/2010/main">
                <a:solidFill>
                  <a:srgbClr val="FFFFFF"/>
                </a:solidFill>
              </a14:hiddenFill>
            </a:ext>
          </a:extLst>
        </p:spPr>
      </p:pic>
      <p:sp>
        <p:nvSpPr>
          <p:cNvPr id="3" name="Retângulo 2"/>
          <p:cNvSpPr/>
          <p:nvPr/>
        </p:nvSpPr>
        <p:spPr>
          <a:xfrm>
            <a:off x="1475656" y="1773971"/>
            <a:ext cx="6624736" cy="4247317"/>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pt-BR" dirty="0" err="1"/>
              <a:t>public</a:t>
            </a:r>
            <a:r>
              <a:rPr lang="pt-BR" dirty="0"/>
              <a:t> </a:t>
            </a:r>
            <a:r>
              <a:rPr lang="pt-BR" dirty="0" err="1"/>
              <a:t>class</a:t>
            </a:r>
            <a:r>
              <a:rPr lang="pt-BR" dirty="0"/>
              <a:t> </a:t>
            </a:r>
            <a:r>
              <a:rPr lang="pt-BR" dirty="0" err="1"/>
              <a:t>TestaAnimal</a:t>
            </a:r>
            <a:r>
              <a:rPr lang="pt-BR" dirty="0"/>
              <a:t> {</a:t>
            </a:r>
          </a:p>
          <a:p>
            <a:endParaRPr lang="pt-BR" dirty="0"/>
          </a:p>
          <a:p>
            <a:pPr lvl="1"/>
            <a:r>
              <a:rPr lang="en-US" dirty="0"/>
              <a:t>public static void main(String[] </a:t>
            </a:r>
            <a:r>
              <a:rPr lang="en-US" dirty="0" err="1"/>
              <a:t>args</a:t>
            </a:r>
            <a:r>
              <a:rPr lang="en-US" dirty="0"/>
              <a:t>) {</a:t>
            </a:r>
          </a:p>
          <a:p>
            <a:pPr lvl="2"/>
            <a:r>
              <a:rPr lang="pt-BR" b="1" dirty="0"/>
              <a:t>Animal b;</a:t>
            </a:r>
          </a:p>
          <a:p>
            <a:pPr lvl="2"/>
            <a:r>
              <a:rPr lang="pt-BR" dirty="0"/>
              <a:t>//sendo animal um cachorro</a:t>
            </a:r>
          </a:p>
          <a:p>
            <a:pPr lvl="2"/>
            <a:r>
              <a:rPr lang="pt-BR" dirty="0"/>
              <a:t>b = </a:t>
            </a:r>
            <a:r>
              <a:rPr lang="pt-BR" b="1" dirty="0"/>
              <a:t>new Cachorro();</a:t>
            </a:r>
          </a:p>
          <a:p>
            <a:pPr lvl="2"/>
            <a:r>
              <a:rPr lang="pt-BR" b="1" dirty="0" err="1">
                <a:solidFill>
                  <a:schemeClr val="accent1">
                    <a:lumMod val="75000"/>
                  </a:schemeClr>
                </a:solidFill>
              </a:rPr>
              <a:t>b.gritar</a:t>
            </a:r>
            <a:r>
              <a:rPr lang="pt-BR" b="1" dirty="0">
                <a:solidFill>
                  <a:schemeClr val="accent1">
                    <a:lumMod val="75000"/>
                  </a:schemeClr>
                </a:solidFill>
              </a:rPr>
              <a:t>();</a:t>
            </a:r>
          </a:p>
          <a:p>
            <a:pPr lvl="2"/>
            <a:r>
              <a:rPr lang="pt-BR" dirty="0"/>
              <a:t>//sendo animal um gato</a:t>
            </a:r>
          </a:p>
          <a:p>
            <a:pPr lvl="2"/>
            <a:r>
              <a:rPr lang="pt-BR" dirty="0"/>
              <a:t>b = </a:t>
            </a:r>
            <a:r>
              <a:rPr lang="pt-BR" b="1" dirty="0"/>
              <a:t>new Gato();</a:t>
            </a:r>
          </a:p>
          <a:p>
            <a:pPr lvl="2"/>
            <a:r>
              <a:rPr lang="pt-BR" b="1" dirty="0" err="1">
                <a:solidFill>
                  <a:schemeClr val="accent1">
                    <a:lumMod val="75000"/>
                  </a:schemeClr>
                </a:solidFill>
              </a:rPr>
              <a:t>b.gritar</a:t>
            </a:r>
            <a:r>
              <a:rPr lang="pt-BR" b="1" dirty="0">
                <a:solidFill>
                  <a:schemeClr val="accent1">
                    <a:lumMod val="75000"/>
                  </a:schemeClr>
                </a:solidFill>
              </a:rPr>
              <a:t>();</a:t>
            </a:r>
          </a:p>
          <a:p>
            <a:pPr lvl="2"/>
            <a:r>
              <a:rPr lang="pt-BR" dirty="0"/>
              <a:t>//sendo animal um cavalo</a:t>
            </a:r>
          </a:p>
          <a:p>
            <a:pPr lvl="2"/>
            <a:r>
              <a:rPr lang="pt-BR" dirty="0"/>
              <a:t>b = </a:t>
            </a:r>
            <a:r>
              <a:rPr lang="pt-BR" b="1" dirty="0"/>
              <a:t>new Cavalo();</a:t>
            </a:r>
          </a:p>
          <a:p>
            <a:pPr lvl="2"/>
            <a:r>
              <a:rPr lang="pt-BR" b="1" dirty="0" err="1">
                <a:solidFill>
                  <a:schemeClr val="accent1">
                    <a:lumMod val="75000"/>
                  </a:schemeClr>
                </a:solidFill>
              </a:rPr>
              <a:t>b.gritar</a:t>
            </a:r>
            <a:r>
              <a:rPr lang="pt-BR" b="1" dirty="0" smtClean="0">
                <a:solidFill>
                  <a:schemeClr val="accent1">
                    <a:lumMod val="75000"/>
                  </a:schemeClr>
                </a:solidFill>
              </a:rPr>
              <a:t>();</a:t>
            </a:r>
            <a:endParaRPr lang="pt-BR" b="1" dirty="0">
              <a:solidFill>
                <a:schemeClr val="accent1">
                  <a:lumMod val="75000"/>
                </a:schemeClr>
              </a:solidFill>
            </a:endParaRPr>
          </a:p>
          <a:p>
            <a:pPr lvl="1"/>
            <a:r>
              <a:rPr lang="pt-BR" dirty="0" smtClean="0"/>
              <a:t>}</a:t>
            </a:r>
            <a:endParaRPr lang="pt-BR" dirty="0"/>
          </a:p>
          <a:p>
            <a:r>
              <a:rPr lang="pt-BR" dirty="0"/>
              <a:t>}</a:t>
            </a:r>
          </a:p>
        </p:txBody>
      </p:sp>
    </p:spTree>
    <p:extLst>
      <p:ext uri="{BB962C8B-B14F-4D97-AF65-F5344CB8AC3E}">
        <p14:creationId xmlns:p14="http://schemas.microsoft.com/office/powerpoint/2010/main" val="4066896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47664" y="576064"/>
            <a:ext cx="7308304" cy="836712"/>
          </a:xfrm>
        </p:spPr>
        <p:txBody>
          <a:bodyPr anchor="b">
            <a:normAutofit/>
          </a:bodyPr>
          <a:lstStyle/>
          <a:p>
            <a:r>
              <a:rPr lang="pt-BR" dirty="0" smtClean="0"/>
              <a:t>Polimorfismo</a:t>
            </a:r>
            <a:endParaRPr lang="pt-BR" dirty="0"/>
          </a:p>
        </p:txBody>
      </p:sp>
      <p:pic>
        <p:nvPicPr>
          <p:cNvPr id="13" name="Picture 2" descr="C:\Users\Lucas Biason\Downloads\Jav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49699"/>
            <a:ext cx="1475655" cy="147565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3" descr="G:\ITTraining - Programas e Controle\site\questionario\Image\log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79912" y="1"/>
            <a:ext cx="1224135" cy="706231"/>
          </a:xfrm>
          <a:prstGeom prst="rect">
            <a:avLst/>
          </a:prstGeom>
          <a:noFill/>
          <a:extLst>
            <a:ext uri="{909E8E84-426E-40DD-AFC4-6F175D3DCCD1}">
              <a14:hiddenFill xmlns:a14="http://schemas.microsoft.com/office/drawing/2010/main">
                <a:solidFill>
                  <a:srgbClr val="FFFFFF"/>
                </a:solidFill>
              </a14:hiddenFill>
            </a:ext>
          </a:extLst>
        </p:spPr>
      </p:pic>
      <p:sp>
        <p:nvSpPr>
          <p:cNvPr id="5" name="Retângulo 4"/>
          <p:cNvSpPr/>
          <p:nvPr/>
        </p:nvSpPr>
        <p:spPr>
          <a:xfrm>
            <a:off x="432046" y="1628800"/>
            <a:ext cx="8244409" cy="1200329"/>
          </a:xfrm>
          <a:prstGeom prst="rect">
            <a:avLst/>
          </a:prstGeom>
        </p:spPr>
        <p:txBody>
          <a:bodyPr wrap="square">
            <a:spAutoFit/>
          </a:bodyPr>
          <a:lstStyle/>
          <a:p>
            <a:pPr algn="just"/>
            <a:r>
              <a:rPr lang="pt-BR" dirty="0" smtClean="0"/>
              <a:t>	O </a:t>
            </a:r>
            <a:r>
              <a:rPr lang="pt-BR" b="1" dirty="0"/>
              <a:t>polimorfismo</a:t>
            </a:r>
            <a:r>
              <a:rPr lang="pt-BR" dirty="0"/>
              <a:t> permite ‘programar no geral’ em vez de ‘programar no especifico’. O polimorfismo permite escrever programas que processam objetos que compartilham a mesma superclasse em uma hierarquia de classes como se todas fossem objetos da superclasse. </a:t>
            </a:r>
          </a:p>
        </p:txBody>
      </p:sp>
      <p:pic>
        <p:nvPicPr>
          <p:cNvPr id="3074" name="Picture 2" descr="C:\Users\Lucas Biason\Documents\Class Animal.png"/>
          <p:cNvPicPr>
            <a:picLocks noChangeAspect="1" noChangeArrowheads="1"/>
          </p:cNvPicPr>
          <p:nvPr/>
        </p:nvPicPr>
        <p:blipFill rotWithShape="1">
          <a:blip r:embed="rId4">
            <a:extLst>
              <a:ext uri="{28A0092B-C50C-407E-A947-70E740481C1C}">
                <a14:useLocalDpi xmlns:a14="http://schemas.microsoft.com/office/drawing/2010/main" val="0"/>
              </a:ext>
            </a:extLst>
          </a:blip>
          <a:srcRect l="22707" t="10350" r="26749" b="43016"/>
          <a:stretch/>
        </p:blipFill>
        <p:spPr bwMode="auto">
          <a:xfrm>
            <a:off x="2267744" y="2996952"/>
            <a:ext cx="5052015" cy="35283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30593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47664" y="576064"/>
            <a:ext cx="7308304" cy="836712"/>
          </a:xfrm>
        </p:spPr>
        <p:txBody>
          <a:bodyPr anchor="b">
            <a:normAutofit/>
          </a:bodyPr>
          <a:lstStyle/>
          <a:p>
            <a:r>
              <a:rPr lang="pt-BR" dirty="0" smtClean="0"/>
              <a:t>Exemplo</a:t>
            </a:r>
            <a:endParaRPr lang="pt-BR" dirty="0"/>
          </a:p>
        </p:txBody>
      </p:sp>
      <p:pic>
        <p:nvPicPr>
          <p:cNvPr id="13" name="Picture 2" descr="C:\Users\Lucas Biason\Downloads\Jav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49699"/>
            <a:ext cx="1475655" cy="147565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3" descr="G:\ITTraining - Programas e Controle\site\questionario\Image\log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79912" y="1"/>
            <a:ext cx="1224135" cy="706231"/>
          </a:xfrm>
          <a:prstGeom prst="rect">
            <a:avLst/>
          </a:prstGeom>
          <a:noFill/>
          <a:extLst>
            <a:ext uri="{909E8E84-426E-40DD-AFC4-6F175D3DCCD1}">
              <a14:hiddenFill xmlns:a14="http://schemas.microsoft.com/office/drawing/2010/main">
                <a:solidFill>
                  <a:srgbClr val="FFFFFF"/>
                </a:solidFill>
              </a14:hiddenFill>
            </a:ext>
          </a:extLst>
        </p:spPr>
      </p:pic>
      <p:sp>
        <p:nvSpPr>
          <p:cNvPr id="5" name="Retângulo 4"/>
          <p:cNvSpPr/>
          <p:nvPr/>
        </p:nvSpPr>
        <p:spPr>
          <a:xfrm>
            <a:off x="179512" y="1412776"/>
            <a:ext cx="8712968" cy="2277547"/>
          </a:xfrm>
          <a:prstGeom prst="rect">
            <a:avLst/>
          </a:prstGeom>
        </p:spPr>
        <p:txBody>
          <a:bodyPr wrap="square">
            <a:spAutoFit/>
          </a:bodyPr>
          <a:lstStyle/>
          <a:p>
            <a:pPr algn="just"/>
            <a:r>
              <a:rPr lang="pt-BR" dirty="0" smtClean="0"/>
              <a:t>	Um </a:t>
            </a:r>
            <a:r>
              <a:rPr lang="pt-BR" dirty="0"/>
              <a:t>animal contém um nome, comprimento, número de patas (o padrão é 4), uma cor, ambiente e uma velocidade (em m/s)</a:t>
            </a:r>
          </a:p>
          <a:p>
            <a:pPr algn="just"/>
            <a:r>
              <a:rPr lang="pt-BR" dirty="0" smtClean="0"/>
              <a:t>	Um </a:t>
            </a:r>
            <a:r>
              <a:rPr lang="pt-BR" dirty="0"/>
              <a:t>peixe é um animal, tem 0 patas, o seu ambiente é o mar (padrão), cor cinzenta (padrão). Além disso, o peixe tem como característica: barbatanas e cauda; </a:t>
            </a:r>
            <a:endParaRPr lang="pt-BR" dirty="0" smtClean="0"/>
          </a:p>
          <a:p>
            <a:pPr algn="just"/>
            <a:r>
              <a:rPr lang="pt-BR" dirty="0" smtClean="0"/>
              <a:t>	Um </a:t>
            </a:r>
            <a:r>
              <a:rPr lang="pt-BR" dirty="0"/>
              <a:t>mamífero é um animal, o seu ambiente é a terra(padrão); </a:t>
            </a:r>
            <a:endParaRPr lang="pt-BR" dirty="0" smtClean="0"/>
          </a:p>
          <a:p>
            <a:pPr algn="just"/>
            <a:r>
              <a:rPr lang="pt-BR" dirty="0" smtClean="0"/>
              <a:t>	Codifique </a:t>
            </a:r>
            <a:r>
              <a:rPr lang="pt-BR" dirty="0"/>
              <a:t>as classes animal, peixe e mamífero. Por último, crie um arquivo de teste </a:t>
            </a:r>
            <a:r>
              <a:rPr lang="pt-BR" dirty="0" err="1"/>
              <a:t>TestaAnimais</a:t>
            </a:r>
            <a:r>
              <a:rPr lang="pt-BR" dirty="0"/>
              <a:t> de forma a ter um jardim zoológico com os </a:t>
            </a:r>
            <a:r>
              <a:rPr lang="pt-BR" sz="1600" dirty="0"/>
              <a:t>seguintes animais: camelo e tubarão;</a:t>
            </a:r>
          </a:p>
        </p:txBody>
      </p:sp>
      <p:pic>
        <p:nvPicPr>
          <p:cNvPr id="4098" name="Picture 2" descr="C:\Users\Lucas Biason\Documents\Class Animal 2.png"/>
          <p:cNvPicPr>
            <a:picLocks noChangeAspect="1" noChangeArrowheads="1"/>
          </p:cNvPicPr>
          <p:nvPr/>
        </p:nvPicPr>
        <p:blipFill rotWithShape="1">
          <a:blip r:embed="rId4">
            <a:extLst>
              <a:ext uri="{28A0092B-C50C-407E-A947-70E740481C1C}">
                <a14:useLocalDpi xmlns:a14="http://schemas.microsoft.com/office/drawing/2010/main" val="0"/>
              </a:ext>
            </a:extLst>
          </a:blip>
          <a:srcRect l="26252" t="10355" r="27697" b="38346"/>
          <a:stretch/>
        </p:blipFill>
        <p:spPr bwMode="auto">
          <a:xfrm>
            <a:off x="2588087" y="3429000"/>
            <a:ext cx="3859306" cy="32541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60462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47664" y="576064"/>
            <a:ext cx="7308304" cy="836712"/>
          </a:xfrm>
        </p:spPr>
        <p:txBody>
          <a:bodyPr anchor="b">
            <a:normAutofit/>
          </a:bodyPr>
          <a:lstStyle/>
          <a:p>
            <a:r>
              <a:rPr lang="pt-BR" dirty="0" smtClean="0"/>
              <a:t>Exemplo</a:t>
            </a:r>
            <a:endParaRPr lang="pt-BR" dirty="0"/>
          </a:p>
        </p:txBody>
      </p:sp>
      <p:pic>
        <p:nvPicPr>
          <p:cNvPr id="13" name="Picture 2" descr="C:\Users\Lucas Biason\Downloads\Jav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49699"/>
            <a:ext cx="1475655" cy="147565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3" descr="G:\ITTraining - Programas e Controle\site\questionario\Image\log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79912" y="1"/>
            <a:ext cx="1224135" cy="706231"/>
          </a:xfrm>
          <a:prstGeom prst="rect">
            <a:avLst/>
          </a:prstGeom>
          <a:noFill/>
          <a:extLst>
            <a:ext uri="{909E8E84-426E-40DD-AFC4-6F175D3DCCD1}">
              <a14:hiddenFill xmlns:a14="http://schemas.microsoft.com/office/drawing/2010/main">
                <a:solidFill>
                  <a:srgbClr val="FFFFFF"/>
                </a:solidFill>
              </a14:hiddenFill>
            </a:ext>
          </a:extLst>
        </p:spPr>
      </p:pic>
      <p:sp>
        <p:nvSpPr>
          <p:cNvPr id="3" name="Retângulo 2"/>
          <p:cNvSpPr/>
          <p:nvPr/>
        </p:nvSpPr>
        <p:spPr>
          <a:xfrm>
            <a:off x="195119" y="1568272"/>
            <a:ext cx="4356484" cy="3416320"/>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b="1" dirty="0"/>
              <a:t>public</a:t>
            </a:r>
            <a:r>
              <a:rPr lang="en-US" dirty="0"/>
              <a:t> </a:t>
            </a:r>
            <a:r>
              <a:rPr lang="en-US" b="1" dirty="0"/>
              <a:t>class</a:t>
            </a:r>
            <a:r>
              <a:rPr lang="en-US" dirty="0"/>
              <a:t> Animal {</a:t>
            </a:r>
            <a:endParaRPr lang="pt-BR" dirty="0"/>
          </a:p>
          <a:p>
            <a:r>
              <a:rPr lang="en-US" dirty="0"/>
              <a:t> </a:t>
            </a:r>
            <a:endParaRPr lang="pt-BR" dirty="0"/>
          </a:p>
          <a:p>
            <a:r>
              <a:rPr lang="en-US" dirty="0"/>
              <a:t>	</a:t>
            </a:r>
            <a:r>
              <a:rPr lang="en-US" b="1" dirty="0"/>
              <a:t>private</a:t>
            </a:r>
            <a:r>
              <a:rPr lang="en-US" dirty="0"/>
              <a:t> String </a:t>
            </a:r>
            <a:r>
              <a:rPr lang="en-US" dirty="0" err="1"/>
              <a:t>nome</a:t>
            </a:r>
            <a:r>
              <a:rPr lang="en-US" dirty="0"/>
              <a:t>;</a:t>
            </a:r>
            <a:endParaRPr lang="pt-BR" dirty="0"/>
          </a:p>
          <a:p>
            <a:r>
              <a:rPr lang="en-US" dirty="0"/>
              <a:t>	</a:t>
            </a:r>
            <a:r>
              <a:rPr lang="en-US" b="1" dirty="0"/>
              <a:t>private</a:t>
            </a:r>
            <a:r>
              <a:rPr lang="en-US" dirty="0"/>
              <a:t> </a:t>
            </a:r>
            <a:r>
              <a:rPr lang="en-US" b="1" dirty="0"/>
              <a:t>float</a:t>
            </a:r>
            <a:r>
              <a:rPr lang="en-US" dirty="0"/>
              <a:t> </a:t>
            </a:r>
            <a:r>
              <a:rPr lang="en-US" dirty="0" err="1"/>
              <a:t>comprimento</a:t>
            </a:r>
            <a:r>
              <a:rPr lang="en-US" dirty="0"/>
              <a:t>;</a:t>
            </a:r>
            <a:endParaRPr lang="pt-BR" dirty="0"/>
          </a:p>
          <a:p>
            <a:r>
              <a:rPr lang="en-US" dirty="0"/>
              <a:t>	</a:t>
            </a:r>
            <a:r>
              <a:rPr lang="pt-BR" b="1" dirty="0" err="1"/>
              <a:t>private</a:t>
            </a:r>
            <a:r>
              <a:rPr lang="pt-BR" dirty="0"/>
              <a:t> </a:t>
            </a:r>
            <a:r>
              <a:rPr lang="pt-BR" b="1" dirty="0" err="1"/>
              <a:t>int</a:t>
            </a:r>
            <a:r>
              <a:rPr lang="pt-BR" dirty="0"/>
              <a:t> </a:t>
            </a:r>
            <a:r>
              <a:rPr lang="pt-BR" dirty="0" err="1"/>
              <a:t>num_patas</a:t>
            </a:r>
            <a:r>
              <a:rPr lang="pt-BR" dirty="0"/>
              <a:t>=4;</a:t>
            </a:r>
          </a:p>
          <a:p>
            <a:r>
              <a:rPr lang="pt-BR" dirty="0"/>
              <a:t>	</a:t>
            </a:r>
            <a:r>
              <a:rPr lang="pt-BR" b="1" dirty="0" err="1"/>
              <a:t>private</a:t>
            </a:r>
            <a:r>
              <a:rPr lang="pt-BR" dirty="0"/>
              <a:t> String cor;</a:t>
            </a:r>
          </a:p>
          <a:p>
            <a:r>
              <a:rPr lang="pt-BR" dirty="0"/>
              <a:t>	</a:t>
            </a:r>
            <a:r>
              <a:rPr lang="pt-BR" b="1" dirty="0" err="1"/>
              <a:t>private</a:t>
            </a:r>
            <a:r>
              <a:rPr lang="pt-BR" dirty="0"/>
              <a:t> String ambiente;</a:t>
            </a:r>
          </a:p>
          <a:p>
            <a:r>
              <a:rPr lang="pt-BR" dirty="0"/>
              <a:t>	</a:t>
            </a:r>
            <a:r>
              <a:rPr lang="pt-BR" b="1" dirty="0" err="1"/>
              <a:t>private</a:t>
            </a:r>
            <a:r>
              <a:rPr lang="pt-BR" dirty="0"/>
              <a:t> </a:t>
            </a:r>
            <a:r>
              <a:rPr lang="pt-BR" b="1" dirty="0" err="1"/>
              <a:t>float</a:t>
            </a:r>
            <a:r>
              <a:rPr lang="pt-BR" dirty="0"/>
              <a:t> velocidade;</a:t>
            </a:r>
          </a:p>
          <a:p>
            <a:r>
              <a:rPr lang="pt-BR" dirty="0"/>
              <a:t>	</a:t>
            </a:r>
          </a:p>
          <a:p>
            <a:r>
              <a:rPr lang="pt-BR" dirty="0"/>
              <a:t>	//</a:t>
            </a:r>
            <a:r>
              <a:rPr lang="pt-BR" u="sng" dirty="0"/>
              <a:t>construtores</a:t>
            </a:r>
            <a:r>
              <a:rPr lang="pt-BR" dirty="0"/>
              <a:t> e </a:t>
            </a:r>
            <a:r>
              <a:rPr lang="pt-BR" u="sng" dirty="0"/>
              <a:t>métodos</a:t>
            </a:r>
            <a:r>
              <a:rPr lang="pt-BR" dirty="0"/>
              <a:t> </a:t>
            </a:r>
            <a:r>
              <a:rPr lang="pt-BR" dirty="0" err="1"/>
              <a:t>get</a:t>
            </a:r>
            <a:r>
              <a:rPr lang="pt-BR" dirty="0"/>
              <a:t> e set</a:t>
            </a:r>
          </a:p>
          <a:p>
            <a:r>
              <a:rPr lang="pt-BR" dirty="0"/>
              <a:t>	</a:t>
            </a:r>
            <a:r>
              <a:rPr lang="en-US" dirty="0"/>
              <a:t>	</a:t>
            </a:r>
            <a:endParaRPr lang="en-US" dirty="0" smtClean="0"/>
          </a:p>
          <a:p>
            <a:r>
              <a:rPr lang="en-US" dirty="0"/>
              <a:t>}</a:t>
            </a:r>
            <a:r>
              <a:rPr lang="pt-BR" dirty="0"/>
              <a:t>	</a:t>
            </a:r>
          </a:p>
        </p:txBody>
      </p:sp>
      <p:sp>
        <p:nvSpPr>
          <p:cNvPr id="4" name="Retângulo 3"/>
          <p:cNvSpPr/>
          <p:nvPr/>
        </p:nvSpPr>
        <p:spPr>
          <a:xfrm>
            <a:off x="4421940" y="1988840"/>
            <a:ext cx="4572000" cy="1754326"/>
          </a:xfrm>
          <a:prstGeom prst="rect">
            <a:avLst/>
          </a:prstGeom>
        </p:spPr>
        <p:style>
          <a:lnRef idx="2">
            <a:schemeClr val="dk1"/>
          </a:lnRef>
          <a:fillRef idx="1">
            <a:schemeClr val="lt1"/>
          </a:fillRef>
          <a:effectRef idx="0">
            <a:schemeClr val="dk1"/>
          </a:effectRef>
          <a:fontRef idx="minor">
            <a:schemeClr val="dk1"/>
          </a:fontRef>
        </p:style>
        <p:txBody>
          <a:bodyPr>
            <a:spAutoFit/>
          </a:bodyPr>
          <a:lstStyle/>
          <a:p>
            <a:r>
              <a:rPr lang="en-US" b="1" dirty="0"/>
              <a:t>public</a:t>
            </a:r>
            <a:r>
              <a:rPr lang="en-US" dirty="0"/>
              <a:t> </a:t>
            </a:r>
            <a:r>
              <a:rPr lang="en-US" b="1" dirty="0"/>
              <a:t>class</a:t>
            </a:r>
            <a:r>
              <a:rPr lang="en-US" dirty="0"/>
              <a:t> </a:t>
            </a:r>
            <a:r>
              <a:rPr lang="en-US" dirty="0" err="1"/>
              <a:t>Peixe</a:t>
            </a:r>
            <a:r>
              <a:rPr lang="en-US" dirty="0"/>
              <a:t> </a:t>
            </a:r>
            <a:r>
              <a:rPr lang="en-US" b="1" dirty="0"/>
              <a:t>extends</a:t>
            </a:r>
            <a:r>
              <a:rPr lang="en-US" dirty="0"/>
              <a:t> Animal {</a:t>
            </a:r>
            <a:endParaRPr lang="pt-BR" dirty="0"/>
          </a:p>
          <a:p>
            <a:r>
              <a:rPr lang="en-US" dirty="0"/>
              <a:t> </a:t>
            </a:r>
            <a:endParaRPr lang="pt-BR" dirty="0"/>
          </a:p>
          <a:p>
            <a:r>
              <a:rPr lang="en-US" dirty="0"/>
              <a:t>	</a:t>
            </a:r>
            <a:r>
              <a:rPr lang="en-US" b="1" dirty="0"/>
              <a:t>private</a:t>
            </a:r>
            <a:r>
              <a:rPr lang="en-US" dirty="0"/>
              <a:t> String </a:t>
            </a:r>
            <a:r>
              <a:rPr lang="en-US" dirty="0" err="1"/>
              <a:t>caracteristica</a:t>
            </a:r>
            <a:r>
              <a:rPr lang="en-US" dirty="0" smtClean="0"/>
              <a:t>;</a:t>
            </a:r>
          </a:p>
          <a:p>
            <a:r>
              <a:rPr lang="en-US" dirty="0"/>
              <a:t>	</a:t>
            </a:r>
            <a:endParaRPr lang="en-US" dirty="0" smtClean="0"/>
          </a:p>
          <a:p>
            <a:r>
              <a:rPr lang="en-US" dirty="0"/>
              <a:t>	</a:t>
            </a:r>
            <a:r>
              <a:rPr lang="pt-BR" dirty="0"/>
              <a:t>//</a:t>
            </a:r>
            <a:r>
              <a:rPr lang="pt-BR" u="sng" dirty="0"/>
              <a:t>construtores</a:t>
            </a:r>
            <a:r>
              <a:rPr lang="pt-BR" dirty="0"/>
              <a:t> e </a:t>
            </a:r>
            <a:r>
              <a:rPr lang="pt-BR" u="sng" dirty="0"/>
              <a:t>métodos</a:t>
            </a:r>
            <a:r>
              <a:rPr lang="pt-BR" dirty="0"/>
              <a:t> </a:t>
            </a:r>
            <a:r>
              <a:rPr lang="pt-BR" dirty="0" err="1"/>
              <a:t>get</a:t>
            </a:r>
            <a:r>
              <a:rPr lang="pt-BR" dirty="0"/>
              <a:t> e set</a:t>
            </a:r>
          </a:p>
          <a:p>
            <a:r>
              <a:rPr lang="en-US" dirty="0"/>
              <a:t> </a:t>
            </a:r>
            <a:r>
              <a:rPr lang="en-US" dirty="0" smtClean="0"/>
              <a:t>}</a:t>
            </a:r>
            <a:endParaRPr lang="pt-BR" dirty="0"/>
          </a:p>
        </p:txBody>
      </p:sp>
      <p:sp>
        <p:nvSpPr>
          <p:cNvPr id="6" name="Retângulo 5"/>
          <p:cNvSpPr/>
          <p:nvPr/>
        </p:nvSpPr>
        <p:spPr>
          <a:xfrm>
            <a:off x="3923928" y="4524107"/>
            <a:ext cx="4572000" cy="1754326"/>
          </a:xfrm>
          <a:prstGeom prst="rect">
            <a:avLst/>
          </a:prstGeom>
        </p:spPr>
        <p:style>
          <a:lnRef idx="2">
            <a:schemeClr val="dk1"/>
          </a:lnRef>
          <a:fillRef idx="1">
            <a:schemeClr val="lt1"/>
          </a:fillRef>
          <a:effectRef idx="0">
            <a:schemeClr val="dk1"/>
          </a:effectRef>
          <a:fontRef idx="minor">
            <a:schemeClr val="dk1"/>
          </a:fontRef>
        </p:style>
        <p:txBody>
          <a:bodyPr>
            <a:spAutoFit/>
          </a:bodyPr>
          <a:lstStyle/>
          <a:p>
            <a:r>
              <a:rPr lang="pt-BR" b="1" dirty="0" err="1"/>
              <a:t>public</a:t>
            </a:r>
            <a:r>
              <a:rPr lang="pt-BR" dirty="0"/>
              <a:t> </a:t>
            </a:r>
            <a:r>
              <a:rPr lang="pt-BR" b="1" dirty="0" err="1"/>
              <a:t>class</a:t>
            </a:r>
            <a:r>
              <a:rPr lang="pt-BR" dirty="0"/>
              <a:t> </a:t>
            </a:r>
            <a:r>
              <a:rPr lang="pt-BR" dirty="0" err="1"/>
              <a:t>Mamifero</a:t>
            </a:r>
            <a:r>
              <a:rPr lang="pt-BR" dirty="0"/>
              <a:t> </a:t>
            </a:r>
            <a:r>
              <a:rPr lang="pt-BR" b="1" dirty="0" err="1"/>
              <a:t>extends</a:t>
            </a:r>
            <a:r>
              <a:rPr lang="pt-BR" dirty="0"/>
              <a:t> Animal {</a:t>
            </a:r>
          </a:p>
          <a:p>
            <a:r>
              <a:rPr lang="pt-BR" dirty="0"/>
              <a:t> </a:t>
            </a:r>
          </a:p>
          <a:p>
            <a:r>
              <a:rPr lang="pt-BR" dirty="0"/>
              <a:t>	</a:t>
            </a:r>
            <a:r>
              <a:rPr lang="pt-BR" b="1" dirty="0" err="1"/>
              <a:t>private</a:t>
            </a:r>
            <a:r>
              <a:rPr lang="pt-BR" dirty="0"/>
              <a:t> String alimento</a:t>
            </a:r>
            <a:r>
              <a:rPr lang="pt-BR" dirty="0" smtClean="0"/>
              <a:t>;</a:t>
            </a:r>
          </a:p>
          <a:p>
            <a:endParaRPr lang="en-US" dirty="0"/>
          </a:p>
          <a:p>
            <a:r>
              <a:rPr lang="en-US" dirty="0"/>
              <a:t>	</a:t>
            </a:r>
            <a:r>
              <a:rPr lang="pt-BR" dirty="0"/>
              <a:t>//</a:t>
            </a:r>
            <a:r>
              <a:rPr lang="pt-BR" u="sng" dirty="0"/>
              <a:t>construtores</a:t>
            </a:r>
            <a:r>
              <a:rPr lang="pt-BR" dirty="0"/>
              <a:t> e </a:t>
            </a:r>
            <a:r>
              <a:rPr lang="pt-BR" u="sng" dirty="0"/>
              <a:t>métodos</a:t>
            </a:r>
            <a:r>
              <a:rPr lang="pt-BR" dirty="0"/>
              <a:t> </a:t>
            </a:r>
            <a:r>
              <a:rPr lang="pt-BR" dirty="0" err="1"/>
              <a:t>get</a:t>
            </a:r>
            <a:r>
              <a:rPr lang="pt-BR" dirty="0"/>
              <a:t> e </a:t>
            </a:r>
            <a:r>
              <a:rPr lang="pt-BR" dirty="0" smtClean="0"/>
              <a:t>set</a:t>
            </a:r>
            <a:endParaRPr lang="pt-BR" dirty="0"/>
          </a:p>
          <a:p>
            <a:r>
              <a:rPr lang="pt-BR" dirty="0" smtClean="0"/>
              <a:t>}</a:t>
            </a:r>
            <a:endParaRPr lang="pt-BR" dirty="0"/>
          </a:p>
        </p:txBody>
      </p:sp>
    </p:spTree>
    <p:extLst>
      <p:ext uri="{BB962C8B-B14F-4D97-AF65-F5344CB8AC3E}">
        <p14:creationId xmlns:p14="http://schemas.microsoft.com/office/powerpoint/2010/main" val="25504442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47664" y="576064"/>
            <a:ext cx="7308304" cy="836712"/>
          </a:xfrm>
        </p:spPr>
        <p:txBody>
          <a:bodyPr anchor="b">
            <a:normAutofit/>
          </a:bodyPr>
          <a:lstStyle/>
          <a:p>
            <a:r>
              <a:rPr lang="pt-BR" dirty="0" smtClean="0"/>
              <a:t>Exemplo</a:t>
            </a:r>
            <a:endParaRPr lang="pt-BR" dirty="0"/>
          </a:p>
        </p:txBody>
      </p:sp>
      <p:pic>
        <p:nvPicPr>
          <p:cNvPr id="13" name="Picture 2" descr="C:\Users\Lucas Biason\Downloads\Jav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49699"/>
            <a:ext cx="1475655" cy="147565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3" descr="G:\ITTraining - Programas e Controle\site\questionario\Image\log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79912" y="1"/>
            <a:ext cx="1224135" cy="706231"/>
          </a:xfrm>
          <a:prstGeom prst="rect">
            <a:avLst/>
          </a:prstGeom>
          <a:noFill/>
          <a:extLst>
            <a:ext uri="{909E8E84-426E-40DD-AFC4-6F175D3DCCD1}">
              <a14:hiddenFill xmlns:a14="http://schemas.microsoft.com/office/drawing/2010/main">
                <a:solidFill>
                  <a:srgbClr val="FFFFFF"/>
                </a:solidFill>
              </a14:hiddenFill>
            </a:ext>
          </a:extLst>
        </p:spPr>
      </p:pic>
      <p:sp>
        <p:nvSpPr>
          <p:cNvPr id="5" name="Retângulo 4"/>
          <p:cNvSpPr/>
          <p:nvPr/>
        </p:nvSpPr>
        <p:spPr>
          <a:xfrm>
            <a:off x="144016" y="1340768"/>
            <a:ext cx="8892480" cy="923330"/>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pPr algn="just"/>
            <a:r>
              <a:rPr lang="pt-BR" b="1" dirty="0" smtClean="0">
                <a:solidFill>
                  <a:schemeClr val="accent3">
                    <a:lumMod val="50000"/>
                  </a:schemeClr>
                </a:solidFill>
              </a:rPr>
              <a:t>	Problema</a:t>
            </a:r>
            <a:r>
              <a:rPr lang="pt-BR" b="1" dirty="0">
                <a:solidFill>
                  <a:schemeClr val="accent3">
                    <a:lumMod val="50000"/>
                  </a:schemeClr>
                </a:solidFill>
              </a:rPr>
              <a:t>: </a:t>
            </a:r>
            <a:r>
              <a:rPr lang="pt-BR" dirty="0"/>
              <a:t>Como pegar todos os dados de forma efetiva? Resposta: um método padrão que cada classe defina como capturar seus dados...? Altere as classes e crie um método chamado </a:t>
            </a:r>
            <a:r>
              <a:rPr lang="pt-BR" b="1" dirty="0" err="1"/>
              <a:t>pegaDados</a:t>
            </a:r>
            <a:r>
              <a:rPr lang="pt-BR" b="1" dirty="0"/>
              <a:t>();</a:t>
            </a:r>
            <a:endParaRPr lang="pt-BR" dirty="0"/>
          </a:p>
        </p:txBody>
      </p:sp>
      <p:sp>
        <p:nvSpPr>
          <p:cNvPr id="7" name="Retângulo 6"/>
          <p:cNvSpPr/>
          <p:nvPr/>
        </p:nvSpPr>
        <p:spPr>
          <a:xfrm>
            <a:off x="358053" y="2289061"/>
            <a:ext cx="8388424" cy="4524315"/>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pt-BR" dirty="0"/>
              <a:t>Animal:</a:t>
            </a:r>
          </a:p>
          <a:p>
            <a:r>
              <a:rPr lang="en-US" b="1" dirty="0" smtClean="0"/>
              <a:t>public</a:t>
            </a:r>
            <a:r>
              <a:rPr lang="en-US" dirty="0" smtClean="0"/>
              <a:t> </a:t>
            </a:r>
            <a:r>
              <a:rPr lang="en-US" b="1" dirty="0"/>
              <a:t>void</a:t>
            </a:r>
            <a:r>
              <a:rPr lang="en-US" dirty="0"/>
              <a:t> </a:t>
            </a:r>
            <a:r>
              <a:rPr lang="en-US" dirty="0" err="1"/>
              <a:t>pegarDados</a:t>
            </a:r>
            <a:r>
              <a:rPr lang="en-US" dirty="0"/>
              <a:t>(){</a:t>
            </a:r>
            <a:endParaRPr lang="pt-BR" dirty="0"/>
          </a:p>
          <a:p>
            <a:pPr lvl="1"/>
            <a:r>
              <a:rPr lang="en-US" dirty="0" smtClean="0"/>
              <a:t>Scanner </a:t>
            </a:r>
            <a:r>
              <a:rPr lang="en-US" dirty="0" err="1"/>
              <a:t>sc</a:t>
            </a:r>
            <a:r>
              <a:rPr lang="en-US" dirty="0"/>
              <a:t> = </a:t>
            </a:r>
            <a:r>
              <a:rPr lang="en-US" b="1" dirty="0"/>
              <a:t>new</a:t>
            </a:r>
            <a:r>
              <a:rPr lang="en-US" dirty="0"/>
              <a:t> Scanner(System.</a:t>
            </a:r>
            <a:r>
              <a:rPr lang="en-US" i="1" dirty="0"/>
              <a:t>in</a:t>
            </a:r>
            <a:r>
              <a:rPr lang="en-US" dirty="0" smtClean="0"/>
              <a:t>);</a:t>
            </a:r>
            <a:endParaRPr lang="pt-BR" dirty="0"/>
          </a:p>
          <a:p>
            <a:pPr lvl="1"/>
            <a:r>
              <a:rPr lang="pt-BR" dirty="0" err="1" smtClean="0"/>
              <a:t>System.</a:t>
            </a:r>
            <a:r>
              <a:rPr lang="pt-BR" i="1" dirty="0" err="1" smtClean="0"/>
              <a:t>out</a:t>
            </a:r>
            <a:r>
              <a:rPr lang="pt-BR" dirty="0" err="1" smtClean="0"/>
              <a:t>.println</a:t>
            </a:r>
            <a:r>
              <a:rPr lang="pt-BR" dirty="0"/>
              <a:t>("Entre com o Nome do animal");</a:t>
            </a:r>
          </a:p>
          <a:p>
            <a:pPr lvl="1"/>
            <a:r>
              <a:rPr lang="pt-BR" b="1" dirty="0" err="1" smtClean="0"/>
              <a:t>this</a:t>
            </a:r>
            <a:r>
              <a:rPr lang="pt-BR" dirty="0" err="1" smtClean="0"/>
              <a:t>.nome</a:t>
            </a:r>
            <a:r>
              <a:rPr lang="pt-BR" dirty="0" smtClean="0"/>
              <a:t> </a:t>
            </a:r>
            <a:r>
              <a:rPr lang="pt-BR" dirty="0"/>
              <a:t>= </a:t>
            </a:r>
            <a:r>
              <a:rPr lang="pt-BR" dirty="0" err="1"/>
              <a:t>sc.nextLine</a:t>
            </a:r>
            <a:r>
              <a:rPr lang="pt-BR" dirty="0" smtClean="0"/>
              <a:t>();</a:t>
            </a:r>
            <a:r>
              <a:rPr lang="pt-BR" dirty="0"/>
              <a:t>		</a:t>
            </a:r>
          </a:p>
          <a:p>
            <a:pPr lvl="1"/>
            <a:r>
              <a:rPr lang="pt-BR" dirty="0" err="1" smtClean="0"/>
              <a:t>System.</a:t>
            </a:r>
            <a:r>
              <a:rPr lang="pt-BR" i="1" dirty="0" err="1" smtClean="0"/>
              <a:t>out</a:t>
            </a:r>
            <a:r>
              <a:rPr lang="pt-BR" dirty="0" err="1" smtClean="0"/>
              <a:t>.println</a:t>
            </a:r>
            <a:r>
              <a:rPr lang="pt-BR" dirty="0"/>
              <a:t>("Entre com o Comprimento do "+nome);</a:t>
            </a:r>
          </a:p>
          <a:p>
            <a:pPr lvl="1"/>
            <a:r>
              <a:rPr lang="pt-BR" b="1" dirty="0" err="1" smtClean="0"/>
              <a:t>this</a:t>
            </a:r>
            <a:r>
              <a:rPr lang="pt-BR" dirty="0" err="1" smtClean="0"/>
              <a:t>.comprimento</a:t>
            </a:r>
            <a:r>
              <a:rPr lang="pt-BR" dirty="0" smtClean="0"/>
              <a:t> </a:t>
            </a:r>
            <a:r>
              <a:rPr lang="pt-BR" dirty="0"/>
              <a:t>= </a:t>
            </a:r>
            <a:r>
              <a:rPr lang="pt-BR" dirty="0" err="1"/>
              <a:t>sc.nextFloat</a:t>
            </a:r>
            <a:r>
              <a:rPr lang="pt-BR" dirty="0" smtClean="0"/>
              <a:t>();</a:t>
            </a:r>
            <a:endParaRPr lang="pt-BR" dirty="0"/>
          </a:p>
          <a:p>
            <a:pPr lvl="1"/>
            <a:r>
              <a:rPr lang="pt-BR" dirty="0" err="1" smtClean="0"/>
              <a:t>System.</a:t>
            </a:r>
            <a:r>
              <a:rPr lang="pt-BR" i="1" dirty="0" err="1" smtClean="0"/>
              <a:t>out</a:t>
            </a:r>
            <a:r>
              <a:rPr lang="pt-BR" dirty="0" err="1" smtClean="0"/>
              <a:t>.println</a:t>
            </a:r>
            <a:r>
              <a:rPr lang="pt-BR" dirty="0"/>
              <a:t>("Entre com o Número de Patas do "+nome);</a:t>
            </a:r>
          </a:p>
          <a:p>
            <a:pPr lvl="1"/>
            <a:r>
              <a:rPr lang="pt-BR" b="1" dirty="0" err="1" smtClean="0"/>
              <a:t>this</a:t>
            </a:r>
            <a:r>
              <a:rPr lang="pt-BR" dirty="0" err="1" smtClean="0"/>
              <a:t>.num_patas</a:t>
            </a:r>
            <a:r>
              <a:rPr lang="pt-BR" dirty="0" smtClean="0"/>
              <a:t> </a:t>
            </a:r>
            <a:r>
              <a:rPr lang="pt-BR" dirty="0"/>
              <a:t>= </a:t>
            </a:r>
            <a:r>
              <a:rPr lang="pt-BR" dirty="0" err="1"/>
              <a:t>sc.nextInt</a:t>
            </a:r>
            <a:r>
              <a:rPr lang="pt-BR" dirty="0" smtClean="0"/>
              <a:t>();</a:t>
            </a:r>
            <a:endParaRPr lang="pt-BR" dirty="0"/>
          </a:p>
          <a:p>
            <a:pPr lvl="1"/>
            <a:r>
              <a:rPr lang="pt-BR" dirty="0" err="1" smtClean="0"/>
              <a:t>System.</a:t>
            </a:r>
            <a:r>
              <a:rPr lang="pt-BR" i="1" dirty="0" err="1" smtClean="0"/>
              <a:t>out</a:t>
            </a:r>
            <a:r>
              <a:rPr lang="pt-BR" dirty="0" err="1" smtClean="0"/>
              <a:t>.println</a:t>
            </a:r>
            <a:r>
              <a:rPr lang="pt-BR" dirty="0"/>
              <a:t>("Entre com o Cor do "+nome);</a:t>
            </a:r>
          </a:p>
          <a:p>
            <a:pPr lvl="1"/>
            <a:r>
              <a:rPr lang="pt-BR" b="1" dirty="0" err="1" smtClean="0"/>
              <a:t>this</a:t>
            </a:r>
            <a:r>
              <a:rPr lang="pt-BR" dirty="0" err="1" smtClean="0"/>
              <a:t>.cor</a:t>
            </a:r>
            <a:r>
              <a:rPr lang="pt-BR" dirty="0" smtClean="0"/>
              <a:t> </a:t>
            </a:r>
            <a:r>
              <a:rPr lang="pt-BR" dirty="0"/>
              <a:t>= </a:t>
            </a:r>
            <a:r>
              <a:rPr lang="pt-BR" dirty="0" err="1" smtClean="0"/>
              <a:t>sc.next</a:t>
            </a:r>
            <a:r>
              <a:rPr lang="pt-BR" dirty="0" smtClean="0"/>
              <a:t>();</a:t>
            </a:r>
            <a:endParaRPr lang="pt-BR" dirty="0"/>
          </a:p>
          <a:p>
            <a:pPr lvl="1"/>
            <a:r>
              <a:rPr lang="pt-BR" dirty="0" err="1" smtClean="0"/>
              <a:t>System.</a:t>
            </a:r>
            <a:r>
              <a:rPr lang="pt-BR" i="1" dirty="0" err="1" smtClean="0"/>
              <a:t>out</a:t>
            </a:r>
            <a:r>
              <a:rPr lang="pt-BR" dirty="0" err="1" smtClean="0"/>
              <a:t>.println</a:t>
            </a:r>
            <a:r>
              <a:rPr lang="pt-BR" dirty="0"/>
              <a:t>("Entre com o Ambiente do "+nome);</a:t>
            </a:r>
          </a:p>
          <a:p>
            <a:pPr lvl="1"/>
            <a:r>
              <a:rPr lang="pt-BR" dirty="0"/>
              <a:t> </a:t>
            </a:r>
            <a:r>
              <a:rPr lang="pt-BR" dirty="0" err="1" smtClean="0"/>
              <a:t>t</a:t>
            </a:r>
            <a:r>
              <a:rPr lang="pt-BR" b="1" dirty="0" err="1" smtClean="0"/>
              <a:t>his</a:t>
            </a:r>
            <a:r>
              <a:rPr lang="pt-BR" dirty="0" err="1" smtClean="0"/>
              <a:t>.ambiente</a:t>
            </a:r>
            <a:r>
              <a:rPr lang="pt-BR" dirty="0" smtClean="0"/>
              <a:t> </a:t>
            </a:r>
            <a:r>
              <a:rPr lang="pt-BR" dirty="0"/>
              <a:t>= </a:t>
            </a:r>
            <a:r>
              <a:rPr lang="pt-BR" dirty="0" err="1" smtClean="0"/>
              <a:t>sc.next</a:t>
            </a:r>
            <a:r>
              <a:rPr lang="pt-BR" dirty="0" smtClean="0"/>
              <a:t>();</a:t>
            </a:r>
            <a:endParaRPr lang="pt-BR" dirty="0"/>
          </a:p>
          <a:p>
            <a:pPr lvl="1"/>
            <a:r>
              <a:rPr lang="pt-BR" dirty="0"/>
              <a:t> </a:t>
            </a:r>
            <a:r>
              <a:rPr lang="pt-BR" dirty="0" err="1" smtClean="0"/>
              <a:t>System.</a:t>
            </a:r>
            <a:r>
              <a:rPr lang="pt-BR" i="1" dirty="0" err="1" smtClean="0"/>
              <a:t>out</a:t>
            </a:r>
            <a:r>
              <a:rPr lang="pt-BR" dirty="0" err="1" smtClean="0"/>
              <a:t>.println</a:t>
            </a:r>
            <a:r>
              <a:rPr lang="pt-BR" dirty="0"/>
              <a:t>("Entre com o Velocidade do "+nome);</a:t>
            </a:r>
          </a:p>
          <a:p>
            <a:pPr lvl="1"/>
            <a:r>
              <a:rPr lang="pt-BR" dirty="0"/>
              <a:t> </a:t>
            </a:r>
            <a:r>
              <a:rPr lang="pt-BR" b="1" dirty="0" err="1" smtClean="0"/>
              <a:t>this</a:t>
            </a:r>
            <a:r>
              <a:rPr lang="pt-BR" dirty="0" err="1" smtClean="0"/>
              <a:t>.velocidade</a:t>
            </a:r>
            <a:r>
              <a:rPr lang="pt-BR" dirty="0" smtClean="0"/>
              <a:t> </a:t>
            </a:r>
            <a:r>
              <a:rPr lang="pt-BR" dirty="0"/>
              <a:t>= </a:t>
            </a:r>
            <a:r>
              <a:rPr lang="pt-BR" dirty="0" err="1"/>
              <a:t>sc.nextFloat</a:t>
            </a:r>
            <a:r>
              <a:rPr lang="pt-BR" dirty="0"/>
              <a:t>();</a:t>
            </a:r>
          </a:p>
          <a:p>
            <a:r>
              <a:rPr lang="pt-BR" dirty="0"/>
              <a:t>}</a:t>
            </a:r>
          </a:p>
        </p:txBody>
      </p:sp>
    </p:spTree>
    <p:extLst>
      <p:ext uri="{BB962C8B-B14F-4D97-AF65-F5344CB8AC3E}">
        <p14:creationId xmlns:p14="http://schemas.microsoft.com/office/powerpoint/2010/main" val="18660348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47664" y="576064"/>
            <a:ext cx="7308304" cy="836712"/>
          </a:xfrm>
        </p:spPr>
        <p:txBody>
          <a:bodyPr anchor="b">
            <a:normAutofit/>
          </a:bodyPr>
          <a:lstStyle/>
          <a:p>
            <a:r>
              <a:rPr lang="pt-BR" dirty="0" smtClean="0"/>
              <a:t>Exemplo</a:t>
            </a:r>
            <a:endParaRPr lang="pt-BR" dirty="0"/>
          </a:p>
        </p:txBody>
      </p:sp>
      <p:pic>
        <p:nvPicPr>
          <p:cNvPr id="13" name="Picture 2" descr="C:\Users\Lucas Biason\Downloads\Jav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49699"/>
            <a:ext cx="1475655" cy="147565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3" descr="G:\ITTraining - Programas e Controle\site\questionario\Image\log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79912" y="1"/>
            <a:ext cx="1224135" cy="706231"/>
          </a:xfrm>
          <a:prstGeom prst="rect">
            <a:avLst/>
          </a:prstGeom>
          <a:noFill/>
          <a:extLst>
            <a:ext uri="{909E8E84-426E-40DD-AFC4-6F175D3DCCD1}">
              <a14:hiddenFill xmlns:a14="http://schemas.microsoft.com/office/drawing/2010/main">
                <a:solidFill>
                  <a:srgbClr val="FFFFFF"/>
                </a:solidFill>
              </a14:hiddenFill>
            </a:ext>
          </a:extLst>
        </p:spPr>
      </p:pic>
      <p:sp>
        <p:nvSpPr>
          <p:cNvPr id="7" name="Retângulo 6"/>
          <p:cNvSpPr/>
          <p:nvPr/>
        </p:nvSpPr>
        <p:spPr>
          <a:xfrm>
            <a:off x="293756" y="2132856"/>
            <a:ext cx="8606435" cy="3416320"/>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pt-BR" dirty="0"/>
              <a:t>Peixe:</a:t>
            </a:r>
          </a:p>
          <a:p>
            <a:r>
              <a:rPr lang="pt-BR" b="1" dirty="0" smtClean="0"/>
              <a:t>                  </a:t>
            </a:r>
            <a:r>
              <a:rPr lang="pt-BR" b="1" dirty="0" err="1" smtClean="0"/>
              <a:t>public</a:t>
            </a:r>
            <a:r>
              <a:rPr lang="pt-BR" dirty="0" smtClean="0"/>
              <a:t> </a:t>
            </a:r>
            <a:r>
              <a:rPr lang="pt-BR" b="1" dirty="0" err="1"/>
              <a:t>void</a:t>
            </a:r>
            <a:r>
              <a:rPr lang="pt-BR" dirty="0"/>
              <a:t> </a:t>
            </a:r>
            <a:r>
              <a:rPr lang="pt-BR" dirty="0" err="1"/>
              <a:t>pegarDados</a:t>
            </a:r>
            <a:r>
              <a:rPr lang="pt-BR" dirty="0"/>
              <a:t>(){</a:t>
            </a:r>
          </a:p>
          <a:p>
            <a:r>
              <a:rPr lang="pt-BR" dirty="0"/>
              <a:t>       	</a:t>
            </a:r>
            <a:r>
              <a:rPr lang="pt-BR" dirty="0" smtClean="0"/>
              <a:t>	</a:t>
            </a:r>
            <a:r>
              <a:rPr lang="pt-BR" b="1" dirty="0" err="1" smtClean="0">
                <a:solidFill>
                  <a:schemeClr val="accent2"/>
                </a:solidFill>
              </a:rPr>
              <a:t>super.</a:t>
            </a:r>
            <a:r>
              <a:rPr lang="pt-BR" dirty="0" err="1" smtClean="0"/>
              <a:t>pegarDados</a:t>
            </a:r>
            <a:r>
              <a:rPr lang="pt-BR" dirty="0"/>
              <a:t>();</a:t>
            </a:r>
          </a:p>
          <a:p>
            <a:r>
              <a:rPr lang="pt-BR" dirty="0"/>
              <a:t>		</a:t>
            </a:r>
            <a:r>
              <a:rPr lang="pt-BR" dirty="0" err="1"/>
              <a:t>System.</a:t>
            </a:r>
            <a:r>
              <a:rPr lang="pt-BR" i="1" dirty="0" err="1"/>
              <a:t>out</a:t>
            </a:r>
            <a:r>
              <a:rPr lang="pt-BR" dirty="0" err="1"/>
              <a:t>.println</a:t>
            </a:r>
            <a:r>
              <a:rPr lang="pt-BR" dirty="0" smtClean="0"/>
              <a:t>("</a:t>
            </a:r>
            <a:r>
              <a:rPr lang="pt-BR" dirty="0"/>
              <a:t>Entre com o </a:t>
            </a:r>
            <a:r>
              <a:rPr lang="pt-BR" dirty="0" err="1"/>
              <a:t>caracteristica</a:t>
            </a:r>
            <a:r>
              <a:rPr lang="pt-BR" dirty="0"/>
              <a:t> do "+</a:t>
            </a:r>
            <a:r>
              <a:rPr lang="pt-BR" dirty="0" err="1"/>
              <a:t>getNome</a:t>
            </a:r>
            <a:r>
              <a:rPr lang="pt-BR" dirty="0"/>
              <a:t>());</a:t>
            </a:r>
          </a:p>
          <a:p>
            <a:r>
              <a:rPr lang="pt-BR" dirty="0"/>
              <a:t>		</a:t>
            </a:r>
            <a:r>
              <a:rPr lang="en-US" b="1" dirty="0" err="1"/>
              <a:t>this</a:t>
            </a:r>
            <a:r>
              <a:rPr lang="en-US" dirty="0" err="1"/>
              <a:t>.caracteristica</a:t>
            </a:r>
            <a:r>
              <a:rPr lang="en-US" dirty="0"/>
              <a:t> </a:t>
            </a:r>
            <a:r>
              <a:rPr lang="en-US" dirty="0" smtClean="0"/>
              <a:t>=</a:t>
            </a:r>
            <a:r>
              <a:rPr lang="en-US" b="1" dirty="0" smtClean="0"/>
              <a:t>new</a:t>
            </a:r>
            <a:r>
              <a:rPr lang="en-US" dirty="0" smtClean="0"/>
              <a:t> </a:t>
            </a:r>
            <a:r>
              <a:rPr lang="en-US" dirty="0"/>
              <a:t>Scanner(System.</a:t>
            </a:r>
            <a:r>
              <a:rPr lang="en-US" i="1" dirty="0"/>
              <a:t>in</a:t>
            </a:r>
            <a:r>
              <a:rPr lang="en-US" dirty="0"/>
              <a:t>).</a:t>
            </a:r>
            <a:r>
              <a:rPr lang="en-US" dirty="0" err="1"/>
              <a:t>nextLine</a:t>
            </a:r>
            <a:r>
              <a:rPr lang="en-US" dirty="0"/>
              <a:t>();</a:t>
            </a:r>
            <a:endParaRPr lang="pt-BR" dirty="0"/>
          </a:p>
          <a:p>
            <a:r>
              <a:rPr lang="en-US" dirty="0"/>
              <a:t>	</a:t>
            </a:r>
            <a:r>
              <a:rPr lang="pt-BR" dirty="0"/>
              <a:t>}</a:t>
            </a:r>
          </a:p>
          <a:p>
            <a:r>
              <a:rPr lang="pt-BR" dirty="0"/>
              <a:t>Mamífero:	</a:t>
            </a:r>
          </a:p>
          <a:p>
            <a:r>
              <a:rPr lang="pt-BR" dirty="0"/>
              <a:t>	</a:t>
            </a:r>
            <a:r>
              <a:rPr lang="pt-BR" b="1" dirty="0" err="1"/>
              <a:t>public</a:t>
            </a:r>
            <a:r>
              <a:rPr lang="pt-BR" dirty="0"/>
              <a:t> </a:t>
            </a:r>
            <a:r>
              <a:rPr lang="pt-BR" b="1" dirty="0" err="1"/>
              <a:t>void</a:t>
            </a:r>
            <a:r>
              <a:rPr lang="pt-BR" dirty="0"/>
              <a:t> </a:t>
            </a:r>
            <a:r>
              <a:rPr lang="pt-BR" dirty="0" err="1"/>
              <a:t>pegarDados</a:t>
            </a:r>
            <a:r>
              <a:rPr lang="pt-BR" dirty="0"/>
              <a:t>(){</a:t>
            </a:r>
          </a:p>
          <a:p>
            <a:r>
              <a:rPr lang="pt-BR" dirty="0"/>
              <a:t>		</a:t>
            </a:r>
            <a:r>
              <a:rPr lang="pt-BR" b="1" dirty="0" err="1">
                <a:solidFill>
                  <a:schemeClr val="accent2"/>
                </a:solidFill>
              </a:rPr>
              <a:t>super</a:t>
            </a:r>
            <a:r>
              <a:rPr lang="pt-BR" dirty="0" err="1"/>
              <a:t>.pegarDados</a:t>
            </a:r>
            <a:r>
              <a:rPr lang="pt-BR" dirty="0"/>
              <a:t>();</a:t>
            </a:r>
          </a:p>
          <a:p>
            <a:r>
              <a:rPr lang="pt-BR" dirty="0"/>
              <a:t>		</a:t>
            </a:r>
            <a:r>
              <a:rPr lang="pt-BR" dirty="0" err="1"/>
              <a:t>System.</a:t>
            </a:r>
            <a:r>
              <a:rPr lang="pt-BR" i="1" dirty="0" err="1"/>
              <a:t>out</a:t>
            </a:r>
            <a:r>
              <a:rPr lang="pt-BR" dirty="0" err="1"/>
              <a:t>.println</a:t>
            </a:r>
            <a:r>
              <a:rPr lang="pt-BR" dirty="0" smtClean="0"/>
              <a:t>("</a:t>
            </a:r>
            <a:r>
              <a:rPr lang="pt-BR" dirty="0"/>
              <a:t>Entre com o alimento do "+</a:t>
            </a:r>
            <a:r>
              <a:rPr lang="pt-BR" dirty="0" err="1"/>
              <a:t>getNome</a:t>
            </a:r>
            <a:r>
              <a:rPr lang="pt-BR" dirty="0"/>
              <a:t>());</a:t>
            </a:r>
          </a:p>
          <a:p>
            <a:r>
              <a:rPr lang="pt-BR" dirty="0"/>
              <a:t>		</a:t>
            </a:r>
            <a:r>
              <a:rPr lang="en-US" b="1" dirty="0" err="1"/>
              <a:t>this</a:t>
            </a:r>
            <a:r>
              <a:rPr lang="en-US" dirty="0" err="1"/>
              <a:t>.alimento</a:t>
            </a:r>
            <a:r>
              <a:rPr lang="en-US" dirty="0"/>
              <a:t> = </a:t>
            </a:r>
            <a:r>
              <a:rPr lang="en-US" b="1" dirty="0"/>
              <a:t>new</a:t>
            </a:r>
            <a:r>
              <a:rPr lang="en-US" dirty="0"/>
              <a:t> Scanner(System.</a:t>
            </a:r>
            <a:r>
              <a:rPr lang="en-US" i="1" dirty="0"/>
              <a:t>in</a:t>
            </a:r>
            <a:r>
              <a:rPr lang="en-US" dirty="0"/>
              <a:t>).</a:t>
            </a:r>
            <a:r>
              <a:rPr lang="en-US" dirty="0" err="1"/>
              <a:t>nextLine</a:t>
            </a:r>
            <a:r>
              <a:rPr lang="en-US" dirty="0"/>
              <a:t>();</a:t>
            </a:r>
            <a:endParaRPr lang="pt-BR" dirty="0"/>
          </a:p>
          <a:p>
            <a:r>
              <a:rPr lang="en-US" dirty="0"/>
              <a:t>	}</a:t>
            </a:r>
            <a:endParaRPr lang="pt-BR" dirty="0"/>
          </a:p>
        </p:txBody>
      </p:sp>
    </p:spTree>
    <p:extLst>
      <p:ext uri="{BB962C8B-B14F-4D97-AF65-F5344CB8AC3E}">
        <p14:creationId xmlns:p14="http://schemas.microsoft.com/office/powerpoint/2010/main" val="8339184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47664" y="576064"/>
            <a:ext cx="7308304" cy="836712"/>
          </a:xfrm>
        </p:spPr>
        <p:txBody>
          <a:bodyPr anchor="b">
            <a:normAutofit/>
          </a:bodyPr>
          <a:lstStyle/>
          <a:p>
            <a:r>
              <a:rPr lang="pt-BR" dirty="0" smtClean="0"/>
              <a:t>Exemplo</a:t>
            </a:r>
            <a:endParaRPr lang="pt-BR" dirty="0"/>
          </a:p>
        </p:txBody>
      </p:sp>
      <p:pic>
        <p:nvPicPr>
          <p:cNvPr id="13" name="Picture 2" descr="C:\Users\Lucas Biason\Downloads\Jav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49699"/>
            <a:ext cx="1475655" cy="147565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3" descr="G:\ITTraining - Programas e Controle\site\questionario\Image\log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79912" y="1"/>
            <a:ext cx="1224135" cy="706231"/>
          </a:xfrm>
          <a:prstGeom prst="rect">
            <a:avLst/>
          </a:prstGeom>
          <a:noFill/>
          <a:extLst>
            <a:ext uri="{909E8E84-426E-40DD-AFC4-6F175D3DCCD1}">
              <a14:hiddenFill xmlns:a14="http://schemas.microsoft.com/office/drawing/2010/main">
                <a:solidFill>
                  <a:srgbClr val="FFFFFF"/>
                </a:solidFill>
              </a14:hiddenFill>
            </a:ext>
          </a:extLst>
        </p:spPr>
      </p:pic>
      <p:sp>
        <p:nvSpPr>
          <p:cNvPr id="7" name="Retângulo 6"/>
          <p:cNvSpPr/>
          <p:nvPr/>
        </p:nvSpPr>
        <p:spPr>
          <a:xfrm>
            <a:off x="293756" y="2132856"/>
            <a:ext cx="8606435" cy="3139321"/>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dirty="0" err="1"/>
              <a:t>Classe</a:t>
            </a:r>
            <a:r>
              <a:rPr lang="en-US" dirty="0"/>
              <a:t> </a:t>
            </a:r>
            <a:r>
              <a:rPr lang="en-US" dirty="0" err="1"/>
              <a:t>teste</a:t>
            </a:r>
            <a:r>
              <a:rPr lang="en-US" dirty="0"/>
              <a:t>: </a:t>
            </a:r>
            <a:endParaRPr lang="pt-BR" dirty="0"/>
          </a:p>
          <a:p>
            <a:r>
              <a:rPr lang="en-US" b="1" dirty="0"/>
              <a:t>public</a:t>
            </a:r>
            <a:r>
              <a:rPr lang="en-US" dirty="0"/>
              <a:t> </a:t>
            </a:r>
            <a:r>
              <a:rPr lang="en-US" b="1" dirty="0"/>
              <a:t>class</a:t>
            </a:r>
            <a:r>
              <a:rPr lang="en-US" dirty="0"/>
              <a:t> </a:t>
            </a:r>
            <a:r>
              <a:rPr lang="en-US" dirty="0" err="1"/>
              <a:t>AnimalTeste</a:t>
            </a:r>
            <a:r>
              <a:rPr lang="en-US" dirty="0"/>
              <a:t>{</a:t>
            </a:r>
            <a:endParaRPr lang="pt-BR" dirty="0"/>
          </a:p>
          <a:p>
            <a:r>
              <a:rPr lang="en-US" dirty="0"/>
              <a:t>	</a:t>
            </a:r>
            <a:r>
              <a:rPr lang="en-US" b="1" dirty="0"/>
              <a:t>public</a:t>
            </a:r>
            <a:r>
              <a:rPr lang="en-US" dirty="0"/>
              <a:t> </a:t>
            </a:r>
            <a:r>
              <a:rPr lang="en-US" b="1" dirty="0"/>
              <a:t>static</a:t>
            </a:r>
            <a:r>
              <a:rPr lang="en-US" dirty="0"/>
              <a:t> </a:t>
            </a:r>
            <a:r>
              <a:rPr lang="en-US" b="1" dirty="0"/>
              <a:t>void</a:t>
            </a:r>
            <a:r>
              <a:rPr lang="en-US" dirty="0"/>
              <a:t> main(String </a:t>
            </a:r>
            <a:r>
              <a:rPr lang="en-US" dirty="0" err="1"/>
              <a:t>args</a:t>
            </a:r>
            <a:r>
              <a:rPr lang="en-US" dirty="0"/>
              <a:t>[]){</a:t>
            </a:r>
            <a:endParaRPr lang="pt-BR" dirty="0"/>
          </a:p>
          <a:p>
            <a:r>
              <a:rPr lang="en-US" dirty="0"/>
              <a:t>	</a:t>
            </a:r>
            <a:endParaRPr lang="pt-BR" dirty="0"/>
          </a:p>
          <a:p>
            <a:r>
              <a:rPr lang="en-US" dirty="0"/>
              <a:t>		</a:t>
            </a:r>
            <a:r>
              <a:rPr lang="pt-BR" b="1" dirty="0">
                <a:solidFill>
                  <a:schemeClr val="bg2">
                    <a:lumMod val="25000"/>
                  </a:schemeClr>
                </a:solidFill>
              </a:rPr>
              <a:t>Animal camelo = new </a:t>
            </a:r>
            <a:r>
              <a:rPr lang="pt-BR" b="1" dirty="0" err="1">
                <a:solidFill>
                  <a:schemeClr val="bg2">
                    <a:lumMod val="25000"/>
                  </a:schemeClr>
                </a:solidFill>
              </a:rPr>
              <a:t>Mamifero</a:t>
            </a:r>
            <a:r>
              <a:rPr lang="pt-BR" b="1" dirty="0">
                <a:solidFill>
                  <a:schemeClr val="bg2">
                    <a:lumMod val="25000"/>
                  </a:schemeClr>
                </a:solidFill>
              </a:rPr>
              <a:t>();</a:t>
            </a:r>
          </a:p>
          <a:p>
            <a:r>
              <a:rPr lang="pt-BR" dirty="0"/>
              <a:t>		</a:t>
            </a:r>
            <a:r>
              <a:rPr lang="pt-BR" dirty="0" err="1"/>
              <a:t>camelo.</a:t>
            </a:r>
            <a:r>
              <a:rPr lang="pt-BR" b="1" dirty="0" err="1">
                <a:solidFill>
                  <a:schemeClr val="accent6">
                    <a:lumMod val="75000"/>
                  </a:schemeClr>
                </a:solidFill>
              </a:rPr>
              <a:t>pegarDados</a:t>
            </a:r>
            <a:r>
              <a:rPr lang="pt-BR" dirty="0"/>
              <a:t>();</a:t>
            </a:r>
          </a:p>
          <a:p>
            <a:r>
              <a:rPr lang="pt-BR" dirty="0"/>
              <a:t>		</a:t>
            </a:r>
            <a:r>
              <a:rPr lang="pt-BR" b="1" dirty="0">
                <a:solidFill>
                  <a:schemeClr val="bg2">
                    <a:lumMod val="25000"/>
                  </a:schemeClr>
                </a:solidFill>
              </a:rPr>
              <a:t>Animal </a:t>
            </a:r>
            <a:r>
              <a:rPr lang="pt-BR" b="1" dirty="0" err="1">
                <a:solidFill>
                  <a:schemeClr val="bg2">
                    <a:lumMod val="25000"/>
                  </a:schemeClr>
                </a:solidFill>
              </a:rPr>
              <a:t>tubarao</a:t>
            </a:r>
            <a:r>
              <a:rPr lang="pt-BR" b="1" dirty="0">
                <a:solidFill>
                  <a:schemeClr val="bg2">
                    <a:lumMod val="25000"/>
                  </a:schemeClr>
                </a:solidFill>
              </a:rPr>
              <a:t> = new Peixe();</a:t>
            </a:r>
          </a:p>
          <a:p>
            <a:r>
              <a:rPr lang="pt-BR" dirty="0"/>
              <a:t>		</a:t>
            </a:r>
            <a:r>
              <a:rPr lang="pt-BR" dirty="0" err="1"/>
              <a:t>tubarao.</a:t>
            </a:r>
            <a:r>
              <a:rPr lang="pt-BR" b="1" dirty="0" err="1">
                <a:solidFill>
                  <a:schemeClr val="accent6">
                    <a:lumMod val="75000"/>
                  </a:schemeClr>
                </a:solidFill>
              </a:rPr>
              <a:t>pegarDados</a:t>
            </a:r>
            <a:r>
              <a:rPr lang="pt-BR" dirty="0"/>
              <a:t>();</a:t>
            </a:r>
          </a:p>
          <a:p>
            <a:r>
              <a:rPr lang="pt-BR" dirty="0"/>
              <a:t>		</a:t>
            </a:r>
          </a:p>
          <a:p>
            <a:r>
              <a:rPr lang="pt-BR" dirty="0"/>
              <a:t>	}	</a:t>
            </a:r>
          </a:p>
          <a:p>
            <a:r>
              <a:rPr lang="pt-BR" dirty="0"/>
              <a:t>}</a:t>
            </a:r>
          </a:p>
        </p:txBody>
      </p:sp>
    </p:spTree>
    <p:extLst>
      <p:ext uri="{BB962C8B-B14F-4D97-AF65-F5344CB8AC3E}">
        <p14:creationId xmlns:p14="http://schemas.microsoft.com/office/powerpoint/2010/main" val="26172352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47664" y="576064"/>
            <a:ext cx="7308304" cy="836712"/>
          </a:xfrm>
        </p:spPr>
        <p:txBody>
          <a:bodyPr anchor="b">
            <a:normAutofit/>
          </a:bodyPr>
          <a:lstStyle/>
          <a:p>
            <a:r>
              <a:rPr lang="pt-BR" dirty="0" smtClean="0"/>
              <a:t>Introdução a </a:t>
            </a:r>
            <a:r>
              <a:rPr lang="pt-BR" dirty="0"/>
              <a:t>J</a:t>
            </a:r>
            <a:r>
              <a:rPr lang="pt-BR" dirty="0" smtClean="0"/>
              <a:t>ava</a:t>
            </a:r>
            <a:endParaRPr lang="pt-BR" dirty="0"/>
          </a:p>
        </p:txBody>
      </p:sp>
      <p:pic>
        <p:nvPicPr>
          <p:cNvPr id="13" name="Picture 2" descr="C:\Users\Lucas Biason\Downloads\Jav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49699"/>
            <a:ext cx="1475655" cy="147565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3" descr="G:\ITTraining - Programas e Controle\site\questionario\Image\log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79912" y="1"/>
            <a:ext cx="1224135" cy="706231"/>
          </a:xfrm>
          <a:prstGeom prst="rect">
            <a:avLst/>
          </a:prstGeom>
          <a:noFill/>
          <a:extLst>
            <a:ext uri="{909E8E84-426E-40DD-AFC4-6F175D3DCCD1}">
              <a14:hiddenFill xmlns:a14="http://schemas.microsoft.com/office/drawing/2010/main">
                <a:solidFill>
                  <a:srgbClr val="FFFFFF"/>
                </a:solidFill>
              </a14:hiddenFill>
            </a:ext>
          </a:extLst>
        </p:spPr>
      </p:pic>
      <p:sp>
        <p:nvSpPr>
          <p:cNvPr id="4" name="Retângulo 3"/>
          <p:cNvSpPr/>
          <p:nvPr/>
        </p:nvSpPr>
        <p:spPr>
          <a:xfrm>
            <a:off x="1475656" y="1628800"/>
            <a:ext cx="6081131" cy="369332"/>
          </a:xfrm>
          <a:prstGeom prst="rect">
            <a:avLst/>
          </a:prstGeom>
        </p:spPr>
        <p:txBody>
          <a:bodyPr wrap="square">
            <a:spAutoFit/>
          </a:bodyPr>
          <a:lstStyle/>
          <a:p>
            <a:pPr algn="just"/>
            <a:r>
              <a:rPr lang="pt-BR" dirty="0"/>
              <a:t>A linguagem Java foi projetada tendo em vista </a:t>
            </a:r>
            <a:r>
              <a:rPr lang="pt-BR" dirty="0" smtClean="0"/>
              <a:t>o seguinte:</a:t>
            </a:r>
          </a:p>
        </p:txBody>
      </p:sp>
      <p:sp>
        <p:nvSpPr>
          <p:cNvPr id="6" name="Elipse 5"/>
          <p:cNvSpPr/>
          <p:nvPr/>
        </p:nvSpPr>
        <p:spPr>
          <a:xfrm>
            <a:off x="1043608" y="2148957"/>
            <a:ext cx="1651068" cy="870473"/>
          </a:xfrm>
          <a:prstGeom prst="ellipse">
            <a:avLst/>
          </a:prstGeom>
          <a:gradFill flip="none" rotWithShape="1">
            <a:gsLst>
              <a:gs pos="0">
                <a:schemeClr val="accent2">
                  <a:lumMod val="75000"/>
                  <a:shade val="30000"/>
                  <a:satMod val="115000"/>
                </a:schemeClr>
              </a:gs>
              <a:gs pos="50000">
                <a:schemeClr val="accent2">
                  <a:lumMod val="75000"/>
                  <a:shade val="67500"/>
                  <a:satMod val="115000"/>
                </a:schemeClr>
              </a:gs>
              <a:gs pos="100000">
                <a:schemeClr val="accent2">
                  <a:lumMod val="75000"/>
                  <a:shade val="100000"/>
                  <a:satMod val="115000"/>
                </a:schemeClr>
              </a:gs>
            </a:gsLst>
            <a:lin ang="16200000" scaled="1"/>
            <a:tileRect/>
          </a:gradFill>
          <a:ln>
            <a:noFill/>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pt-BR" dirty="0" smtClean="0"/>
              <a:t>Orientada a objetos</a:t>
            </a:r>
            <a:endParaRPr lang="pt-BR" dirty="0"/>
          </a:p>
        </p:txBody>
      </p:sp>
      <p:sp>
        <p:nvSpPr>
          <p:cNvPr id="9" name="Elipse 8"/>
          <p:cNvSpPr/>
          <p:nvPr/>
        </p:nvSpPr>
        <p:spPr>
          <a:xfrm>
            <a:off x="3450155" y="2584193"/>
            <a:ext cx="2132132" cy="1131717"/>
          </a:xfrm>
          <a:prstGeom prst="ellipse">
            <a:avLst/>
          </a:prstGeom>
          <a:gradFill flip="none" rotWithShape="1">
            <a:gsLst>
              <a:gs pos="0">
                <a:schemeClr val="accent2">
                  <a:lumMod val="75000"/>
                  <a:shade val="30000"/>
                  <a:satMod val="115000"/>
                </a:schemeClr>
              </a:gs>
              <a:gs pos="50000">
                <a:schemeClr val="accent2">
                  <a:lumMod val="75000"/>
                  <a:shade val="67500"/>
                  <a:satMod val="115000"/>
                </a:schemeClr>
              </a:gs>
              <a:gs pos="100000">
                <a:schemeClr val="accent2">
                  <a:lumMod val="75000"/>
                  <a:shade val="100000"/>
                  <a:satMod val="115000"/>
                </a:schemeClr>
              </a:gs>
            </a:gsLst>
            <a:lin ang="16200000" scaled="1"/>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pt-BR" sz="1600" dirty="0" smtClean="0"/>
              <a:t>Vasto conjunto de bibliotecas (ou APIs)</a:t>
            </a:r>
            <a:endParaRPr lang="pt-BR" sz="1600" dirty="0"/>
          </a:p>
        </p:txBody>
      </p:sp>
      <p:sp>
        <p:nvSpPr>
          <p:cNvPr id="16" name="Elipse 15"/>
          <p:cNvSpPr/>
          <p:nvPr/>
        </p:nvSpPr>
        <p:spPr>
          <a:xfrm>
            <a:off x="5940152" y="2116120"/>
            <a:ext cx="2441958" cy="870473"/>
          </a:xfrm>
          <a:prstGeom prst="ellipse">
            <a:avLst/>
          </a:prstGeom>
          <a:gradFill flip="none" rotWithShape="1">
            <a:gsLst>
              <a:gs pos="0">
                <a:schemeClr val="accent2">
                  <a:lumMod val="75000"/>
                  <a:shade val="30000"/>
                  <a:satMod val="115000"/>
                </a:schemeClr>
              </a:gs>
              <a:gs pos="50000">
                <a:schemeClr val="accent2">
                  <a:lumMod val="75000"/>
                  <a:shade val="67500"/>
                  <a:satMod val="115000"/>
                </a:schemeClr>
              </a:gs>
              <a:gs pos="100000">
                <a:schemeClr val="accent2">
                  <a:lumMod val="75000"/>
                  <a:shade val="100000"/>
                  <a:satMod val="115000"/>
                </a:schemeClr>
              </a:gs>
            </a:gsLst>
            <a:lin ang="16200000" scaled="1"/>
            <a:tileRect/>
          </a:gradFill>
          <a:ln>
            <a:noFill/>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pt-BR" sz="1600" dirty="0" smtClean="0"/>
              <a:t>Linguagem muito poderosa embora simples </a:t>
            </a:r>
          </a:p>
        </p:txBody>
      </p:sp>
      <p:sp>
        <p:nvSpPr>
          <p:cNvPr id="12" name="Elipse 11"/>
          <p:cNvSpPr/>
          <p:nvPr/>
        </p:nvSpPr>
        <p:spPr>
          <a:xfrm>
            <a:off x="507360" y="5157192"/>
            <a:ext cx="2666456" cy="1477328"/>
          </a:xfrm>
          <a:prstGeom prst="ellipse">
            <a:avLst/>
          </a:prstGeom>
          <a:gradFill flip="none" rotWithShape="1">
            <a:gsLst>
              <a:gs pos="0">
                <a:schemeClr val="accent2">
                  <a:lumMod val="75000"/>
                  <a:shade val="30000"/>
                  <a:satMod val="115000"/>
                </a:schemeClr>
              </a:gs>
              <a:gs pos="50000">
                <a:schemeClr val="accent2">
                  <a:lumMod val="75000"/>
                  <a:shade val="67500"/>
                  <a:satMod val="115000"/>
                </a:schemeClr>
              </a:gs>
              <a:gs pos="100000">
                <a:schemeClr val="accent2">
                  <a:lumMod val="75000"/>
                  <a:shade val="100000"/>
                  <a:satMod val="115000"/>
                </a:schemeClr>
              </a:gs>
            </a:gsLst>
            <a:lin ang="16200000" scaled="1"/>
            <a:tileRect/>
          </a:gradFill>
          <a:ln>
            <a:noFill/>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pt-BR" sz="1400" dirty="0" smtClean="0"/>
              <a:t>Muito usada em programação em rede: e-commerce, e-business, Internet, intranet, etc.</a:t>
            </a:r>
          </a:p>
          <a:p>
            <a:pPr algn="ctr"/>
            <a:endParaRPr lang="pt-BR" sz="1400" dirty="0" smtClean="0"/>
          </a:p>
        </p:txBody>
      </p:sp>
      <p:sp>
        <p:nvSpPr>
          <p:cNvPr id="15" name="Elipse 14"/>
          <p:cNvSpPr/>
          <p:nvPr/>
        </p:nvSpPr>
        <p:spPr>
          <a:xfrm>
            <a:off x="847491" y="3392859"/>
            <a:ext cx="2326324" cy="1404293"/>
          </a:xfrm>
          <a:prstGeom prst="ellipse">
            <a:avLst/>
          </a:prstGeom>
          <a:gradFill flip="none" rotWithShape="1">
            <a:gsLst>
              <a:gs pos="0">
                <a:schemeClr val="accent2">
                  <a:lumMod val="75000"/>
                  <a:shade val="30000"/>
                  <a:satMod val="115000"/>
                </a:schemeClr>
              </a:gs>
              <a:gs pos="50000">
                <a:schemeClr val="accent2">
                  <a:lumMod val="75000"/>
                  <a:shade val="67500"/>
                  <a:satMod val="115000"/>
                </a:schemeClr>
              </a:gs>
              <a:gs pos="100000">
                <a:schemeClr val="accent2">
                  <a:lumMod val="75000"/>
                  <a:shade val="100000"/>
                  <a:satMod val="115000"/>
                </a:schemeClr>
              </a:gs>
            </a:gsLst>
            <a:lin ang="16200000" scaled="1"/>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pt-BR" sz="1600" dirty="0" smtClean="0"/>
              <a:t>Portabilidade: "escreva uma vez, execute em qualquer lugar"</a:t>
            </a:r>
          </a:p>
          <a:p>
            <a:pPr algn="ctr"/>
            <a:endParaRPr lang="pt-BR" sz="1600" dirty="0"/>
          </a:p>
        </p:txBody>
      </p:sp>
      <p:sp>
        <p:nvSpPr>
          <p:cNvPr id="17" name="Elipse 16"/>
          <p:cNvSpPr/>
          <p:nvPr/>
        </p:nvSpPr>
        <p:spPr>
          <a:xfrm>
            <a:off x="5942650" y="3357404"/>
            <a:ext cx="2679228" cy="1336751"/>
          </a:xfrm>
          <a:prstGeom prst="ellipse">
            <a:avLst/>
          </a:prstGeom>
          <a:gradFill flip="none" rotWithShape="1">
            <a:gsLst>
              <a:gs pos="0">
                <a:schemeClr val="accent2">
                  <a:lumMod val="75000"/>
                  <a:shade val="30000"/>
                  <a:satMod val="115000"/>
                </a:schemeClr>
              </a:gs>
              <a:gs pos="50000">
                <a:schemeClr val="accent2">
                  <a:lumMod val="75000"/>
                  <a:shade val="67500"/>
                  <a:satMod val="115000"/>
                </a:schemeClr>
              </a:gs>
              <a:gs pos="100000">
                <a:schemeClr val="accent2">
                  <a:lumMod val="75000"/>
                  <a:shade val="100000"/>
                  <a:satMod val="115000"/>
                </a:schemeClr>
              </a:gs>
            </a:gsLst>
            <a:lin ang="16200000" scaled="1"/>
            <a:tileRect/>
          </a:gradFill>
          <a:ln>
            <a:noFill/>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pt-BR" sz="1600" dirty="0" err="1" smtClean="0"/>
              <a:t>Desalocação</a:t>
            </a:r>
            <a:r>
              <a:rPr lang="pt-BR" sz="1600" dirty="0" smtClean="0"/>
              <a:t> de memória automática por processo de coletor de lixo</a:t>
            </a:r>
            <a:endParaRPr lang="pt-BR" sz="1600" dirty="0"/>
          </a:p>
        </p:txBody>
      </p:sp>
      <p:sp>
        <p:nvSpPr>
          <p:cNvPr id="5" name="Retângulo 4"/>
          <p:cNvSpPr/>
          <p:nvPr/>
        </p:nvSpPr>
        <p:spPr>
          <a:xfrm>
            <a:off x="4845977" y="5157192"/>
            <a:ext cx="4033881" cy="1477328"/>
          </a:xfrm>
          <a:prstGeom prst="rect">
            <a:avLst/>
          </a:prstGeom>
        </p:spPr>
        <p:txBody>
          <a:bodyPr wrap="square">
            <a:spAutoFit/>
          </a:bodyPr>
          <a:lstStyle/>
          <a:p>
            <a:pPr algn="just"/>
            <a:r>
              <a:rPr lang="pt-BR" dirty="0"/>
              <a:t>	</a:t>
            </a:r>
            <a:r>
              <a:rPr lang="pt-BR" dirty="0" smtClean="0"/>
              <a:t>Programas em Java são formados por uma coleção de classes armazenadas independentemente e que podem ser carregadas no momento de utilização</a:t>
            </a:r>
            <a:endParaRPr lang="pt-BR" dirty="0"/>
          </a:p>
        </p:txBody>
      </p:sp>
      <p:sp>
        <p:nvSpPr>
          <p:cNvPr id="18" name="Elipse 17"/>
          <p:cNvSpPr/>
          <p:nvPr/>
        </p:nvSpPr>
        <p:spPr>
          <a:xfrm>
            <a:off x="3779911" y="4365104"/>
            <a:ext cx="2132132" cy="1131717"/>
          </a:xfrm>
          <a:prstGeom prst="ellipse">
            <a:avLst/>
          </a:prstGeom>
          <a:gradFill flip="none" rotWithShape="1">
            <a:gsLst>
              <a:gs pos="0">
                <a:schemeClr val="accent2">
                  <a:lumMod val="75000"/>
                  <a:shade val="30000"/>
                  <a:satMod val="115000"/>
                </a:schemeClr>
              </a:gs>
              <a:gs pos="50000">
                <a:schemeClr val="accent2">
                  <a:lumMod val="75000"/>
                  <a:shade val="67500"/>
                  <a:satMod val="115000"/>
                </a:schemeClr>
              </a:gs>
              <a:gs pos="100000">
                <a:schemeClr val="accent2">
                  <a:lumMod val="75000"/>
                  <a:shade val="100000"/>
                  <a:satMod val="115000"/>
                </a:schemeClr>
              </a:gs>
            </a:gsLst>
            <a:lin ang="16200000" scaled="1"/>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pt-BR" sz="1600" dirty="0" smtClean="0"/>
              <a:t>Carga Dinâmica de Código</a:t>
            </a:r>
            <a:endParaRPr lang="pt-BR" sz="1600" dirty="0"/>
          </a:p>
        </p:txBody>
      </p:sp>
    </p:spTree>
    <p:extLst>
      <p:ext uri="{BB962C8B-B14F-4D97-AF65-F5344CB8AC3E}">
        <p14:creationId xmlns:p14="http://schemas.microsoft.com/office/powerpoint/2010/main" val="2066332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47664" y="576064"/>
            <a:ext cx="7308304" cy="836712"/>
          </a:xfrm>
        </p:spPr>
        <p:txBody>
          <a:bodyPr anchor="b">
            <a:normAutofit/>
          </a:bodyPr>
          <a:lstStyle/>
          <a:p>
            <a:r>
              <a:rPr lang="pt-BR" dirty="0" smtClean="0"/>
              <a:t>Exemplo</a:t>
            </a:r>
            <a:endParaRPr lang="pt-BR" dirty="0"/>
          </a:p>
        </p:txBody>
      </p:sp>
      <p:pic>
        <p:nvPicPr>
          <p:cNvPr id="13" name="Picture 2" descr="C:\Users\Lucas Biason\Downloads\Jav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49699"/>
            <a:ext cx="1475655" cy="147565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3" descr="G:\ITTraining - Programas e Controle\site\questionario\Image\log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79912" y="1"/>
            <a:ext cx="1224135" cy="706231"/>
          </a:xfrm>
          <a:prstGeom prst="rect">
            <a:avLst/>
          </a:prstGeom>
          <a:noFill/>
          <a:extLst>
            <a:ext uri="{909E8E84-426E-40DD-AFC4-6F175D3DCCD1}">
              <a14:hiddenFill xmlns:a14="http://schemas.microsoft.com/office/drawing/2010/main">
                <a:solidFill>
                  <a:srgbClr val="FFFFFF"/>
                </a:solidFill>
              </a14:hiddenFill>
            </a:ext>
          </a:extLst>
        </p:spPr>
      </p:pic>
      <p:sp>
        <p:nvSpPr>
          <p:cNvPr id="5" name="Retângulo 4"/>
          <p:cNvSpPr/>
          <p:nvPr/>
        </p:nvSpPr>
        <p:spPr>
          <a:xfrm>
            <a:off x="144016" y="1340768"/>
            <a:ext cx="8892480" cy="646331"/>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r>
              <a:rPr lang="pt-BR" b="1" dirty="0" smtClean="0">
                <a:solidFill>
                  <a:schemeClr val="accent3">
                    <a:lumMod val="50000"/>
                  </a:schemeClr>
                </a:solidFill>
              </a:rPr>
              <a:t>	Problema</a:t>
            </a:r>
            <a:r>
              <a:rPr lang="pt-BR" b="1" dirty="0">
                <a:solidFill>
                  <a:schemeClr val="accent3">
                    <a:lumMod val="50000"/>
                  </a:schemeClr>
                </a:solidFill>
              </a:rPr>
              <a:t>: </a:t>
            </a:r>
            <a:r>
              <a:rPr lang="pt-BR" dirty="0"/>
              <a:t>Como mostrar os dados? Resp.: Crie um método em cada classe. Sobrescreva o método </a:t>
            </a:r>
            <a:r>
              <a:rPr lang="pt-BR" b="1" dirty="0" err="1"/>
              <a:t>toString</a:t>
            </a:r>
            <a:r>
              <a:rPr lang="pt-BR" b="1" dirty="0"/>
              <a:t>()</a:t>
            </a:r>
            <a:r>
              <a:rPr lang="pt-BR" dirty="0"/>
              <a:t> da Classe </a:t>
            </a:r>
            <a:r>
              <a:rPr lang="pt-BR" dirty="0" err="1"/>
              <a:t>Object</a:t>
            </a:r>
            <a:r>
              <a:rPr lang="pt-BR" dirty="0"/>
              <a:t>.</a:t>
            </a:r>
          </a:p>
        </p:txBody>
      </p:sp>
      <p:sp>
        <p:nvSpPr>
          <p:cNvPr id="7" name="Retângulo 6"/>
          <p:cNvSpPr/>
          <p:nvPr/>
        </p:nvSpPr>
        <p:spPr>
          <a:xfrm>
            <a:off x="185401" y="2132856"/>
            <a:ext cx="8707079" cy="4524315"/>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pt-BR" b="1" dirty="0"/>
              <a:t>Animal:</a:t>
            </a:r>
          </a:p>
          <a:p>
            <a:r>
              <a:rPr lang="pt-BR" dirty="0" smtClean="0"/>
              <a:t>                 @</a:t>
            </a:r>
            <a:r>
              <a:rPr lang="pt-BR" dirty="0" err="1"/>
              <a:t>Override</a:t>
            </a:r>
            <a:endParaRPr lang="pt-BR" dirty="0"/>
          </a:p>
          <a:p>
            <a:r>
              <a:rPr lang="pt-BR" dirty="0"/>
              <a:t>	</a:t>
            </a:r>
            <a:r>
              <a:rPr lang="pt-BR" dirty="0" err="1"/>
              <a:t>public</a:t>
            </a:r>
            <a:r>
              <a:rPr lang="pt-BR" dirty="0"/>
              <a:t> String </a:t>
            </a:r>
            <a:r>
              <a:rPr lang="pt-BR" dirty="0" err="1"/>
              <a:t>toString</a:t>
            </a:r>
            <a:r>
              <a:rPr lang="pt-BR" dirty="0"/>
              <a:t>() {</a:t>
            </a:r>
          </a:p>
          <a:p>
            <a:r>
              <a:rPr lang="pt-BR" dirty="0"/>
              <a:t>	</a:t>
            </a:r>
            <a:r>
              <a:rPr lang="pt-BR" dirty="0" smtClean="0"/>
              <a:t>   </a:t>
            </a:r>
            <a:r>
              <a:rPr lang="pt-BR" dirty="0" err="1" smtClean="0"/>
              <a:t>return</a:t>
            </a:r>
            <a:r>
              <a:rPr lang="pt-BR" dirty="0" smtClean="0"/>
              <a:t> </a:t>
            </a:r>
            <a:r>
              <a:rPr lang="pt-BR" dirty="0"/>
              <a:t>"nome=" + nome </a:t>
            </a:r>
            <a:r>
              <a:rPr lang="pt-BR" dirty="0" smtClean="0"/>
              <a:t> +", </a:t>
            </a:r>
            <a:r>
              <a:rPr lang="pt-BR" dirty="0"/>
              <a:t>comprimento=" + </a:t>
            </a:r>
            <a:r>
              <a:rPr lang="pt-BR" dirty="0" smtClean="0"/>
              <a:t>comprimento + </a:t>
            </a:r>
            <a:r>
              <a:rPr lang="pt-BR" dirty="0"/>
              <a:t>", </a:t>
            </a:r>
            <a:r>
              <a:rPr lang="pt-BR" dirty="0" err="1"/>
              <a:t>num_patas</a:t>
            </a:r>
            <a:r>
              <a:rPr lang="pt-BR" dirty="0"/>
              <a:t>=" + </a:t>
            </a:r>
            <a:r>
              <a:rPr lang="pt-BR" dirty="0" err="1"/>
              <a:t>num_patas</a:t>
            </a:r>
            <a:r>
              <a:rPr lang="pt-BR" dirty="0"/>
              <a:t> </a:t>
            </a:r>
            <a:r>
              <a:rPr lang="pt-BR" dirty="0" smtClean="0"/>
              <a:t> </a:t>
            </a:r>
            <a:r>
              <a:rPr lang="pt-BR" dirty="0"/>
              <a:t>+ ", cor=" + cor </a:t>
            </a:r>
            <a:r>
              <a:rPr lang="pt-BR" dirty="0" smtClean="0"/>
              <a:t>  </a:t>
            </a:r>
            <a:r>
              <a:rPr lang="pt-BR" dirty="0"/>
              <a:t>+ ", ambiente="+ ambiente </a:t>
            </a:r>
            <a:r>
              <a:rPr lang="pt-BR" dirty="0" smtClean="0"/>
              <a:t> </a:t>
            </a:r>
            <a:r>
              <a:rPr lang="pt-BR" dirty="0"/>
              <a:t>+ ", velocidade=" + velocidade;</a:t>
            </a:r>
          </a:p>
          <a:p>
            <a:r>
              <a:rPr lang="en-US" dirty="0"/>
              <a:t>}</a:t>
            </a:r>
            <a:endParaRPr lang="pt-BR" dirty="0"/>
          </a:p>
          <a:p>
            <a:r>
              <a:rPr lang="en-US" b="1" dirty="0" err="1"/>
              <a:t>Peixe</a:t>
            </a:r>
            <a:r>
              <a:rPr lang="en-US" b="1" dirty="0"/>
              <a:t>:</a:t>
            </a:r>
            <a:endParaRPr lang="pt-BR" b="1" dirty="0"/>
          </a:p>
          <a:p>
            <a:r>
              <a:rPr lang="en-US" dirty="0" smtClean="0"/>
              <a:t>                  @</a:t>
            </a:r>
            <a:r>
              <a:rPr lang="en-US" dirty="0"/>
              <a:t>Override</a:t>
            </a:r>
            <a:endParaRPr lang="pt-BR" dirty="0"/>
          </a:p>
          <a:p>
            <a:r>
              <a:rPr lang="en-US" dirty="0"/>
              <a:t>	public String </a:t>
            </a:r>
            <a:r>
              <a:rPr lang="en-US" dirty="0" err="1"/>
              <a:t>toString</a:t>
            </a:r>
            <a:r>
              <a:rPr lang="en-US" dirty="0"/>
              <a:t>() {</a:t>
            </a:r>
            <a:endParaRPr lang="pt-BR" dirty="0"/>
          </a:p>
          <a:p>
            <a:r>
              <a:rPr lang="en-US" dirty="0"/>
              <a:t>	   return </a:t>
            </a:r>
            <a:r>
              <a:rPr lang="en-US" dirty="0" err="1"/>
              <a:t>super.toString</a:t>
            </a:r>
            <a:r>
              <a:rPr lang="en-US" dirty="0"/>
              <a:t>() </a:t>
            </a:r>
            <a:r>
              <a:rPr lang="en-US" dirty="0" smtClean="0"/>
              <a:t> </a:t>
            </a:r>
            <a:r>
              <a:rPr lang="en-US" dirty="0"/>
              <a:t>+", </a:t>
            </a:r>
            <a:r>
              <a:rPr lang="en-US" dirty="0" err="1"/>
              <a:t>caracteristica</a:t>
            </a:r>
            <a:r>
              <a:rPr lang="en-US" dirty="0"/>
              <a:t>=" + </a:t>
            </a:r>
            <a:r>
              <a:rPr lang="en-US" dirty="0" err="1"/>
              <a:t>caracteristica</a:t>
            </a:r>
            <a:r>
              <a:rPr lang="en-US" dirty="0"/>
              <a:t>;</a:t>
            </a:r>
            <a:endParaRPr lang="pt-BR" dirty="0"/>
          </a:p>
          <a:p>
            <a:r>
              <a:rPr lang="en-US" dirty="0"/>
              <a:t>	    }</a:t>
            </a:r>
            <a:endParaRPr lang="pt-BR" dirty="0"/>
          </a:p>
          <a:p>
            <a:r>
              <a:rPr lang="en-US" b="1" dirty="0" err="1"/>
              <a:t>Mamifero</a:t>
            </a:r>
            <a:r>
              <a:rPr lang="en-US" b="1" dirty="0"/>
              <a:t>:</a:t>
            </a:r>
            <a:endParaRPr lang="pt-BR" b="1" dirty="0"/>
          </a:p>
          <a:p>
            <a:r>
              <a:rPr lang="en-US" dirty="0" smtClean="0"/>
              <a:t>                 @</a:t>
            </a:r>
            <a:r>
              <a:rPr lang="en-US" dirty="0"/>
              <a:t>Override</a:t>
            </a:r>
            <a:endParaRPr lang="pt-BR" dirty="0"/>
          </a:p>
          <a:p>
            <a:r>
              <a:rPr lang="en-US" dirty="0"/>
              <a:t>	public String </a:t>
            </a:r>
            <a:r>
              <a:rPr lang="en-US" dirty="0" err="1"/>
              <a:t>toString</a:t>
            </a:r>
            <a:r>
              <a:rPr lang="en-US" dirty="0"/>
              <a:t>() </a:t>
            </a:r>
            <a:r>
              <a:rPr lang="en-US" dirty="0" smtClean="0"/>
              <a:t>{</a:t>
            </a:r>
          </a:p>
          <a:p>
            <a:r>
              <a:rPr lang="en-US" dirty="0"/>
              <a:t>	 </a:t>
            </a:r>
            <a:r>
              <a:rPr lang="en-US" dirty="0" smtClean="0"/>
              <a:t>   return </a:t>
            </a:r>
            <a:r>
              <a:rPr lang="en-US" dirty="0" err="1"/>
              <a:t>super.toString</a:t>
            </a:r>
            <a:r>
              <a:rPr lang="en-US" dirty="0"/>
              <a:t>() +",</a:t>
            </a:r>
            <a:r>
              <a:rPr lang="en-US" dirty="0" err="1"/>
              <a:t>alimento</a:t>
            </a:r>
            <a:r>
              <a:rPr lang="en-US" dirty="0"/>
              <a:t>=" + </a:t>
            </a:r>
            <a:r>
              <a:rPr lang="en-US" dirty="0" err="1"/>
              <a:t>alimento</a:t>
            </a:r>
            <a:r>
              <a:rPr lang="en-US" dirty="0"/>
              <a:t>;</a:t>
            </a:r>
            <a:endParaRPr lang="pt-BR" dirty="0"/>
          </a:p>
          <a:p>
            <a:r>
              <a:rPr lang="en-US" dirty="0"/>
              <a:t>      }</a:t>
            </a:r>
            <a:endParaRPr lang="pt-BR" dirty="0"/>
          </a:p>
        </p:txBody>
      </p:sp>
    </p:spTree>
    <p:extLst>
      <p:ext uri="{BB962C8B-B14F-4D97-AF65-F5344CB8AC3E}">
        <p14:creationId xmlns:p14="http://schemas.microsoft.com/office/powerpoint/2010/main" val="1974829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47664" y="576064"/>
            <a:ext cx="7308304" cy="836712"/>
          </a:xfrm>
        </p:spPr>
        <p:txBody>
          <a:bodyPr anchor="b">
            <a:normAutofit/>
          </a:bodyPr>
          <a:lstStyle/>
          <a:p>
            <a:r>
              <a:rPr lang="pt-BR" dirty="0" smtClean="0"/>
              <a:t>Exemplo</a:t>
            </a:r>
            <a:endParaRPr lang="pt-BR" dirty="0"/>
          </a:p>
        </p:txBody>
      </p:sp>
      <p:pic>
        <p:nvPicPr>
          <p:cNvPr id="13" name="Picture 2" descr="C:\Users\Lucas Biason\Downloads\Jav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49699"/>
            <a:ext cx="1475655" cy="147565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3" descr="G:\ITTraining - Programas e Controle\site\questionario\Image\log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79912" y="1"/>
            <a:ext cx="1224135" cy="706231"/>
          </a:xfrm>
          <a:prstGeom prst="rect">
            <a:avLst/>
          </a:prstGeom>
          <a:noFill/>
          <a:extLst>
            <a:ext uri="{909E8E84-426E-40DD-AFC4-6F175D3DCCD1}">
              <a14:hiddenFill xmlns:a14="http://schemas.microsoft.com/office/drawing/2010/main">
                <a:solidFill>
                  <a:srgbClr val="FFFFFF"/>
                </a:solidFill>
              </a14:hiddenFill>
            </a:ext>
          </a:extLst>
        </p:spPr>
      </p:pic>
      <p:sp>
        <p:nvSpPr>
          <p:cNvPr id="7" name="Retângulo 6"/>
          <p:cNvSpPr/>
          <p:nvPr/>
        </p:nvSpPr>
        <p:spPr>
          <a:xfrm>
            <a:off x="293756" y="2132856"/>
            <a:ext cx="8606435" cy="3970318"/>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dirty="0" err="1"/>
              <a:t>Classe</a:t>
            </a:r>
            <a:r>
              <a:rPr lang="en-US" dirty="0"/>
              <a:t> </a:t>
            </a:r>
            <a:r>
              <a:rPr lang="en-US" dirty="0" err="1"/>
              <a:t>teste</a:t>
            </a:r>
            <a:r>
              <a:rPr lang="en-US" dirty="0"/>
              <a:t>: </a:t>
            </a:r>
            <a:endParaRPr lang="pt-BR" dirty="0"/>
          </a:p>
          <a:p>
            <a:r>
              <a:rPr lang="en-US" b="1" dirty="0"/>
              <a:t>public</a:t>
            </a:r>
            <a:r>
              <a:rPr lang="en-US" dirty="0"/>
              <a:t> </a:t>
            </a:r>
            <a:r>
              <a:rPr lang="en-US" b="1" dirty="0"/>
              <a:t>class</a:t>
            </a:r>
            <a:r>
              <a:rPr lang="en-US" dirty="0"/>
              <a:t> </a:t>
            </a:r>
            <a:r>
              <a:rPr lang="en-US" dirty="0" err="1"/>
              <a:t>AnimalTeste</a:t>
            </a:r>
            <a:r>
              <a:rPr lang="en-US" dirty="0"/>
              <a:t>{</a:t>
            </a:r>
            <a:endParaRPr lang="pt-BR" dirty="0"/>
          </a:p>
          <a:p>
            <a:r>
              <a:rPr lang="en-US" dirty="0"/>
              <a:t>	</a:t>
            </a:r>
            <a:r>
              <a:rPr lang="en-US" b="1" dirty="0"/>
              <a:t>public</a:t>
            </a:r>
            <a:r>
              <a:rPr lang="en-US" dirty="0"/>
              <a:t> </a:t>
            </a:r>
            <a:r>
              <a:rPr lang="en-US" b="1" dirty="0"/>
              <a:t>static</a:t>
            </a:r>
            <a:r>
              <a:rPr lang="en-US" dirty="0"/>
              <a:t> </a:t>
            </a:r>
            <a:r>
              <a:rPr lang="en-US" b="1" dirty="0"/>
              <a:t>void</a:t>
            </a:r>
            <a:r>
              <a:rPr lang="en-US" dirty="0"/>
              <a:t> main(String </a:t>
            </a:r>
            <a:r>
              <a:rPr lang="en-US" dirty="0" err="1"/>
              <a:t>args</a:t>
            </a:r>
            <a:r>
              <a:rPr lang="en-US" dirty="0"/>
              <a:t>[]){</a:t>
            </a:r>
            <a:endParaRPr lang="pt-BR" dirty="0"/>
          </a:p>
          <a:p>
            <a:r>
              <a:rPr lang="en-US" dirty="0"/>
              <a:t>	</a:t>
            </a:r>
            <a:endParaRPr lang="pt-BR" dirty="0"/>
          </a:p>
          <a:p>
            <a:r>
              <a:rPr lang="en-US" dirty="0"/>
              <a:t>		</a:t>
            </a:r>
            <a:r>
              <a:rPr lang="pt-BR" b="1" dirty="0">
                <a:solidFill>
                  <a:schemeClr val="bg2">
                    <a:lumMod val="25000"/>
                  </a:schemeClr>
                </a:solidFill>
              </a:rPr>
              <a:t>Animal camelo = new </a:t>
            </a:r>
            <a:r>
              <a:rPr lang="pt-BR" b="1" dirty="0" err="1">
                <a:solidFill>
                  <a:schemeClr val="bg2">
                    <a:lumMod val="25000"/>
                  </a:schemeClr>
                </a:solidFill>
              </a:rPr>
              <a:t>Mamifero</a:t>
            </a:r>
            <a:r>
              <a:rPr lang="pt-BR" b="1" dirty="0">
                <a:solidFill>
                  <a:schemeClr val="bg2">
                    <a:lumMod val="25000"/>
                  </a:schemeClr>
                </a:solidFill>
              </a:rPr>
              <a:t>();</a:t>
            </a:r>
          </a:p>
          <a:p>
            <a:r>
              <a:rPr lang="pt-BR" dirty="0"/>
              <a:t>		</a:t>
            </a:r>
            <a:r>
              <a:rPr lang="pt-BR" dirty="0" err="1"/>
              <a:t>camelo.</a:t>
            </a:r>
            <a:r>
              <a:rPr lang="pt-BR" b="1" dirty="0" err="1">
                <a:solidFill>
                  <a:schemeClr val="accent6">
                    <a:lumMod val="75000"/>
                  </a:schemeClr>
                </a:solidFill>
              </a:rPr>
              <a:t>pegarDados</a:t>
            </a:r>
            <a:r>
              <a:rPr lang="pt-BR" dirty="0"/>
              <a:t>();</a:t>
            </a:r>
          </a:p>
          <a:p>
            <a:r>
              <a:rPr lang="pt-BR" dirty="0"/>
              <a:t>		</a:t>
            </a:r>
            <a:r>
              <a:rPr lang="pt-BR" b="1" dirty="0">
                <a:solidFill>
                  <a:schemeClr val="bg2">
                    <a:lumMod val="25000"/>
                  </a:schemeClr>
                </a:solidFill>
              </a:rPr>
              <a:t>Animal </a:t>
            </a:r>
            <a:r>
              <a:rPr lang="pt-BR" b="1" dirty="0" err="1">
                <a:solidFill>
                  <a:schemeClr val="bg2">
                    <a:lumMod val="25000"/>
                  </a:schemeClr>
                </a:solidFill>
              </a:rPr>
              <a:t>tubarao</a:t>
            </a:r>
            <a:r>
              <a:rPr lang="pt-BR" b="1" dirty="0">
                <a:solidFill>
                  <a:schemeClr val="bg2">
                    <a:lumMod val="25000"/>
                  </a:schemeClr>
                </a:solidFill>
              </a:rPr>
              <a:t> = new Peixe();</a:t>
            </a:r>
          </a:p>
          <a:p>
            <a:r>
              <a:rPr lang="pt-BR" dirty="0"/>
              <a:t>		</a:t>
            </a:r>
            <a:r>
              <a:rPr lang="pt-BR" dirty="0" err="1"/>
              <a:t>tubarao.</a:t>
            </a:r>
            <a:r>
              <a:rPr lang="pt-BR" b="1" dirty="0" err="1">
                <a:solidFill>
                  <a:schemeClr val="accent6">
                    <a:lumMod val="75000"/>
                  </a:schemeClr>
                </a:solidFill>
              </a:rPr>
              <a:t>pegarDados</a:t>
            </a:r>
            <a:r>
              <a:rPr lang="pt-BR" dirty="0" smtClean="0"/>
              <a:t>();</a:t>
            </a:r>
          </a:p>
          <a:p>
            <a:r>
              <a:rPr lang="pt-BR" dirty="0"/>
              <a:t> </a:t>
            </a:r>
          </a:p>
          <a:p>
            <a:r>
              <a:rPr lang="pt-BR" dirty="0"/>
              <a:t>		</a:t>
            </a:r>
            <a:r>
              <a:rPr lang="en-US" b="1" dirty="0" err="1"/>
              <a:t>System.</a:t>
            </a:r>
            <a:r>
              <a:rPr lang="en-US" b="1" i="1" dirty="0" err="1"/>
              <a:t>out</a:t>
            </a:r>
            <a:r>
              <a:rPr lang="en-US" b="1" dirty="0" err="1"/>
              <a:t>.println</a:t>
            </a:r>
            <a:r>
              <a:rPr lang="en-US" b="1" dirty="0"/>
              <a:t>(</a:t>
            </a:r>
            <a:r>
              <a:rPr lang="en-US" b="1" dirty="0" err="1"/>
              <a:t>camelo</a:t>
            </a:r>
            <a:r>
              <a:rPr lang="en-US" b="1" dirty="0"/>
              <a:t>);</a:t>
            </a:r>
            <a:endParaRPr lang="pt-BR" b="1" dirty="0"/>
          </a:p>
          <a:p>
            <a:r>
              <a:rPr lang="en-US" b="1" dirty="0"/>
              <a:t>		</a:t>
            </a:r>
            <a:r>
              <a:rPr lang="en-US" b="1" dirty="0" err="1"/>
              <a:t>System.</a:t>
            </a:r>
            <a:r>
              <a:rPr lang="en-US" b="1" i="1" dirty="0" err="1"/>
              <a:t>out</a:t>
            </a:r>
            <a:r>
              <a:rPr lang="en-US" b="1" dirty="0" err="1"/>
              <a:t>.println</a:t>
            </a:r>
            <a:r>
              <a:rPr lang="en-US" b="1" dirty="0"/>
              <a:t>(</a:t>
            </a:r>
            <a:r>
              <a:rPr lang="en-US" b="1" dirty="0" err="1"/>
              <a:t>tubarao</a:t>
            </a:r>
            <a:r>
              <a:rPr lang="en-US" b="1" dirty="0" smtClean="0"/>
              <a:t>);</a:t>
            </a:r>
            <a:endParaRPr lang="pt-BR" b="1" dirty="0"/>
          </a:p>
          <a:p>
            <a:r>
              <a:rPr lang="pt-BR" dirty="0"/>
              <a:t>		</a:t>
            </a:r>
          </a:p>
          <a:p>
            <a:r>
              <a:rPr lang="pt-BR" dirty="0"/>
              <a:t>	}	</a:t>
            </a:r>
          </a:p>
          <a:p>
            <a:r>
              <a:rPr lang="pt-BR" dirty="0"/>
              <a:t>}</a:t>
            </a:r>
          </a:p>
        </p:txBody>
      </p:sp>
    </p:spTree>
    <p:extLst>
      <p:ext uri="{BB962C8B-B14F-4D97-AF65-F5344CB8AC3E}">
        <p14:creationId xmlns:p14="http://schemas.microsoft.com/office/powerpoint/2010/main" val="623702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47664" y="576064"/>
            <a:ext cx="7308304" cy="836712"/>
          </a:xfrm>
        </p:spPr>
        <p:txBody>
          <a:bodyPr anchor="b">
            <a:normAutofit/>
          </a:bodyPr>
          <a:lstStyle/>
          <a:p>
            <a:r>
              <a:rPr lang="pt-BR" i="1" dirty="0" smtClean="0"/>
              <a:t>Interfaces</a:t>
            </a:r>
            <a:endParaRPr lang="pt-BR" i="1" dirty="0"/>
          </a:p>
        </p:txBody>
      </p:sp>
      <p:pic>
        <p:nvPicPr>
          <p:cNvPr id="13" name="Picture 2" descr="C:\Users\Lucas Biason\Downloads\Jav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49699"/>
            <a:ext cx="1475655" cy="147565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3" descr="G:\ITTraining - Programas e Controle\site\questionario\Image\log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79912" y="1"/>
            <a:ext cx="1224135" cy="706231"/>
          </a:xfrm>
          <a:prstGeom prst="rect">
            <a:avLst/>
          </a:prstGeom>
          <a:noFill/>
          <a:extLst>
            <a:ext uri="{909E8E84-426E-40DD-AFC4-6F175D3DCCD1}">
              <a14:hiddenFill xmlns:a14="http://schemas.microsoft.com/office/drawing/2010/main">
                <a:solidFill>
                  <a:srgbClr val="FFFFFF"/>
                </a:solidFill>
              </a14:hiddenFill>
            </a:ext>
          </a:extLst>
        </p:spPr>
      </p:pic>
      <p:sp>
        <p:nvSpPr>
          <p:cNvPr id="3" name="Retângulo 2"/>
          <p:cNvSpPr/>
          <p:nvPr/>
        </p:nvSpPr>
        <p:spPr>
          <a:xfrm>
            <a:off x="440268" y="1844824"/>
            <a:ext cx="8020164" cy="923330"/>
          </a:xfrm>
          <a:prstGeom prst="rect">
            <a:avLst/>
          </a:prstGeom>
        </p:spPr>
        <p:txBody>
          <a:bodyPr wrap="square">
            <a:spAutoFit/>
          </a:bodyPr>
          <a:lstStyle/>
          <a:p>
            <a:pPr algn="just"/>
            <a:r>
              <a:rPr lang="pt-BR" dirty="0" smtClean="0"/>
              <a:t>	Uma interface Java declara um conjunto de métodos. Um objeto que suporte uma interface deve possuir uma implementação para todo método declarado na interface. </a:t>
            </a:r>
            <a:endParaRPr lang="pt-BR" dirty="0"/>
          </a:p>
        </p:txBody>
      </p:sp>
      <p:sp>
        <p:nvSpPr>
          <p:cNvPr id="4" name="Retângulo 3"/>
          <p:cNvSpPr/>
          <p:nvPr/>
        </p:nvSpPr>
        <p:spPr>
          <a:xfrm>
            <a:off x="539552" y="2967335"/>
            <a:ext cx="7920880" cy="646331"/>
          </a:xfrm>
          <a:prstGeom prst="rect">
            <a:avLst/>
          </a:prstGeom>
        </p:spPr>
        <p:txBody>
          <a:bodyPr wrap="square">
            <a:spAutoFit/>
          </a:bodyPr>
          <a:lstStyle/>
          <a:p>
            <a:r>
              <a:rPr lang="pt-BR" dirty="0" smtClean="0"/>
              <a:t>	Uma </a:t>
            </a:r>
            <a:r>
              <a:rPr lang="pt-BR" dirty="0"/>
              <a:t>interface costuma ser utilizada no lugar de uma classe abstract quando não há nenhuma implementação padrão a herdar.</a:t>
            </a:r>
          </a:p>
        </p:txBody>
      </p:sp>
      <p:sp>
        <p:nvSpPr>
          <p:cNvPr id="5" name="Retângulo 4"/>
          <p:cNvSpPr/>
          <p:nvPr/>
        </p:nvSpPr>
        <p:spPr>
          <a:xfrm>
            <a:off x="2339752" y="3679864"/>
            <a:ext cx="4572000" cy="1477328"/>
          </a:xfrm>
          <a:prstGeom prst="rect">
            <a:avLst/>
          </a:prstGeom>
        </p:spPr>
        <p:style>
          <a:lnRef idx="2">
            <a:schemeClr val="dk1"/>
          </a:lnRef>
          <a:fillRef idx="1">
            <a:schemeClr val="lt1"/>
          </a:fillRef>
          <a:effectRef idx="0">
            <a:schemeClr val="dk1"/>
          </a:effectRef>
          <a:fontRef idx="minor">
            <a:schemeClr val="dk1"/>
          </a:fontRef>
        </p:style>
        <p:txBody>
          <a:bodyPr>
            <a:spAutoFit/>
          </a:bodyPr>
          <a:lstStyle/>
          <a:p>
            <a:r>
              <a:rPr lang="en-US" b="1" dirty="0"/>
              <a:t>public</a:t>
            </a:r>
            <a:r>
              <a:rPr lang="en-US" dirty="0"/>
              <a:t> </a:t>
            </a:r>
            <a:r>
              <a:rPr lang="en-US" b="1" dirty="0">
                <a:solidFill>
                  <a:schemeClr val="accent6">
                    <a:lumMod val="75000"/>
                  </a:schemeClr>
                </a:solidFill>
              </a:rPr>
              <a:t>interface</a:t>
            </a:r>
            <a:r>
              <a:rPr lang="en-US" dirty="0">
                <a:solidFill>
                  <a:schemeClr val="accent6">
                    <a:lumMod val="75000"/>
                  </a:schemeClr>
                </a:solidFill>
              </a:rPr>
              <a:t> </a:t>
            </a:r>
            <a:r>
              <a:rPr lang="en-US" dirty="0"/>
              <a:t>Animal {</a:t>
            </a:r>
            <a:endParaRPr lang="pt-BR" dirty="0"/>
          </a:p>
          <a:p>
            <a:r>
              <a:rPr lang="en-US" dirty="0"/>
              <a:t>	</a:t>
            </a:r>
            <a:r>
              <a:rPr lang="en-US" b="1" dirty="0"/>
              <a:t>public</a:t>
            </a:r>
            <a:r>
              <a:rPr lang="en-US" dirty="0"/>
              <a:t> </a:t>
            </a:r>
            <a:r>
              <a:rPr lang="en-US" b="1" dirty="0"/>
              <a:t>void</a:t>
            </a:r>
            <a:r>
              <a:rPr lang="en-US" dirty="0"/>
              <a:t> </a:t>
            </a:r>
            <a:r>
              <a:rPr lang="en-US" dirty="0" err="1"/>
              <a:t>gritar</a:t>
            </a:r>
            <a:r>
              <a:rPr lang="en-US" dirty="0"/>
              <a:t>();</a:t>
            </a:r>
            <a:endParaRPr lang="pt-BR" dirty="0"/>
          </a:p>
          <a:p>
            <a:r>
              <a:rPr lang="en-US" dirty="0"/>
              <a:t>	</a:t>
            </a:r>
            <a:r>
              <a:rPr lang="en-US" b="1" dirty="0"/>
              <a:t>public</a:t>
            </a:r>
            <a:r>
              <a:rPr lang="en-US" dirty="0"/>
              <a:t> </a:t>
            </a:r>
            <a:r>
              <a:rPr lang="en-US" b="1" dirty="0"/>
              <a:t>void</a:t>
            </a:r>
            <a:r>
              <a:rPr lang="en-US" dirty="0"/>
              <a:t> </a:t>
            </a:r>
            <a:r>
              <a:rPr lang="en-US" dirty="0" err="1"/>
              <a:t>andar</a:t>
            </a:r>
            <a:r>
              <a:rPr lang="en-US" dirty="0"/>
              <a:t>();</a:t>
            </a:r>
            <a:endParaRPr lang="pt-BR" dirty="0"/>
          </a:p>
          <a:p>
            <a:r>
              <a:rPr lang="en-US" dirty="0"/>
              <a:t>	</a:t>
            </a:r>
            <a:r>
              <a:rPr lang="en-US" b="1" dirty="0"/>
              <a:t>public</a:t>
            </a:r>
            <a:r>
              <a:rPr lang="en-US" dirty="0"/>
              <a:t> </a:t>
            </a:r>
            <a:r>
              <a:rPr lang="en-US" b="1" dirty="0"/>
              <a:t>void</a:t>
            </a:r>
            <a:r>
              <a:rPr lang="en-US" dirty="0"/>
              <a:t> </a:t>
            </a:r>
            <a:r>
              <a:rPr lang="en-US" dirty="0" err="1"/>
              <a:t>respirar</a:t>
            </a:r>
            <a:r>
              <a:rPr lang="en-US" dirty="0"/>
              <a:t>();</a:t>
            </a:r>
            <a:endParaRPr lang="pt-BR" dirty="0"/>
          </a:p>
          <a:p>
            <a:r>
              <a:rPr lang="pt-BR" dirty="0"/>
              <a:t>}</a:t>
            </a:r>
          </a:p>
        </p:txBody>
      </p:sp>
      <p:sp>
        <p:nvSpPr>
          <p:cNvPr id="6" name="Retângulo 5"/>
          <p:cNvSpPr/>
          <p:nvPr/>
        </p:nvSpPr>
        <p:spPr>
          <a:xfrm>
            <a:off x="539552" y="5445224"/>
            <a:ext cx="8020164" cy="923330"/>
          </a:xfrm>
          <a:prstGeom prst="rect">
            <a:avLst/>
          </a:prstGeom>
        </p:spPr>
        <p:txBody>
          <a:bodyPr wrap="square">
            <a:spAutoFit/>
          </a:bodyPr>
          <a:lstStyle/>
          <a:p>
            <a:r>
              <a:rPr lang="pt-BR" dirty="0" smtClean="0"/>
              <a:t>	Para </a:t>
            </a:r>
            <a:r>
              <a:rPr lang="pt-BR" dirty="0"/>
              <a:t>utilizar uma interface, uma classe concreta deve especificar que implementa a interface e deve declarar nesta cada método com a assinatura especificada na sua declaração de interface. </a:t>
            </a:r>
          </a:p>
        </p:txBody>
      </p:sp>
    </p:spTree>
    <p:extLst>
      <p:ext uri="{BB962C8B-B14F-4D97-AF65-F5344CB8AC3E}">
        <p14:creationId xmlns:p14="http://schemas.microsoft.com/office/powerpoint/2010/main" val="24515222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47664" y="576064"/>
            <a:ext cx="7308304" cy="836712"/>
          </a:xfrm>
        </p:spPr>
        <p:txBody>
          <a:bodyPr anchor="b">
            <a:normAutofit/>
          </a:bodyPr>
          <a:lstStyle/>
          <a:p>
            <a:r>
              <a:rPr lang="pt-BR" i="1" dirty="0" smtClean="0"/>
              <a:t>Interfaces</a:t>
            </a:r>
            <a:endParaRPr lang="pt-BR" i="1" dirty="0"/>
          </a:p>
        </p:txBody>
      </p:sp>
      <p:pic>
        <p:nvPicPr>
          <p:cNvPr id="13" name="Picture 2" descr="C:\Users\Lucas Biason\Downloads\Jav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49699"/>
            <a:ext cx="1475655" cy="147565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3" descr="G:\ITTraining - Programas e Controle\site\questionario\Image\log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79912" y="1"/>
            <a:ext cx="1224135" cy="706231"/>
          </a:xfrm>
          <a:prstGeom prst="rect">
            <a:avLst/>
          </a:prstGeom>
          <a:noFill/>
          <a:extLst>
            <a:ext uri="{909E8E84-426E-40DD-AFC4-6F175D3DCCD1}">
              <a14:hiddenFill xmlns:a14="http://schemas.microsoft.com/office/drawing/2010/main">
                <a:solidFill>
                  <a:srgbClr val="FFFFFF"/>
                </a:solidFill>
              </a14:hiddenFill>
            </a:ext>
          </a:extLst>
        </p:spPr>
      </p:pic>
      <p:sp>
        <p:nvSpPr>
          <p:cNvPr id="7" name="Retângulo 6"/>
          <p:cNvSpPr/>
          <p:nvPr/>
        </p:nvSpPr>
        <p:spPr>
          <a:xfrm>
            <a:off x="1115616" y="1844824"/>
            <a:ext cx="6984776" cy="3970318"/>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b="1" dirty="0"/>
              <a:t>public</a:t>
            </a:r>
            <a:r>
              <a:rPr lang="en-US" dirty="0"/>
              <a:t> </a:t>
            </a:r>
            <a:r>
              <a:rPr lang="en-US" b="1" dirty="0"/>
              <a:t>class</a:t>
            </a:r>
            <a:r>
              <a:rPr lang="en-US" dirty="0"/>
              <a:t> </a:t>
            </a:r>
            <a:r>
              <a:rPr lang="en-US" dirty="0" err="1"/>
              <a:t>Cachorro</a:t>
            </a:r>
            <a:r>
              <a:rPr lang="en-US" dirty="0"/>
              <a:t> </a:t>
            </a:r>
            <a:r>
              <a:rPr lang="en-US" b="1" dirty="0"/>
              <a:t>implements</a:t>
            </a:r>
            <a:r>
              <a:rPr lang="en-US" dirty="0"/>
              <a:t> Animal {</a:t>
            </a:r>
            <a:endParaRPr lang="pt-BR" dirty="0"/>
          </a:p>
          <a:p>
            <a:r>
              <a:rPr lang="en-US" dirty="0"/>
              <a:t>	@Override</a:t>
            </a:r>
            <a:endParaRPr lang="pt-BR" dirty="0"/>
          </a:p>
          <a:p>
            <a:r>
              <a:rPr lang="en-US" dirty="0"/>
              <a:t>	</a:t>
            </a:r>
            <a:r>
              <a:rPr lang="en-US" b="1" dirty="0"/>
              <a:t>public</a:t>
            </a:r>
            <a:r>
              <a:rPr lang="en-US" dirty="0"/>
              <a:t> </a:t>
            </a:r>
            <a:r>
              <a:rPr lang="en-US" b="1" dirty="0"/>
              <a:t>void</a:t>
            </a:r>
            <a:r>
              <a:rPr lang="en-US" dirty="0"/>
              <a:t> </a:t>
            </a:r>
            <a:r>
              <a:rPr lang="en-US" dirty="0" err="1"/>
              <a:t>gritar</a:t>
            </a:r>
            <a:r>
              <a:rPr lang="en-US" dirty="0"/>
              <a:t>(){</a:t>
            </a:r>
            <a:endParaRPr lang="pt-BR" dirty="0"/>
          </a:p>
          <a:p>
            <a:r>
              <a:rPr lang="en-US" dirty="0"/>
              <a:t>		</a:t>
            </a:r>
            <a:r>
              <a:rPr lang="en-US" dirty="0" err="1"/>
              <a:t>System.</a:t>
            </a:r>
            <a:r>
              <a:rPr lang="en-US" i="1" dirty="0" err="1"/>
              <a:t>out</a:t>
            </a:r>
            <a:r>
              <a:rPr lang="en-US" dirty="0" err="1"/>
              <a:t>.println</a:t>
            </a:r>
            <a:r>
              <a:rPr lang="en-US" dirty="0"/>
              <a:t>("</a:t>
            </a:r>
            <a:r>
              <a:rPr lang="en-US" dirty="0" err="1"/>
              <a:t>AuAuAu</a:t>
            </a:r>
            <a:r>
              <a:rPr lang="en-US" dirty="0"/>
              <a:t>!!");</a:t>
            </a:r>
            <a:endParaRPr lang="pt-BR" dirty="0"/>
          </a:p>
          <a:p>
            <a:r>
              <a:rPr lang="en-US" dirty="0"/>
              <a:t>	}</a:t>
            </a:r>
            <a:endParaRPr lang="pt-BR" dirty="0"/>
          </a:p>
          <a:p>
            <a:r>
              <a:rPr lang="en-US" dirty="0"/>
              <a:t>	@Override</a:t>
            </a:r>
            <a:endParaRPr lang="pt-BR" dirty="0"/>
          </a:p>
          <a:p>
            <a:r>
              <a:rPr lang="en-US" dirty="0"/>
              <a:t>	</a:t>
            </a:r>
            <a:r>
              <a:rPr lang="en-US" b="1" dirty="0"/>
              <a:t>public</a:t>
            </a:r>
            <a:r>
              <a:rPr lang="en-US" dirty="0"/>
              <a:t> </a:t>
            </a:r>
            <a:r>
              <a:rPr lang="en-US" b="1" dirty="0"/>
              <a:t>void</a:t>
            </a:r>
            <a:r>
              <a:rPr lang="en-US" dirty="0"/>
              <a:t> </a:t>
            </a:r>
            <a:r>
              <a:rPr lang="en-US" dirty="0" err="1"/>
              <a:t>andar</a:t>
            </a:r>
            <a:r>
              <a:rPr lang="en-US" dirty="0"/>
              <a:t>() {</a:t>
            </a:r>
            <a:endParaRPr lang="pt-BR" dirty="0"/>
          </a:p>
          <a:p>
            <a:r>
              <a:rPr lang="en-US" dirty="0"/>
              <a:t>		</a:t>
            </a:r>
            <a:r>
              <a:rPr lang="en-US" dirty="0" err="1"/>
              <a:t>System.</a:t>
            </a:r>
            <a:r>
              <a:rPr lang="en-US" i="1" dirty="0" err="1"/>
              <a:t>out</a:t>
            </a:r>
            <a:r>
              <a:rPr lang="en-US" dirty="0" err="1"/>
              <a:t>.println</a:t>
            </a:r>
            <a:r>
              <a:rPr lang="en-US" dirty="0"/>
              <a:t>("</a:t>
            </a:r>
            <a:r>
              <a:rPr lang="en-US" dirty="0" err="1"/>
              <a:t>cão</a:t>
            </a:r>
            <a:r>
              <a:rPr lang="en-US" dirty="0"/>
              <a:t> </a:t>
            </a:r>
            <a:r>
              <a:rPr lang="en-US" dirty="0" err="1"/>
              <a:t>andando</a:t>
            </a:r>
            <a:r>
              <a:rPr lang="en-US" dirty="0"/>
              <a:t>!!");	</a:t>
            </a:r>
            <a:endParaRPr lang="pt-BR" dirty="0"/>
          </a:p>
          <a:p>
            <a:r>
              <a:rPr lang="en-US" dirty="0"/>
              <a:t>	}</a:t>
            </a:r>
            <a:endParaRPr lang="pt-BR" dirty="0"/>
          </a:p>
          <a:p>
            <a:r>
              <a:rPr lang="en-US" dirty="0"/>
              <a:t>	@Override</a:t>
            </a:r>
            <a:endParaRPr lang="pt-BR" dirty="0"/>
          </a:p>
          <a:p>
            <a:r>
              <a:rPr lang="en-US" dirty="0"/>
              <a:t>	</a:t>
            </a:r>
            <a:r>
              <a:rPr lang="en-US" b="1" dirty="0"/>
              <a:t>public</a:t>
            </a:r>
            <a:r>
              <a:rPr lang="en-US" dirty="0"/>
              <a:t> </a:t>
            </a:r>
            <a:r>
              <a:rPr lang="en-US" b="1" dirty="0"/>
              <a:t>void</a:t>
            </a:r>
            <a:r>
              <a:rPr lang="en-US" dirty="0"/>
              <a:t> </a:t>
            </a:r>
            <a:r>
              <a:rPr lang="en-US" dirty="0" err="1"/>
              <a:t>respirar</a:t>
            </a:r>
            <a:r>
              <a:rPr lang="en-US" dirty="0"/>
              <a:t>() {</a:t>
            </a:r>
            <a:endParaRPr lang="pt-BR" dirty="0"/>
          </a:p>
          <a:p>
            <a:r>
              <a:rPr lang="en-US" dirty="0"/>
              <a:t>		</a:t>
            </a:r>
            <a:r>
              <a:rPr lang="en-US" dirty="0" err="1"/>
              <a:t>System.</a:t>
            </a:r>
            <a:r>
              <a:rPr lang="en-US" i="1" dirty="0" err="1"/>
              <a:t>out</a:t>
            </a:r>
            <a:r>
              <a:rPr lang="en-US" dirty="0" err="1"/>
              <a:t>.println</a:t>
            </a:r>
            <a:r>
              <a:rPr lang="en-US" dirty="0"/>
              <a:t>("</a:t>
            </a:r>
            <a:r>
              <a:rPr lang="en-US" dirty="0" err="1"/>
              <a:t>cão</a:t>
            </a:r>
            <a:r>
              <a:rPr lang="en-US" dirty="0"/>
              <a:t> </a:t>
            </a:r>
            <a:r>
              <a:rPr lang="en-US" dirty="0" err="1"/>
              <a:t>respirando</a:t>
            </a:r>
            <a:r>
              <a:rPr lang="en-US" dirty="0"/>
              <a:t>!!");</a:t>
            </a:r>
            <a:endParaRPr lang="pt-BR" dirty="0"/>
          </a:p>
          <a:p>
            <a:r>
              <a:rPr lang="en-US" dirty="0"/>
              <a:t>	}</a:t>
            </a:r>
            <a:endParaRPr lang="pt-BR" dirty="0"/>
          </a:p>
          <a:p>
            <a:r>
              <a:rPr lang="en-US" dirty="0"/>
              <a:t>}</a:t>
            </a:r>
            <a:endParaRPr lang="pt-BR" dirty="0"/>
          </a:p>
        </p:txBody>
      </p:sp>
    </p:spTree>
    <p:extLst>
      <p:ext uri="{BB962C8B-B14F-4D97-AF65-F5344CB8AC3E}">
        <p14:creationId xmlns:p14="http://schemas.microsoft.com/office/powerpoint/2010/main" val="3547115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47664" y="576064"/>
            <a:ext cx="7308304" cy="836712"/>
          </a:xfrm>
        </p:spPr>
        <p:txBody>
          <a:bodyPr anchor="b">
            <a:normAutofit/>
          </a:bodyPr>
          <a:lstStyle/>
          <a:p>
            <a:r>
              <a:rPr lang="pt-BR" i="1" dirty="0" smtClean="0"/>
              <a:t>Interfaces - </a:t>
            </a:r>
            <a:r>
              <a:rPr lang="pt-BR" dirty="0" smtClean="0"/>
              <a:t>Exemplo</a:t>
            </a:r>
            <a:endParaRPr lang="pt-BR" dirty="0"/>
          </a:p>
        </p:txBody>
      </p:sp>
      <p:pic>
        <p:nvPicPr>
          <p:cNvPr id="13" name="Picture 2" descr="C:\Users\Lucas Biason\Downloads\Jav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49699"/>
            <a:ext cx="1475655" cy="147565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3" descr="G:\ITTraining - Programas e Controle\site\questionario\Image\log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79912" y="1"/>
            <a:ext cx="1224135" cy="706231"/>
          </a:xfrm>
          <a:prstGeom prst="rect">
            <a:avLst/>
          </a:prstGeom>
          <a:noFill/>
          <a:extLst>
            <a:ext uri="{909E8E84-426E-40DD-AFC4-6F175D3DCCD1}">
              <a14:hiddenFill xmlns:a14="http://schemas.microsoft.com/office/drawing/2010/main">
                <a:solidFill>
                  <a:srgbClr val="FFFFFF"/>
                </a:solidFill>
              </a14:hiddenFill>
            </a:ext>
          </a:extLst>
        </p:spPr>
      </p:pic>
      <p:sp>
        <p:nvSpPr>
          <p:cNvPr id="3" name="Retângulo 2"/>
          <p:cNvSpPr/>
          <p:nvPr/>
        </p:nvSpPr>
        <p:spPr>
          <a:xfrm>
            <a:off x="468032" y="1772816"/>
            <a:ext cx="7920391" cy="1200329"/>
          </a:xfrm>
          <a:prstGeom prst="rect">
            <a:avLst/>
          </a:prstGeom>
        </p:spPr>
        <p:txBody>
          <a:bodyPr wrap="square">
            <a:spAutoFit/>
          </a:bodyPr>
          <a:lstStyle/>
          <a:p>
            <a:pPr lvl="0"/>
            <a:r>
              <a:rPr lang="pt-BR" dirty="0" smtClean="0"/>
              <a:t>	Crie </a:t>
            </a:r>
            <a:r>
              <a:rPr lang="pt-BR" dirty="0"/>
              <a:t>a interface Figura geométrica que deve conter os método:</a:t>
            </a:r>
          </a:p>
          <a:p>
            <a:r>
              <a:rPr lang="en-US" b="1" dirty="0" smtClean="0"/>
              <a:t>	public </a:t>
            </a:r>
            <a:r>
              <a:rPr lang="en-US" b="1" dirty="0"/>
              <a:t>double </a:t>
            </a:r>
            <a:r>
              <a:rPr lang="en-US" b="1" dirty="0" err="1"/>
              <a:t>calcularArea</a:t>
            </a:r>
            <a:r>
              <a:rPr lang="en-US" b="1" dirty="0"/>
              <a:t>();</a:t>
            </a:r>
            <a:endParaRPr lang="pt-BR" dirty="0"/>
          </a:p>
          <a:p>
            <a:r>
              <a:rPr lang="en-US" b="1" dirty="0" smtClean="0"/>
              <a:t>	public </a:t>
            </a:r>
            <a:r>
              <a:rPr lang="en-US" b="1" dirty="0"/>
              <a:t>String </a:t>
            </a:r>
            <a:r>
              <a:rPr lang="en-US" b="1" dirty="0" err="1"/>
              <a:t>getInformacao</a:t>
            </a:r>
            <a:r>
              <a:rPr lang="en-US" b="1" dirty="0"/>
              <a:t>();</a:t>
            </a:r>
            <a:endParaRPr lang="pt-BR" dirty="0"/>
          </a:p>
          <a:p>
            <a:r>
              <a:rPr lang="pt-BR" b="1" dirty="0" smtClean="0"/>
              <a:t>	</a:t>
            </a:r>
            <a:r>
              <a:rPr lang="pt-BR" b="1" dirty="0" err="1" smtClean="0"/>
              <a:t>public</a:t>
            </a:r>
            <a:r>
              <a:rPr lang="pt-BR" b="1" dirty="0" smtClean="0"/>
              <a:t> </a:t>
            </a:r>
            <a:r>
              <a:rPr lang="pt-BR" b="1" dirty="0" err="1"/>
              <a:t>void</a:t>
            </a:r>
            <a:r>
              <a:rPr lang="pt-BR" b="1" dirty="0"/>
              <a:t> </a:t>
            </a:r>
            <a:r>
              <a:rPr lang="pt-BR" b="1" dirty="0" err="1"/>
              <a:t>pegaDados</a:t>
            </a:r>
            <a:r>
              <a:rPr lang="pt-BR" b="1" dirty="0"/>
              <a:t>();</a:t>
            </a:r>
            <a:endParaRPr lang="pt-BR" dirty="0"/>
          </a:p>
        </p:txBody>
      </p:sp>
      <p:sp>
        <p:nvSpPr>
          <p:cNvPr id="8" name="Retângulo 7"/>
          <p:cNvSpPr/>
          <p:nvPr/>
        </p:nvSpPr>
        <p:spPr>
          <a:xfrm>
            <a:off x="2286000" y="3435314"/>
            <a:ext cx="4572000" cy="2031325"/>
          </a:xfrm>
          <a:prstGeom prst="rect">
            <a:avLst/>
          </a:prstGeom>
        </p:spPr>
        <p:style>
          <a:lnRef idx="2">
            <a:schemeClr val="dk1"/>
          </a:lnRef>
          <a:fillRef idx="1">
            <a:schemeClr val="lt1"/>
          </a:fillRef>
          <a:effectRef idx="0">
            <a:schemeClr val="dk1"/>
          </a:effectRef>
          <a:fontRef idx="minor">
            <a:schemeClr val="dk1"/>
          </a:fontRef>
        </p:style>
        <p:txBody>
          <a:bodyPr>
            <a:spAutoFit/>
          </a:bodyPr>
          <a:lstStyle/>
          <a:p>
            <a:r>
              <a:rPr lang="pt-BR" dirty="0" err="1"/>
              <a:t>public</a:t>
            </a:r>
            <a:r>
              <a:rPr lang="pt-BR" dirty="0"/>
              <a:t> interface </a:t>
            </a:r>
            <a:r>
              <a:rPr lang="pt-BR" dirty="0" err="1"/>
              <a:t>FiguraGeometrica</a:t>
            </a:r>
            <a:r>
              <a:rPr lang="pt-BR" dirty="0"/>
              <a:t> {</a:t>
            </a:r>
          </a:p>
          <a:p>
            <a:pPr lvl="1"/>
            <a:endParaRPr lang="pt-BR" dirty="0"/>
          </a:p>
          <a:p>
            <a:pPr lvl="1"/>
            <a:r>
              <a:rPr lang="pt-BR" dirty="0" err="1"/>
              <a:t>public</a:t>
            </a:r>
            <a:r>
              <a:rPr lang="pt-BR" dirty="0"/>
              <a:t> </a:t>
            </a:r>
            <a:r>
              <a:rPr lang="pt-BR" dirty="0" err="1"/>
              <a:t>double</a:t>
            </a:r>
            <a:r>
              <a:rPr lang="pt-BR" dirty="0"/>
              <a:t> </a:t>
            </a:r>
            <a:r>
              <a:rPr lang="pt-BR" dirty="0" err="1"/>
              <a:t>calcularArea</a:t>
            </a:r>
            <a:r>
              <a:rPr lang="pt-BR" dirty="0"/>
              <a:t>();</a:t>
            </a:r>
          </a:p>
          <a:p>
            <a:pPr lvl="1"/>
            <a:r>
              <a:rPr lang="pt-BR" dirty="0" err="1"/>
              <a:t>public</a:t>
            </a:r>
            <a:r>
              <a:rPr lang="pt-BR" dirty="0"/>
              <a:t> String </a:t>
            </a:r>
            <a:r>
              <a:rPr lang="pt-BR" dirty="0" err="1"/>
              <a:t>getInformacao</a:t>
            </a:r>
            <a:r>
              <a:rPr lang="pt-BR" dirty="0"/>
              <a:t>();</a:t>
            </a:r>
          </a:p>
          <a:p>
            <a:pPr lvl="1"/>
            <a:r>
              <a:rPr lang="pt-BR" dirty="0" err="1"/>
              <a:t>public</a:t>
            </a:r>
            <a:r>
              <a:rPr lang="pt-BR" dirty="0"/>
              <a:t> </a:t>
            </a:r>
            <a:r>
              <a:rPr lang="pt-BR" dirty="0" err="1"/>
              <a:t>void</a:t>
            </a:r>
            <a:r>
              <a:rPr lang="pt-BR" dirty="0"/>
              <a:t> </a:t>
            </a:r>
            <a:r>
              <a:rPr lang="pt-BR" dirty="0" err="1"/>
              <a:t>pegaDados</a:t>
            </a:r>
            <a:r>
              <a:rPr lang="pt-BR" dirty="0"/>
              <a:t>();</a:t>
            </a:r>
          </a:p>
          <a:p>
            <a:endParaRPr lang="pt-BR" dirty="0"/>
          </a:p>
          <a:p>
            <a:r>
              <a:rPr lang="pt-BR" dirty="0"/>
              <a:t>}</a:t>
            </a:r>
          </a:p>
        </p:txBody>
      </p:sp>
    </p:spTree>
    <p:extLst>
      <p:ext uri="{BB962C8B-B14F-4D97-AF65-F5344CB8AC3E}">
        <p14:creationId xmlns:p14="http://schemas.microsoft.com/office/powerpoint/2010/main" val="18507099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47664" y="576064"/>
            <a:ext cx="7308304" cy="836712"/>
          </a:xfrm>
        </p:spPr>
        <p:txBody>
          <a:bodyPr anchor="b">
            <a:normAutofit/>
          </a:bodyPr>
          <a:lstStyle/>
          <a:p>
            <a:r>
              <a:rPr lang="pt-BR" i="1" dirty="0" smtClean="0"/>
              <a:t>Interfaces - </a:t>
            </a:r>
            <a:r>
              <a:rPr lang="pt-BR" dirty="0" smtClean="0"/>
              <a:t>Exemplo</a:t>
            </a:r>
            <a:endParaRPr lang="pt-BR" dirty="0"/>
          </a:p>
        </p:txBody>
      </p:sp>
      <p:pic>
        <p:nvPicPr>
          <p:cNvPr id="13" name="Picture 2" descr="C:\Users\Lucas Biason\Downloads\Jav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49699"/>
            <a:ext cx="1475655" cy="147565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3" descr="G:\ITTraining - Programas e Controle\site\questionario\Image\log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79912" y="1"/>
            <a:ext cx="1224135" cy="706231"/>
          </a:xfrm>
          <a:prstGeom prst="rect">
            <a:avLst/>
          </a:prstGeom>
          <a:noFill/>
          <a:extLst>
            <a:ext uri="{909E8E84-426E-40DD-AFC4-6F175D3DCCD1}">
              <a14:hiddenFill xmlns:a14="http://schemas.microsoft.com/office/drawing/2010/main">
                <a:solidFill>
                  <a:srgbClr val="FFFFFF"/>
                </a:solidFill>
              </a14:hiddenFill>
            </a:ext>
          </a:extLst>
        </p:spPr>
      </p:pic>
      <p:sp>
        <p:nvSpPr>
          <p:cNvPr id="4" name="Retângulo 3"/>
          <p:cNvSpPr/>
          <p:nvPr/>
        </p:nvSpPr>
        <p:spPr>
          <a:xfrm>
            <a:off x="179512" y="1412775"/>
            <a:ext cx="8712968" cy="923330"/>
          </a:xfrm>
          <a:prstGeom prst="rect">
            <a:avLst/>
          </a:prstGeom>
        </p:spPr>
        <p:txBody>
          <a:bodyPr wrap="square">
            <a:spAutoFit/>
          </a:bodyPr>
          <a:lstStyle/>
          <a:p>
            <a:pPr lvl="0" algn="just"/>
            <a:r>
              <a:rPr lang="pt-BR" dirty="0" smtClean="0"/>
              <a:t>	Crie </a:t>
            </a:r>
            <a:r>
              <a:rPr lang="pt-BR" dirty="0"/>
              <a:t>a classe </a:t>
            </a:r>
            <a:r>
              <a:rPr lang="pt-BR" b="1" dirty="0"/>
              <a:t>Quadrado</a:t>
            </a:r>
            <a:r>
              <a:rPr lang="pt-BR" dirty="0"/>
              <a:t> que deve implementar a interface figura </a:t>
            </a:r>
            <a:r>
              <a:rPr lang="pt-BR" dirty="0" err="1"/>
              <a:t>Geometrica</a:t>
            </a:r>
            <a:r>
              <a:rPr lang="pt-BR" dirty="0"/>
              <a:t> e sobrescrever o método </a:t>
            </a:r>
            <a:r>
              <a:rPr lang="pt-BR" dirty="0" err="1"/>
              <a:t>calcularArea</a:t>
            </a:r>
            <a:r>
              <a:rPr lang="pt-BR" dirty="0"/>
              <a:t>(). Esta classe deve contar o atributo </a:t>
            </a:r>
            <a:r>
              <a:rPr lang="pt-BR" dirty="0" err="1"/>
              <a:t>tamanholado</a:t>
            </a:r>
            <a:r>
              <a:rPr lang="pt-BR" dirty="0"/>
              <a:t>.</a:t>
            </a:r>
          </a:p>
          <a:p>
            <a:pPr algn="just"/>
            <a:r>
              <a:rPr lang="pt-BR" b="1" dirty="0" smtClean="0"/>
              <a:t>	</a:t>
            </a:r>
            <a:r>
              <a:rPr lang="pt-BR" b="1" dirty="0" err="1" smtClean="0"/>
              <a:t>calcularArea</a:t>
            </a:r>
            <a:r>
              <a:rPr lang="pt-BR" b="1" dirty="0" smtClean="0"/>
              <a:t> </a:t>
            </a:r>
            <a:r>
              <a:rPr lang="pt-BR" b="1" dirty="0"/>
              <a:t>-&gt; </a:t>
            </a:r>
            <a:r>
              <a:rPr lang="pt-BR" b="1" dirty="0" err="1"/>
              <a:t>tamanhaLado</a:t>
            </a:r>
            <a:r>
              <a:rPr lang="pt-BR" b="1" dirty="0"/>
              <a:t> * </a:t>
            </a:r>
            <a:r>
              <a:rPr lang="pt-BR" b="1" dirty="0" err="1"/>
              <a:t>tamanhoLado</a:t>
            </a:r>
            <a:endParaRPr lang="pt-BR" dirty="0"/>
          </a:p>
        </p:txBody>
      </p:sp>
      <p:sp>
        <p:nvSpPr>
          <p:cNvPr id="7" name="Retângulo 6"/>
          <p:cNvSpPr/>
          <p:nvPr/>
        </p:nvSpPr>
        <p:spPr>
          <a:xfrm>
            <a:off x="503792" y="2780928"/>
            <a:ext cx="8064408" cy="3416320"/>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pt-BR" b="1" dirty="0" err="1"/>
              <a:t>public</a:t>
            </a:r>
            <a:r>
              <a:rPr lang="pt-BR" b="1" dirty="0"/>
              <a:t> </a:t>
            </a:r>
            <a:r>
              <a:rPr lang="pt-BR" b="1" dirty="0" err="1"/>
              <a:t>class</a:t>
            </a:r>
            <a:r>
              <a:rPr lang="pt-BR" b="1" dirty="0"/>
              <a:t> Quadrado </a:t>
            </a:r>
            <a:r>
              <a:rPr lang="pt-BR" b="1" dirty="0" err="1">
                <a:solidFill>
                  <a:schemeClr val="accent6">
                    <a:lumMod val="75000"/>
                  </a:schemeClr>
                </a:solidFill>
              </a:rPr>
              <a:t>implements</a:t>
            </a:r>
            <a:r>
              <a:rPr lang="pt-BR" b="1" dirty="0">
                <a:solidFill>
                  <a:schemeClr val="accent6">
                    <a:lumMod val="75000"/>
                  </a:schemeClr>
                </a:solidFill>
              </a:rPr>
              <a:t> </a:t>
            </a:r>
            <a:r>
              <a:rPr lang="pt-BR" b="1" dirty="0" err="1"/>
              <a:t>FiguraGeometrica</a:t>
            </a:r>
            <a:r>
              <a:rPr lang="pt-BR" b="1" dirty="0"/>
              <a:t> </a:t>
            </a:r>
            <a:r>
              <a:rPr lang="pt-BR" b="1" dirty="0" smtClean="0"/>
              <a:t>{</a:t>
            </a:r>
            <a:endParaRPr lang="pt-BR" b="1" dirty="0"/>
          </a:p>
          <a:p>
            <a:pPr lvl="1"/>
            <a:r>
              <a:rPr lang="pt-BR" b="1" dirty="0" err="1"/>
              <a:t>public</a:t>
            </a:r>
            <a:r>
              <a:rPr lang="pt-BR" b="1" dirty="0"/>
              <a:t> </a:t>
            </a:r>
            <a:r>
              <a:rPr lang="pt-BR" b="1" dirty="0" err="1"/>
              <a:t>double</a:t>
            </a:r>
            <a:r>
              <a:rPr lang="pt-BR" b="1" dirty="0"/>
              <a:t> lado</a:t>
            </a:r>
            <a:r>
              <a:rPr lang="pt-BR" b="1" dirty="0" smtClean="0"/>
              <a:t>;</a:t>
            </a:r>
            <a:endParaRPr lang="pt-BR" b="1" dirty="0"/>
          </a:p>
          <a:p>
            <a:pPr lvl="1"/>
            <a:r>
              <a:rPr lang="pt-BR" dirty="0"/>
              <a:t>@</a:t>
            </a:r>
            <a:r>
              <a:rPr lang="pt-BR" dirty="0" err="1" smtClean="0"/>
              <a:t>Override</a:t>
            </a:r>
            <a:endParaRPr lang="pt-BR" dirty="0"/>
          </a:p>
          <a:p>
            <a:pPr lvl="1"/>
            <a:r>
              <a:rPr lang="pt-BR" b="1" dirty="0" err="1" smtClean="0"/>
              <a:t>public</a:t>
            </a:r>
            <a:r>
              <a:rPr lang="pt-BR" b="1" dirty="0" smtClean="0"/>
              <a:t> </a:t>
            </a:r>
            <a:r>
              <a:rPr lang="pt-BR" b="1" dirty="0" err="1"/>
              <a:t>double</a:t>
            </a:r>
            <a:r>
              <a:rPr lang="pt-BR" b="1" dirty="0"/>
              <a:t> </a:t>
            </a:r>
            <a:r>
              <a:rPr lang="pt-BR" b="1" dirty="0" err="1"/>
              <a:t>calcularArea</a:t>
            </a:r>
            <a:r>
              <a:rPr lang="pt-BR" b="1" dirty="0"/>
              <a:t>() </a:t>
            </a:r>
            <a:r>
              <a:rPr lang="pt-BR" dirty="0" smtClean="0"/>
              <a:t>{ </a:t>
            </a:r>
            <a:r>
              <a:rPr lang="pt-BR" dirty="0" err="1" smtClean="0"/>
              <a:t>return</a:t>
            </a:r>
            <a:r>
              <a:rPr lang="pt-BR" dirty="0" smtClean="0"/>
              <a:t> </a:t>
            </a:r>
            <a:r>
              <a:rPr lang="pt-BR" dirty="0"/>
              <a:t>lado*lado</a:t>
            </a:r>
            <a:r>
              <a:rPr lang="pt-BR" dirty="0" smtClean="0"/>
              <a:t>;  }</a:t>
            </a:r>
            <a:endParaRPr lang="pt-BR" dirty="0"/>
          </a:p>
          <a:p>
            <a:pPr lvl="1"/>
            <a:r>
              <a:rPr lang="pt-BR" dirty="0"/>
              <a:t>@</a:t>
            </a:r>
            <a:r>
              <a:rPr lang="pt-BR" dirty="0" err="1" smtClean="0"/>
              <a:t>Override</a:t>
            </a:r>
            <a:endParaRPr lang="pt-BR" dirty="0"/>
          </a:p>
          <a:p>
            <a:pPr lvl="1"/>
            <a:r>
              <a:rPr lang="pt-BR" b="1" dirty="0" err="1" smtClean="0"/>
              <a:t>public</a:t>
            </a:r>
            <a:r>
              <a:rPr lang="pt-BR" b="1" dirty="0" smtClean="0"/>
              <a:t> </a:t>
            </a:r>
            <a:r>
              <a:rPr lang="pt-BR" b="1" dirty="0"/>
              <a:t>String </a:t>
            </a:r>
            <a:r>
              <a:rPr lang="pt-BR" b="1" dirty="0" err="1"/>
              <a:t>getInformacao</a:t>
            </a:r>
            <a:r>
              <a:rPr lang="pt-BR" b="1" dirty="0"/>
              <a:t>() </a:t>
            </a:r>
            <a:r>
              <a:rPr lang="pt-BR" dirty="0" smtClean="0"/>
              <a:t>{ </a:t>
            </a:r>
            <a:r>
              <a:rPr lang="pt-BR" dirty="0" err="1" smtClean="0"/>
              <a:t>return</a:t>
            </a:r>
            <a:r>
              <a:rPr lang="pt-BR" dirty="0" smtClean="0"/>
              <a:t> </a:t>
            </a:r>
            <a:r>
              <a:rPr lang="pt-BR" dirty="0"/>
              <a:t>"Quadrado</a:t>
            </a:r>
            <a:r>
              <a:rPr lang="pt-BR" dirty="0" smtClean="0"/>
              <a:t>"; }</a:t>
            </a:r>
            <a:endParaRPr lang="pt-BR" dirty="0"/>
          </a:p>
          <a:p>
            <a:pPr lvl="1"/>
            <a:r>
              <a:rPr lang="pt-BR" dirty="0"/>
              <a:t>@</a:t>
            </a:r>
            <a:r>
              <a:rPr lang="pt-BR" dirty="0" err="1"/>
              <a:t>Override</a:t>
            </a:r>
            <a:endParaRPr lang="pt-BR" b="1" dirty="0"/>
          </a:p>
          <a:p>
            <a:pPr lvl="1"/>
            <a:r>
              <a:rPr lang="pt-BR" b="1" dirty="0" err="1"/>
              <a:t>public</a:t>
            </a:r>
            <a:r>
              <a:rPr lang="pt-BR" b="1" dirty="0"/>
              <a:t> </a:t>
            </a:r>
            <a:r>
              <a:rPr lang="pt-BR" b="1" dirty="0" err="1"/>
              <a:t>void</a:t>
            </a:r>
            <a:r>
              <a:rPr lang="pt-BR" b="1" dirty="0"/>
              <a:t> </a:t>
            </a:r>
            <a:r>
              <a:rPr lang="pt-BR" b="1" dirty="0" err="1"/>
              <a:t>pegaDados</a:t>
            </a:r>
            <a:r>
              <a:rPr lang="pt-BR" b="1" dirty="0"/>
              <a:t>() </a:t>
            </a:r>
            <a:r>
              <a:rPr lang="pt-BR" dirty="0"/>
              <a:t>{</a:t>
            </a:r>
          </a:p>
          <a:p>
            <a:pPr lvl="2"/>
            <a:r>
              <a:rPr lang="pt-BR" dirty="0" err="1"/>
              <a:t>System.out.println</a:t>
            </a:r>
            <a:r>
              <a:rPr lang="pt-BR" dirty="0"/>
              <a:t>("Entre com o lado do Quadrado: ");</a:t>
            </a:r>
          </a:p>
          <a:p>
            <a:pPr lvl="2"/>
            <a:r>
              <a:rPr lang="pt-BR" dirty="0"/>
              <a:t>lado = (new Scanner(System.in)).</a:t>
            </a:r>
            <a:r>
              <a:rPr lang="pt-BR" dirty="0" err="1"/>
              <a:t>nextDouble</a:t>
            </a:r>
            <a:r>
              <a:rPr lang="pt-BR" dirty="0"/>
              <a:t>();</a:t>
            </a:r>
          </a:p>
          <a:p>
            <a:pPr lvl="1"/>
            <a:r>
              <a:rPr lang="pt-BR" dirty="0" smtClean="0"/>
              <a:t>}</a:t>
            </a:r>
            <a:endParaRPr lang="pt-BR" dirty="0"/>
          </a:p>
          <a:p>
            <a:r>
              <a:rPr lang="pt-BR" dirty="0"/>
              <a:t>}</a:t>
            </a:r>
          </a:p>
        </p:txBody>
      </p:sp>
    </p:spTree>
    <p:extLst>
      <p:ext uri="{BB962C8B-B14F-4D97-AF65-F5344CB8AC3E}">
        <p14:creationId xmlns:p14="http://schemas.microsoft.com/office/powerpoint/2010/main" val="1746416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47664" y="576064"/>
            <a:ext cx="7308304" cy="836712"/>
          </a:xfrm>
        </p:spPr>
        <p:txBody>
          <a:bodyPr anchor="b">
            <a:normAutofit/>
          </a:bodyPr>
          <a:lstStyle/>
          <a:p>
            <a:r>
              <a:rPr lang="pt-BR" i="1" dirty="0" smtClean="0"/>
              <a:t>Interfaces - </a:t>
            </a:r>
            <a:r>
              <a:rPr lang="pt-BR" dirty="0" smtClean="0"/>
              <a:t>Exemplo</a:t>
            </a:r>
            <a:endParaRPr lang="pt-BR" dirty="0"/>
          </a:p>
        </p:txBody>
      </p:sp>
      <p:pic>
        <p:nvPicPr>
          <p:cNvPr id="13" name="Picture 2" descr="C:\Users\Lucas Biason\Downloads\Jav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49699"/>
            <a:ext cx="1475655" cy="147565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3" descr="G:\ITTraining - Programas e Controle\site\questionario\Image\log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79912" y="1"/>
            <a:ext cx="1224135" cy="706231"/>
          </a:xfrm>
          <a:prstGeom prst="rect">
            <a:avLst/>
          </a:prstGeom>
          <a:noFill/>
          <a:extLst>
            <a:ext uri="{909E8E84-426E-40DD-AFC4-6F175D3DCCD1}">
              <a14:hiddenFill xmlns:a14="http://schemas.microsoft.com/office/drawing/2010/main">
                <a:solidFill>
                  <a:srgbClr val="FFFFFF"/>
                </a:solidFill>
              </a14:hiddenFill>
            </a:ext>
          </a:extLst>
        </p:spPr>
      </p:pic>
      <p:sp>
        <p:nvSpPr>
          <p:cNvPr id="7" name="Retângulo 6"/>
          <p:cNvSpPr/>
          <p:nvPr/>
        </p:nvSpPr>
        <p:spPr>
          <a:xfrm>
            <a:off x="503792" y="2350035"/>
            <a:ext cx="8064408" cy="4247317"/>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pt-BR" b="1" dirty="0" err="1"/>
              <a:t>public</a:t>
            </a:r>
            <a:r>
              <a:rPr lang="pt-BR" b="1" dirty="0"/>
              <a:t> </a:t>
            </a:r>
            <a:r>
              <a:rPr lang="pt-BR" b="1" dirty="0" err="1"/>
              <a:t>class</a:t>
            </a:r>
            <a:r>
              <a:rPr lang="pt-BR" b="1" dirty="0"/>
              <a:t> </a:t>
            </a:r>
            <a:r>
              <a:rPr lang="pt-BR" b="1" dirty="0" smtClean="0"/>
              <a:t>Triangulo</a:t>
            </a:r>
            <a:r>
              <a:rPr lang="pt-BR" dirty="0" smtClean="0"/>
              <a:t> </a:t>
            </a:r>
            <a:r>
              <a:rPr lang="pt-BR" b="1" dirty="0" err="1" smtClean="0">
                <a:solidFill>
                  <a:schemeClr val="accent6">
                    <a:lumMod val="75000"/>
                  </a:schemeClr>
                </a:solidFill>
              </a:rPr>
              <a:t>implements</a:t>
            </a:r>
            <a:r>
              <a:rPr lang="pt-BR" b="1" dirty="0" smtClean="0">
                <a:solidFill>
                  <a:schemeClr val="accent6">
                    <a:lumMod val="75000"/>
                  </a:schemeClr>
                </a:solidFill>
              </a:rPr>
              <a:t> </a:t>
            </a:r>
            <a:r>
              <a:rPr lang="pt-BR" b="1" dirty="0" err="1"/>
              <a:t>FiguraGeometrica</a:t>
            </a:r>
            <a:r>
              <a:rPr lang="pt-BR" b="1" dirty="0"/>
              <a:t> </a:t>
            </a:r>
            <a:r>
              <a:rPr lang="pt-BR" b="1" dirty="0" smtClean="0"/>
              <a:t>{</a:t>
            </a:r>
            <a:endParaRPr lang="pt-BR" b="1" dirty="0"/>
          </a:p>
          <a:p>
            <a:pPr lvl="1"/>
            <a:r>
              <a:rPr lang="pt-BR" b="1" dirty="0" err="1"/>
              <a:t>public</a:t>
            </a:r>
            <a:r>
              <a:rPr lang="pt-BR" b="1" dirty="0"/>
              <a:t> </a:t>
            </a:r>
            <a:r>
              <a:rPr lang="pt-BR" b="1" dirty="0" err="1"/>
              <a:t>double</a:t>
            </a:r>
            <a:r>
              <a:rPr lang="pt-BR" b="1" dirty="0"/>
              <a:t> </a:t>
            </a:r>
            <a:r>
              <a:rPr lang="pt-BR" b="1" dirty="0" err="1"/>
              <a:t>base,altura</a:t>
            </a:r>
            <a:r>
              <a:rPr lang="pt-BR" b="1" dirty="0" smtClean="0"/>
              <a:t>;</a:t>
            </a:r>
          </a:p>
          <a:p>
            <a:pPr lvl="1"/>
            <a:r>
              <a:rPr lang="pt-BR" dirty="0" smtClean="0"/>
              <a:t>@</a:t>
            </a:r>
            <a:r>
              <a:rPr lang="pt-BR" dirty="0" err="1" smtClean="0"/>
              <a:t>Override</a:t>
            </a:r>
            <a:endParaRPr lang="pt-BR" dirty="0"/>
          </a:p>
          <a:p>
            <a:pPr lvl="1"/>
            <a:r>
              <a:rPr lang="pt-BR" b="1" dirty="0" err="1" smtClean="0"/>
              <a:t>public</a:t>
            </a:r>
            <a:r>
              <a:rPr lang="pt-BR" b="1" dirty="0" smtClean="0"/>
              <a:t> </a:t>
            </a:r>
            <a:r>
              <a:rPr lang="pt-BR" b="1" dirty="0" err="1"/>
              <a:t>double</a:t>
            </a:r>
            <a:r>
              <a:rPr lang="pt-BR" b="1" dirty="0"/>
              <a:t> </a:t>
            </a:r>
            <a:r>
              <a:rPr lang="pt-BR" b="1" dirty="0" err="1"/>
              <a:t>calcularArea</a:t>
            </a:r>
            <a:r>
              <a:rPr lang="pt-BR" b="1" dirty="0"/>
              <a:t>() </a:t>
            </a:r>
            <a:r>
              <a:rPr lang="pt-BR" dirty="0" smtClean="0"/>
              <a:t>{ </a:t>
            </a:r>
            <a:r>
              <a:rPr lang="pt-BR" dirty="0" err="1" smtClean="0"/>
              <a:t>return</a:t>
            </a:r>
            <a:r>
              <a:rPr lang="pt-BR" dirty="0" smtClean="0"/>
              <a:t> </a:t>
            </a:r>
            <a:r>
              <a:rPr lang="pt-BR" dirty="0"/>
              <a:t>(base * altura)/2</a:t>
            </a:r>
            <a:r>
              <a:rPr lang="pt-BR" dirty="0" smtClean="0"/>
              <a:t>; }</a:t>
            </a:r>
            <a:endParaRPr lang="pt-BR" dirty="0"/>
          </a:p>
          <a:p>
            <a:pPr lvl="1"/>
            <a:r>
              <a:rPr lang="pt-BR" dirty="0"/>
              <a:t>@</a:t>
            </a:r>
            <a:r>
              <a:rPr lang="pt-BR" dirty="0" err="1" smtClean="0"/>
              <a:t>Override</a:t>
            </a:r>
            <a:endParaRPr lang="pt-BR" dirty="0"/>
          </a:p>
          <a:p>
            <a:pPr lvl="1"/>
            <a:r>
              <a:rPr lang="pt-BR" b="1" dirty="0" err="1" smtClean="0"/>
              <a:t>public</a:t>
            </a:r>
            <a:r>
              <a:rPr lang="pt-BR" b="1" dirty="0" smtClean="0"/>
              <a:t> </a:t>
            </a:r>
            <a:r>
              <a:rPr lang="pt-BR" b="1" dirty="0"/>
              <a:t>String </a:t>
            </a:r>
            <a:r>
              <a:rPr lang="pt-BR" b="1" dirty="0" err="1"/>
              <a:t>getInformacao</a:t>
            </a:r>
            <a:r>
              <a:rPr lang="pt-BR" b="1" dirty="0"/>
              <a:t>() </a:t>
            </a:r>
            <a:r>
              <a:rPr lang="pt-BR" dirty="0" smtClean="0"/>
              <a:t>{ </a:t>
            </a:r>
            <a:r>
              <a:rPr lang="pt-BR" dirty="0" err="1" smtClean="0"/>
              <a:t>return</a:t>
            </a:r>
            <a:r>
              <a:rPr lang="pt-BR" dirty="0" smtClean="0"/>
              <a:t> "Triangulo"; }</a:t>
            </a:r>
            <a:endParaRPr lang="pt-BR" dirty="0"/>
          </a:p>
          <a:p>
            <a:pPr lvl="1"/>
            <a:r>
              <a:rPr lang="pt-BR" dirty="0"/>
              <a:t>@</a:t>
            </a:r>
            <a:r>
              <a:rPr lang="pt-BR" dirty="0" err="1"/>
              <a:t>Override</a:t>
            </a:r>
            <a:endParaRPr lang="pt-BR" b="1" dirty="0"/>
          </a:p>
          <a:p>
            <a:pPr lvl="1"/>
            <a:r>
              <a:rPr lang="pt-BR" b="1" dirty="0" err="1"/>
              <a:t>public</a:t>
            </a:r>
            <a:r>
              <a:rPr lang="pt-BR" b="1" dirty="0"/>
              <a:t> </a:t>
            </a:r>
            <a:r>
              <a:rPr lang="pt-BR" b="1" dirty="0" err="1"/>
              <a:t>void</a:t>
            </a:r>
            <a:r>
              <a:rPr lang="pt-BR" b="1" dirty="0"/>
              <a:t> </a:t>
            </a:r>
            <a:r>
              <a:rPr lang="pt-BR" b="1" dirty="0" err="1"/>
              <a:t>pegaDados</a:t>
            </a:r>
            <a:r>
              <a:rPr lang="pt-BR" b="1" dirty="0"/>
              <a:t>() </a:t>
            </a:r>
            <a:r>
              <a:rPr lang="pt-BR" dirty="0"/>
              <a:t>{</a:t>
            </a:r>
          </a:p>
          <a:p>
            <a:pPr lvl="2"/>
            <a:r>
              <a:rPr lang="pt-BR" dirty="0" smtClean="0"/>
              <a:t>Scanner </a:t>
            </a:r>
            <a:r>
              <a:rPr lang="pt-BR" dirty="0" err="1" smtClean="0"/>
              <a:t>sc</a:t>
            </a:r>
            <a:r>
              <a:rPr lang="pt-BR" dirty="0" smtClean="0"/>
              <a:t> = new Scanner(System.</a:t>
            </a:r>
            <a:r>
              <a:rPr lang="pt-BR" i="1" dirty="0" smtClean="0"/>
              <a:t>in);</a:t>
            </a:r>
          </a:p>
          <a:p>
            <a:pPr lvl="2"/>
            <a:r>
              <a:rPr lang="pt-BR" dirty="0" err="1" smtClean="0"/>
              <a:t>System.</a:t>
            </a:r>
            <a:r>
              <a:rPr lang="pt-BR" i="1" dirty="0" err="1" smtClean="0"/>
              <a:t>out.println</a:t>
            </a:r>
            <a:r>
              <a:rPr lang="pt-BR" i="1" dirty="0" smtClean="0"/>
              <a:t>("Entre com a altura do Triangulo: ");</a:t>
            </a:r>
          </a:p>
          <a:p>
            <a:pPr lvl="2"/>
            <a:r>
              <a:rPr lang="pt-BR" dirty="0" smtClean="0"/>
              <a:t>altura = </a:t>
            </a:r>
            <a:r>
              <a:rPr lang="pt-BR" dirty="0" err="1" smtClean="0"/>
              <a:t>sc.nextDouble</a:t>
            </a:r>
            <a:r>
              <a:rPr lang="pt-BR" dirty="0" smtClean="0"/>
              <a:t>();</a:t>
            </a:r>
          </a:p>
          <a:p>
            <a:pPr lvl="2"/>
            <a:r>
              <a:rPr lang="pt-BR" dirty="0" err="1" smtClean="0"/>
              <a:t>System.</a:t>
            </a:r>
            <a:r>
              <a:rPr lang="pt-BR" i="1" dirty="0" err="1" smtClean="0"/>
              <a:t>out.println</a:t>
            </a:r>
            <a:r>
              <a:rPr lang="pt-BR" i="1" dirty="0" smtClean="0"/>
              <a:t>("Entre com a base do Triangulo: ");</a:t>
            </a:r>
          </a:p>
          <a:p>
            <a:pPr lvl="1"/>
            <a:r>
              <a:rPr lang="pt-BR" dirty="0" smtClean="0"/>
              <a:t>	base = </a:t>
            </a:r>
            <a:r>
              <a:rPr lang="pt-BR" dirty="0" err="1" smtClean="0"/>
              <a:t>sc.nextDouble</a:t>
            </a:r>
            <a:r>
              <a:rPr lang="pt-BR" dirty="0" smtClean="0"/>
              <a:t>();</a:t>
            </a:r>
          </a:p>
          <a:p>
            <a:pPr lvl="1"/>
            <a:r>
              <a:rPr lang="pt-BR" dirty="0" smtClean="0"/>
              <a:t>}</a:t>
            </a:r>
          </a:p>
          <a:p>
            <a:r>
              <a:rPr lang="pt-BR" dirty="0" smtClean="0"/>
              <a:t>}</a:t>
            </a:r>
            <a:endParaRPr lang="pt-BR" dirty="0"/>
          </a:p>
        </p:txBody>
      </p:sp>
      <p:sp>
        <p:nvSpPr>
          <p:cNvPr id="8" name="Retângulo 7"/>
          <p:cNvSpPr/>
          <p:nvPr/>
        </p:nvSpPr>
        <p:spPr>
          <a:xfrm>
            <a:off x="179512" y="1354417"/>
            <a:ext cx="8856984" cy="923330"/>
          </a:xfrm>
          <a:prstGeom prst="rect">
            <a:avLst/>
          </a:prstGeom>
        </p:spPr>
        <p:txBody>
          <a:bodyPr wrap="square">
            <a:spAutoFit/>
          </a:bodyPr>
          <a:lstStyle/>
          <a:p>
            <a:pPr lvl="0" algn="just"/>
            <a:r>
              <a:rPr lang="pt-BR" dirty="0" smtClean="0"/>
              <a:t>	Crie </a:t>
            </a:r>
            <a:r>
              <a:rPr lang="pt-BR" dirty="0"/>
              <a:t>a classe Triangulo que deve implementar a interface </a:t>
            </a:r>
            <a:r>
              <a:rPr lang="pt-BR" dirty="0" err="1"/>
              <a:t>figuraGeometrica</a:t>
            </a:r>
            <a:r>
              <a:rPr lang="pt-BR" dirty="0"/>
              <a:t> e sobrescrever o método </a:t>
            </a:r>
            <a:r>
              <a:rPr lang="pt-BR" dirty="0" err="1"/>
              <a:t>calcularArea</a:t>
            </a:r>
            <a:r>
              <a:rPr lang="pt-BR" dirty="0"/>
              <a:t>(). Esta classe deve conter os atributos base e altura.</a:t>
            </a:r>
          </a:p>
          <a:p>
            <a:pPr algn="just"/>
            <a:r>
              <a:rPr lang="pt-BR" b="1" dirty="0" smtClean="0"/>
              <a:t>	</a:t>
            </a:r>
            <a:r>
              <a:rPr lang="pt-BR" b="1" dirty="0" err="1" smtClean="0"/>
              <a:t>calcularArea</a:t>
            </a:r>
            <a:r>
              <a:rPr lang="pt-BR" b="1" dirty="0" smtClean="0"/>
              <a:t> </a:t>
            </a:r>
            <a:r>
              <a:rPr lang="pt-BR" b="1" dirty="0"/>
              <a:t>-&gt; (base*altura)/2</a:t>
            </a:r>
            <a:endParaRPr lang="pt-BR" dirty="0"/>
          </a:p>
        </p:txBody>
      </p:sp>
    </p:spTree>
    <p:extLst>
      <p:ext uri="{BB962C8B-B14F-4D97-AF65-F5344CB8AC3E}">
        <p14:creationId xmlns:p14="http://schemas.microsoft.com/office/powerpoint/2010/main" val="38148100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47664" y="576064"/>
            <a:ext cx="7308304" cy="836712"/>
          </a:xfrm>
        </p:spPr>
        <p:txBody>
          <a:bodyPr anchor="b">
            <a:normAutofit/>
          </a:bodyPr>
          <a:lstStyle/>
          <a:p>
            <a:r>
              <a:rPr lang="pt-BR" i="1" dirty="0" smtClean="0"/>
              <a:t>Interfaces - </a:t>
            </a:r>
            <a:r>
              <a:rPr lang="pt-BR" dirty="0" smtClean="0"/>
              <a:t>Exemplo</a:t>
            </a:r>
            <a:endParaRPr lang="pt-BR" dirty="0"/>
          </a:p>
        </p:txBody>
      </p:sp>
      <p:pic>
        <p:nvPicPr>
          <p:cNvPr id="13" name="Picture 2" descr="C:\Users\Lucas Biason\Downloads\Jav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49699"/>
            <a:ext cx="1475655" cy="147565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3" descr="G:\ITTraining - Programas e Controle\site\questionario\Image\log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79912" y="1"/>
            <a:ext cx="1224135" cy="706231"/>
          </a:xfrm>
          <a:prstGeom prst="rect">
            <a:avLst/>
          </a:prstGeom>
          <a:noFill/>
          <a:extLst>
            <a:ext uri="{909E8E84-426E-40DD-AFC4-6F175D3DCCD1}">
              <a14:hiddenFill xmlns:a14="http://schemas.microsoft.com/office/drawing/2010/main">
                <a:solidFill>
                  <a:srgbClr val="FFFFFF"/>
                </a:solidFill>
              </a14:hiddenFill>
            </a:ext>
          </a:extLst>
        </p:spPr>
      </p:pic>
      <p:sp>
        <p:nvSpPr>
          <p:cNvPr id="7" name="Retângulo 6"/>
          <p:cNvSpPr/>
          <p:nvPr/>
        </p:nvSpPr>
        <p:spPr>
          <a:xfrm>
            <a:off x="510969" y="2636912"/>
            <a:ext cx="8064408" cy="3416320"/>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pt-BR" b="1" dirty="0" err="1"/>
              <a:t>public</a:t>
            </a:r>
            <a:r>
              <a:rPr lang="pt-BR" b="1" dirty="0"/>
              <a:t> </a:t>
            </a:r>
            <a:r>
              <a:rPr lang="pt-BR" b="1" dirty="0" err="1"/>
              <a:t>class</a:t>
            </a:r>
            <a:r>
              <a:rPr lang="pt-BR" b="1" dirty="0"/>
              <a:t> </a:t>
            </a:r>
            <a:r>
              <a:rPr lang="pt-BR" b="1" dirty="0" smtClean="0"/>
              <a:t>Circulo </a:t>
            </a:r>
            <a:r>
              <a:rPr lang="pt-BR" b="1" dirty="0" err="1" smtClean="0">
                <a:solidFill>
                  <a:schemeClr val="accent6">
                    <a:lumMod val="75000"/>
                  </a:schemeClr>
                </a:solidFill>
              </a:rPr>
              <a:t>implements</a:t>
            </a:r>
            <a:r>
              <a:rPr lang="pt-BR" b="1" dirty="0" smtClean="0">
                <a:solidFill>
                  <a:schemeClr val="accent6">
                    <a:lumMod val="75000"/>
                  </a:schemeClr>
                </a:solidFill>
              </a:rPr>
              <a:t> </a:t>
            </a:r>
            <a:r>
              <a:rPr lang="pt-BR" b="1" dirty="0" err="1"/>
              <a:t>FiguraGeometrica</a:t>
            </a:r>
            <a:r>
              <a:rPr lang="pt-BR" b="1" dirty="0"/>
              <a:t> </a:t>
            </a:r>
            <a:r>
              <a:rPr lang="pt-BR" b="1" dirty="0" smtClean="0"/>
              <a:t>{</a:t>
            </a:r>
            <a:endParaRPr lang="pt-BR" b="1" dirty="0"/>
          </a:p>
          <a:p>
            <a:pPr lvl="1"/>
            <a:r>
              <a:rPr lang="pt-BR" b="1" dirty="0" err="1"/>
              <a:t>public</a:t>
            </a:r>
            <a:r>
              <a:rPr lang="pt-BR" b="1" dirty="0"/>
              <a:t> </a:t>
            </a:r>
            <a:r>
              <a:rPr lang="pt-BR" b="1" dirty="0" err="1"/>
              <a:t>double</a:t>
            </a:r>
            <a:r>
              <a:rPr lang="pt-BR" b="1" dirty="0"/>
              <a:t> raio</a:t>
            </a:r>
            <a:r>
              <a:rPr lang="pt-BR" b="1" dirty="0" smtClean="0"/>
              <a:t>;</a:t>
            </a:r>
          </a:p>
          <a:p>
            <a:pPr lvl="1"/>
            <a:r>
              <a:rPr lang="pt-BR" dirty="0" smtClean="0"/>
              <a:t>@</a:t>
            </a:r>
            <a:r>
              <a:rPr lang="pt-BR" dirty="0" err="1" smtClean="0"/>
              <a:t>Override</a:t>
            </a:r>
            <a:endParaRPr lang="pt-BR" dirty="0"/>
          </a:p>
          <a:p>
            <a:pPr lvl="1"/>
            <a:r>
              <a:rPr lang="pt-BR" b="1" dirty="0" err="1" smtClean="0"/>
              <a:t>public</a:t>
            </a:r>
            <a:r>
              <a:rPr lang="pt-BR" b="1" dirty="0" smtClean="0"/>
              <a:t> </a:t>
            </a:r>
            <a:r>
              <a:rPr lang="pt-BR" b="1" dirty="0" err="1"/>
              <a:t>double</a:t>
            </a:r>
            <a:r>
              <a:rPr lang="pt-BR" b="1" dirty="0"/>
              <a:t> </a:t>
            </a:r>
            <a:r>
              <a:rPr lang="pt-BR" b="1" dirty="0" err="1"/>
              <a:t>calcularArea</a:t>
            </a:r>
            <a:r>
              <a:rPr lang="pt-BR" b="1" dirty="0"/>
              <a:t>() </a:t>
            </a:r>
            <a:r>
              <a:rPr lang="pt-BR" dirty="0" smtClean="0"/>
              <a:t>{ </a:t>
            </a:r>
            <a:r>
              <a:rPr lang="pt-BR" dirty="0" err="1" smtClean="0"/>
              <a:t>return</a:t>
            </a:r>
            <a:r>
              <a:rPr lang="pt-BR" dirty="0" smtClean="0"/>
              <a:t> </a:t>
            </a:r>
            <a:r>
              <a:rPr lang="pt-BR" dirty="0" err="1" smtClean="0"/>
              <a:t>Math.</a:t>
            </a:r>
            <a:r>
              <a:rPr lang="pt-BR" i="1" dirty="0" err="1" smtClean="0"/>
              <a:t>PI</a:t>
            </a:r>
            <a:r>
              <a:rPr lang="pt-BR" i="1" dirty="0" smtClean="0"/>
              <a:t>*raio*raio;</a:t>
            </a:r>
            <a:r>
              <a:rPr lang="pt-BR" dirty="0" smtClean="0"/>
              <a:t> }</a:t>
            </a:r>
            <a:endParaRPr lang="pt-BR" dirty="0"/>
          </a:p>
          <a:p>
            <a:pPr lvl="1"/>
            <a:r>
              <a:rPr lang="pt-BR" dirty="0"/>
              <a:t>@</a:t>
            </a:r>
            <a:r>
              <a:rPr lang="pt-BR" dirty="0" err="1"/>
              <a:t>Override</a:t>
            </a:r>
            <a:endParaRPr lang="pt-BR" dirty="0"/>
          </a:p>
          <a:p>
            <a:pPr lvl="1"/>
            <a:r>
              <a:rPr lang="pt-BR" b="1" dirty="0" err="1"/>
              <a:t>public</a:t>
            </a:r>
            <a:r>
              <a:rPr lang="pt-BR" b="1" dirty="0"/>
              <a:t> String </a:t>
            </a:r>
            <a:r>
              <a:rPr lang="pt-BR" b="1" dirty="0" err="1"/>
              <a:t>getInformacao</a:t>
            </a:r>
            <a:r>
              <a:rPr lang="pt-BR" b="1" dirty="0"/>
              <a:t>() </a:t>
            </a:r>
            <a:r>
              <a:rPr lang="pt-BR" dirty="0"/>
              <a:t>{ </a:t>
            </a:r>
            <a:r>
              <a:rPr lang="pt-BR" dirty="0" err="1"/>
              <a:t>return</a:t>
            </a:r>
            <a:r>
              <a:rPr lang="pt-BR" dirty="0"/>
              <a:t> "Circulo"; }</a:t>
            </a:r>
          </a:p>
          <a:p>
            <a:pPr lvl="1"/>
            <a:r>
              <a:rPr lang="pt-BR" dirty="0"/>
              <a:t>@</a:t>
            </a:r>
            <a:r>
              <a:rPr lang="pt-BR" dirty="0" err="1"/>
              <a:t>Override</a:t>
            </a:r>
            <a:endParaRPr lang="pt-BR" b="1" dirty="0"/>
          </a:p>
          <a:p>
            <a:pPr lvl="1"/>
            <a:r>
              <a:rPr lang="pt-BR" b="1" dirty="0" err="1"/>
              <a:t>public</a:t>
            </a:r>
            <a:r>
              <a:rPr lang="pt-BR" b="1" dirty="0"/>
              <a:t> </a:t>
            </a:r>
            <a:r>
              <a:rPr lang="pt-BR" b="1" dirty="0" err="1"/>
              <a:t>void</a:t>
            </a:r>
            <a:r>
              <a:rPr lang="pt-BR" b="1" dirty="0"/>
              <a:t> </a:t>
            </a:r>
            <a:r>
              <a:rPr lang="pt-BR" b="1" dirty="0" err="1"/>
              <a:t>pegaDados</a:t>
            </a:r>
            <a:r>
              <a:rPr lang="pt-BR" b="1" dirty="0"/>
              <a:t>() </a:t>
            </a:r>
            <a:r>
              <a:rPr lang="pt-BR" dirty="0"/>
              <a:t>{</a:t>
            </a:r>
          </a:p>
          <a:p>
            <a:r>
              <a:rPr lang="pt-BR" dirty="0"/>
              <a:t>	</a:t>
            </a:r>
            <a:r>
              <a:rPr lang="pt-BR" dirty="0" err="1"/>
              <a:t>System.</a:t>
            </a:r>
            <a:r>
              <a:rPr lang="pt-BR" i="1" dirty="0" err="1"/>
              <a:t>out.println</a:t>
            </a:r>
            <a:r>
              <a:rPr lang="pt-BR" i="1" dirty="0"/>
              <a:t>("Entre com o raio do Circulo: ");</a:t>
            </a:r>
          </a:p>
          <a:p>
            <a:r>
              <a:rPr lang="pt-BR" dirty="0"/>
              <a:t>	raio = (new Scanner(System.</a:t>
            </a:r>
            <a:r>
              <a:rPr lang="pt-BR" i="1" dirty="0"/>
              <a:t>in)).</a:t>
            </a:r>
            <a:r>
              <a:rPr lang="pt-BR" i="1" dirty="0" err="1"/>
              <a:t>nextDouble</a:t>
            </a:r>
            <a:r>
              <a:rPr lang="pt-BR" i="1" dirty="0"/>
              <a:t>();</a:t>
            </a:r>
          </a:p>
          <a:p>
            <a:r>
              <a:rPr lang="pt-BR" b="1" i="1" dirty="0"/>
              <a:t>          </a:t>
            </a:r>
            <a:r>
              <a:rPr lang="pt-BR" dirty="0"/>
              <a:t>}</a:t>
            </a:r>
          </a:p>
          <a:p>
            <a:r>
              <a:rPr lang="pt-BR" dirty="0" smtClean="0"/>
              <a:t>}</a:t>
            </a:r>
            <a:endParaRPr lang="pt-BR" dirty="0"/>
          </a:p>
        </p:txBody>
      </p:sp>
      <p:sp>
        <p:nvSpPr>
          <p:cNvPr id="9" name="Retângulo 8"/>
          <p:cNvSpPr/>
          <p:nvPr/>
        </p:nvSpPr>
        <p:spPr>
          <a:xfrm>
            <a:off x="193866" y="1268760"/>
            <a:ext cx="8698614" cy="923330"/>
          </a:xfrm>
          <a:prstGeom prst="rect">
            <a:avLst/>
          </a:prstGeom>
        </p:spPr>
        <p:txBody>
          <a:bodyPr wrap="square">
            <a:spAutoFit/>
          </a:bodyPr>
          <a:lstStyle/>
          <a:p>
            <a:pPr lvl="0" algn="just"/>
            <a:r>
              <a:rPr lang="pt-BR" dirty="0" smtClean="0"/>
              <a:t>	Crie </a:t>
            </a:r>
            <a:r>
              <a:rPr lang="pt-BR" dirty="0"/>
              <a:t>a classe Circulo que deve implementar a interface </a:t>
            </a:r>
            <a:r>
              <a:rPr lang="pt-BR" dirty="0" err="1"/>
              <a:t>FiguraGeometrica</a:t>
            </a:r>
            <a:r>
              <a:rPr lang="pt-BR" dirty="0"/>
              <a:t> e sobrescrever o método </a:t>
            </a:r>
            <a:r>
              <a:rPr lang="pt-BR" dirty="0" err="1"/>
              <a:t>calcularArea</a:t>
            </a:r>
            <a:r>
              <a:rPr lang="pt-BR" dirty="0"/>
              <a:t>(). Esta classe deve conter o atributo raio.</a:t>
            </a:r>
          </a:p>
          <a:p>
            <a:pPr algn="just"/>
            <a:r>
              <a:rPr lang="pt-BR" b="1" dirty="0" smtClean="0"/>
              <a:t>	</a:t>
            </a:r>
            <a:r>
              <a:rPr lang="pt-BR" b="1" dirty="0" err="1" smtClean="0"/>
              <a:t>calcularArea</a:t>
            </a:r>
            <a:r>
              <a:rPr lang="pt-BR" b="1" dirty="0" smtClean="0"/>
              <a:t> </a:t>
            </a:r>
            <a:r>
              <a:rPr lang="pt-BR" b="1" dirty="0"/>
              <a:t>-&gt; </a:t>
            </a:r>
            <a:r>
              <a:rPr lang="pt-BR" b="1" dirty="0" err="1"/>
              <a:t>Math.Pi</a:t>
            </a:r>
            <a:r>
              <a:rPr lang="pt-BR" b="1" dirty="0"/>
              <a:t>*raio*raio</a:t>
            </a:r>
            <a:endParaRPr lang="pt-BR" dirty="0"/>
          </a:p>
        </p:txBody>
      </p:sp>
    </p:spTree>
    <p:extLst>
      <p:ext uri="{BB962C8B-B14F-4D97-AF65-F5344CB8AC3E}">
        <p14:creationId xmlns:p14="http://schemas.microsoft.com/office/powerpoint/2010/main" val="39506118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47664" y="576064"/>
            <a:ext cx="7308304" cy="836712"/>
          </a:xfrm>
        </p:spPr>
        <p:txBody>
          <a:bodyPr anchor="b">
            <a:normAutofit/>
          </a:bodyPr>
          <a:lstStyle/>
          <a:p>
            <a:r>
              <a:rPr lang="pt-BR" i="1" dirty="0" smtClean="0"/>
              <a:t>Interfaces - </a:t>
            </a:r>
            <a:r>
              <a:rPr lang="pt-BR" dirty="0" smtClean="0"/>
              <a:t>Exemplo</a:t>
            </a:r>
            <a:endParaRPr lang="pt-BR" dirty="0"/>
          </a:p>
        </p:txBody>
      </p:sp>
      <p:pic>
        <p:nvPicPr>
          <p:cNvPr id="13" name="Picture 2" descr="C:\Users\Lucas Biason\Downloads\Jav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49699"/>
            <a:ext cx="1475655" cy="147565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3" descr="G:\ITTraining - Programas e Controle\site\questionario\Image\log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79912" y="1"/>
            <a:ext cx="1224135" cy="706231"/>
          </a:xfrm>
          <a:prstGeom prst="rect">
            <a:avLst/>
          </a:prstGeom>
          <a:noFill/>
          <a:extLst>
            <a:ext uri="{909E8E84-426E-40DD-AFC4-6F175D3DCCD1}">
              <a14:hiddenFill xmlns:a14="http://schemas.microsoft.com/office/drawing/2010/main">
                <a:solidFill>
                  <a:srgbClr val="FFFFFF"/>
                </a:solidFill>
              </a14:hiddenFill>
            </a:ext>
          </a:extLst>
        </p:spPr>
      </p:pic>
      <p:sp>
        <p:nvSpPr>
          <p:cNvPr id="7" name="Retângulo 6"/>
          <p:cNvSpPr/>
          <p:nvPr/>
        </p:nvSpPr>
        <p:spPr>
          <a:xfrm>
            <a:off x="323528" y="1916832"/>
            <a:ext cx="8568952" cy="3970318"/>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pt-BR" b="1" dirty="0" err="1"/>
              <a:t>public</a:t>
            </a:r>
            <a:r>
              <a:rPr lang="pt-BR" b="1" dirty="0"/>
              <a:t> </a:t>
            </a:r>
            <a:r>
              <a:rPr lang="pt-BR" b="1" dirty="0" err="1"/>
              <a:t>class</a:t>
            </a:r>
            <a:r>
              <a:rPr lang="pt-BR" b="1" dirty="0"/>
              <a:t> </a:t>
            </a:r>
            <a:r>
              <a:rPr lang="pt-BR" b="1" dirty="0" err="1"/>
              <a:t>UsaFiguraGeometrica</a:t>
            </a:r>
            <a:r>
              <a:rPr lang="pt-BR" b="1" dirty="0"/>
              <a:t> {</a:t>
            </a:r>
          </a:p>
          <a:p>
            <a:endParaRPr lang="pt-BR" dirty="0"/>
          </a:p>
          <a:p>
            <a:pPr lvl="1"/>
            <a:r>
              <a:rPr lang="en-US" b="1" dirty="0"/>
              <a:t>public static void main(String[] </a:t>
            </a:r>
            <a:r>
              <a:rPr lang="en-US" b="1" dirty="0" err="1"/>
              <a:t>args</a:t>
            </a:r>
            <a:r>
              <a:rPr lang="en-US" b="1" dirty="0"/>
              <a:t>) {</a:t>
            </a:r>
          </a:p>
          <a:p>
            <a:pPr lvl="1"/>
            <a:endParaRPr lang="pt-BR" dirty="0"/>
          </a:p>
          <a:p>
            <a:pPr lvl="2"/>
            <a:r>
              <a:rPr lang="pt-BR" b="1" dirty="0" err="1"/>
              <a:t>FiguraGeometrica</a:t>
            </a:r>
            <a:r>
              <a:rPr lang="pt-BR" b="1" dirty="0"/>
              <a:t> </a:t>
            </a:r>
            <a:r>
              <a:rPr lang="pt-BR" b="1" dirty="0" err="1"/>
              <a:t>fig</a:t>
            </a:r>
            <a:r>
              <a:rPr lang="pt-BR" b="1" dirty="0"/>
              <a:t>[] ={ new Circulo(), new Quadrado(), new Triangulo()};</a:t>
            </a:r>
          </a:p>
          <a:p>
            <a:pPr lvl="2"/>
            <a:endParaRPr lang="pt-BR" dirty="0"/>
          </a:p>
          <a:p>
            <a:pPr lvl="2"/>
            <a:r>
              <a:rPr lang="pt-BR" b="1" dirty="0"/>
              <a:t>for(</a:t>
            </a:r>
            <a:r>
              <a:rPr lang="pt-BR" b="1" dirty="0" err="1"/>
              <a:t>FiguraGeometrica</a:t>
            </a:r>
            <a:r>
              <a:rPr lang="pt-BR" b="1" dirty="0"/>
              <a:t> </a:t>
            </a:r>
            <a:r>
              <a:rPr lang="pt-BR" b="1" dirty="0" err="1"/>
              <a:t>fg</a:t>
            </a:r>
            <a:r>
              <a:rPr lang="pt-BR" b="1" dirty="0"/>
              <a:t> : </a:t>
            </a:r>
            <a:r>
              <a:rPr lang="pt-BR" b="1" dirty="0" err="1"/>
              <a:t>fig</a:t>
            </a:r>
            <a:r>
              <a:rPr lang="pt-BR" b="1" dirty="0"/>
              <a:t>) </a:t>
            </a:r>
            <a:r>
              <a:rPr lang="pt-BR" b="1" dirty="0" err="1"/>
              <a:t>fg.pegaDados</a:t>
            </a:r>
            <a:r>
              <a:rPr lang="pt-BR" b="1" dirty="0"/>
              <a:t>();</a:t>
            </a:r>
          </a:p>
          <a:p>
            <a:pPr lvl="2"/>
            <a:endParaRPr lang="pt-BR" dirty="0"/>
          </a:p>
          <a:p>
            <a:pPr lvl="2"/>
            <a:r>
              <a:rPr lang="pt-BR" b="1" dirty="0"/>
              <a:t>for(</a:t>
            </a:r>
            <a:r>
              <a:rPr lang="pt-BR" b="1" dirty="0" err="1"/>
              <a:t>FiguraGeometrica</a:t>
            </a:r>
            <a:r>
              <a:rPr lang="pt-BR" b="1" dirty="0"/>
              <a:t> </a:t>
            </a:r>
            <a:r>
              <a:rPr lang="pt-BR" b="1" dirty="0" err="1"/>
              <a:t>fg</a:t>
            </a:r>
            <a:r>
              <a:rPr lang="pt-BR" b="1" dirty="0"/>
              <a:t> : </a:t>
            </a:r>
            <a:r>
              <a:rPr lang="pt-BR" b="1" dirty="0" err="1"/>
              <a:t>fig</a:t>
            </a:r>
            <a:r>
              <a:rPr lang="pt-BR" b="1" dirty="0"/>
              <a:t>)</a:t>
            </a:r>
          </a:p>
          <a:p>
            <a:pPr lvl="2"/>
            <a:r>
              <a:rPr lang="pt-BR" dirty="0" err="1"/>
              <a:t>System.</a:t>
            </a:r>
            <a:r>
              <a:rPr lang="pt-BR" i="1" dirty="0" err="1"/>
              <a:t>out.println</a:t>
            </a:r>
            <a:r>
              <a:rPr lang="pt-BR" i="1" dirty="0"/>
              <a:t>("Área do "+</a:t>
            </a:r>
            <a:r>
              <a:rPr lang="pt-BR" b="1" i="1" dirty="0" err="1"/>
              <a:t>fg.getInformacao</a:t>
            </a:r>
            <a:r>
              <a:rPr lang="pt-BR" b="1" i="1" dirty="0"/>
              <a:t>()</a:t>
            </a:r>
            <a:r>
              <a:rPr lang="pt-BR" i="1" dirty="0"/>
              <a:t>+": "+</a:t>
            </a:r>
            <a:r>
              <a:rPr lang="pt-BR" b="1" i="1" dirty="0" err="1"/>
              <a:t>fg.calcularArea</a:t>
            </a:r>
            <a:r>
              <a:rPr lang="pt-BR" b="1" i="1" dirty="0"/>
              <a:t>()</a:t>
            </a:r>
            <a:r>
              <a:rPr lang="pt-BR" i="1" dirty="0"/>
              <a:t>);</a:t>
            </a:r>
          </a:p>
          <a:p>
            <a:pPr lvl="1"/>
            <a:endParaRPr lang="pt-BR" dirty="0"/>
          </a:p>
          <a:p>
            <a:pPr lvl="1"/>
            <a:endParaRPr lang="pt-BR" dirty="0"/>
          </a:p>
          <a:p>
            <a:pPr lvl="1"/>
            <a:r>
              <a:rPr lang="pt-BR" dirty="0"/>
              <a:t>}</a:t>
            </a:r>
          </a:p>
          <a:p>
            <a:r>
              <a:rPr lang="pt-BR" dirty="0"/>
              <a:t>}</a:t>
            </a:r>
          </a:p>
        </p:txBody>
      </p:sp>
    </p:spTree>
    <p:extLst>
      <p:ext uri="{BB962C8B-B14F-4D97-AF65-F5344CB8AC3E}">
        <p14:creationId xmlns:p14="http://schemas.microsoft.com/office/powerpoint/2010/main" val="3361369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pt-BR" dirty="0" smtClean="0"/>
              <a:t>Genéricos e Coleções</a:t>
            </a:r>
            <a:endParaRPr lang="pt-BR" dirty="0"/>
          </a:p>
        </p:txBody>
      </p:sp>
      <p:sp>
        <p:nvSpPr>
          <p:cNvPr id="3" name="Espaço Reservado para Texto 2"/>
          <p:cNvSpPr>
            <a:spLocks noGrp="1"/>
          </p:cNvSpPr>
          <p:nvPr>
            <p:ph type="body" idx="1"/>
          </p:nvPr>
        </p:nvSpPr>
        <p:spPr/>
        <p:txBody>
          <a:bodyPr/>
          <a:lstStyle/>
          <a:p>
            <a:r>
              <a:rPr lang="pt-BR" i="1" dirty="0" smtClean="0">
                <a:solidFill>
                  <a:schemeClr val="tx1">
                    <a:lumMod val="65000"/>
                    <a:lumOff val="35000"/>
                  </a:schemeClr>
                </a:solidFill>
              </a:rPr>
              <a:t>Aprendendo o conceito de classes e métodos genéricos e conhecendo coleções de dados.</a:t>
            </a:r>
            <a:endParaRPr lang="pt-BR" dirty="0">
              <a:solidFill>
                <a:schemeClr val="tx1">
                  <a:lumMod val="75000"/>
                  <a:lumOff val="25000"/>
                </a:schemeClr>
              </a:solidFill>
            </a:endParaRPr>
          </a:p>
        </p:txBody>
      </p:sp>
      <p:pic>
        <p:nvPicPr>
          <p:cNvPr id="6" name="Picture 3" descr="G:\ITTraining - Programas e Controle\site\questionario\Image\logo.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79912" y="1"/>
            <a:ext cx="1224135" cy="70623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C:\Users\Lucas Biason\Downloads\Java.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56494" y="1340768"/>
            <a:ext cx="2270969" cy="22709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8241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47664" y="576064"/>
            <a:ext cx="7308304" cy="836712"/>
          </a:xfrm>
        </p:spPr>
        <p:txBody>
          <a:bodyPr anchor="b">
            <a:normAutofit/>
          </a:bodyPr>
          <a:lstStyle/>
          <a:p>
            <a:r>
              <a:rPr lang="pt-BR" dirty="0" smtClean="0"/>
              <a:t>Introdução a </a:t>
            </a:r>
            <a:r>
              <a:rPr lang="pt-BR" dirty="0"/>
              <a:t>J</a:t>
            </a:r>
            <a:r>
              <a:rPr lang="pt-BR" dirty="0" smtClean="0"/>
              <a:t>ava</a:t>
            </a:r>
            <a:endParaRPr lang="pt-BR" dirty="0"/>
          </a:p>
        </p:txBody>
      </p:sp>
      <p:pic>
        <p:nvPicPr>
          <p:cNvPr id="13" name="Picture 2" descr="C:\Users\Lucas Biason\Downloads\Jav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49699"/>
            <a:ext cx="1475655" cy="147565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3" descr="G:\ITTraining - Programas e Controle\site\questionario\Image\log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79912" y="1"/>
            <a:ext cx="1224135" cy="706231"/>
          </a:xfrm>
          <a:prstGeom prst="rect">
            <a:avLst/>
          </a:prstGeom>
          <a:noFill/>
          <a:extLst>
            <a:ext uri="{909E8E84-426E-40DD-AFC4-6F175D3DCCD1}">
              <a14:hiddenFill xmlns:a14="http://schemas.microsoft.com/office/drawing/2010/main">
                <a:solidFill>
                  <a:srgbClr val="FFFFFF"/>
                </a:solidFill>
              </a14:hiddenFill>
            </a:ext>
          </a:extLst>
        </p:spPr>
      </p:pic>
      <p:sp>
        <p:nvSpPr>
          <p:cNvPr id="8" name="CaixaDeTexto 7"/>
          <p:cNvSpPr txBox="1"/>
          <p:nvPr/>
        </p:nvSpPr>
        <p:spPr>
          <a:xfrm>
            <a:off x="1350797" y="4103201"/>
            <a:ext cx="3217507" cy="2062103"/>
          </a:xfrm>
          <a:prstGeom prst="rect">
            <a:avLst/>
          </a:prstGeom>
          <a:noFill/>
          <a:ln>
            <a:noFill/>
          </a:ln>
        </p:spPr>
        <p:txBody>
          <a:bodyPr wrap="square" rtlCol="0">
            <a:spAutoFit/>
          </a:bodyPr>
          <a:lstStyle/>
          <a:p>
            <a:pPr algn="just"/>
            <a:r>
              <a:rPr lang="pt-BR" sz="1600" dirty="0" smtClean="0"/>
              <a:t>	O </a:t>
            </a:r>
            <a:r>
              <a:rPr lang="pt-BR" sz="1600" b="1" dirty="0" smtClean="0"/>
              <a:t>JDK</a:t>
            </a:r>
            <a:r>
              <a:rPr lang="pt-BR" sz="1600" dirty="0" smtClean="0"/>
              <a:t> </a:t>
            </a:r>
            <a:r>
              <a:rPr lang="pt-BR" sz="1600" dirty="0"/>
              <a:t>é um kit para desenvolvedores que contém o </a:t>
            </a:r>
            <a:r>
              <a:rPr lang="pt-BR" sz="1600" b="1" dirty="0" smtClean="0"/>
              <a:t>JRE</a:t>
            </a:r>
            <a:r>
              <a:rPr lang="pt-BR" sz="1600" dirty="0"/>
              <a:t> </a:t>
            </a:r>
            <a:r>
              <a:rPr lang="pt-BR" sz="1600" dirty="0" smtClean="0"/>
              <a:t>e </a:t>
            </a:r>
            <a:r>
              <a:rPr lang="pt-BR" sz="1600" dirty="0"/>
              <a:t>também tem tudo o que é necessário para compilar o código, ou seja, entenda </a:t>
            </a:r>
            <a:r>
              <a:rPr lang="pt-BR" sz="1600" b="1" dirty="0"/>
              <a:t>JDK</a:t>
            </a:r>
            <a:r>
              <a:rPr lang="pt-BR" sz="1600" dirty="0"/>
              <a:t> como kit para quem vai fazer o código e também rodá-lo, e o </a:t>
            </a:r>
            <a:r>
              <a:rPr lang="pt-BR" sz="1600" b="1" dirty="0"/>
              <a:t>JRE</a:t>
            </a:r>
            <a:r>
              <a:rPr lang="pt-BR" sz="1600" dirty="0"/>
              <a:t> para quem vai rodá-lo apenas. </a:t>
            </a:r>
          </a:p>
        </p:txBody>
      </p:sp>
      <p:sp>
        <p:nvSpPr>
          <p:cNvPr id="6" name="Elipse 5"/>
          <p:cNvSpPr/>
          <p:nvPr/>
        </p:nvSpPr>
        <p:spPr>
          <a:xfrm>
            <a:off x="1142588" y="3671499"/>
            <a:ext cx="1193262" cy="708185"/>
          </a:xfrm>
          <a:prstGeom prst="ellipse">
            <a:avLst/>
          </a:prstGeom>
          <a:gradFill flip="none" rotWithShape="1">
            <a:gsLst>
              <a:gs pos="0">
                <a:schemeClr val="accent2">
                  <a:lumMod val="75000"/>
                  <a:shade val="30000"/>
                  <a:satMod val="115000"/>
                </a:schemeClr>
              </a:gs>
              <a:gs pos="50000">
                <a:schemeClr val="accent2">
                  <a:lumMod val="75000"/>
                  <a:shade val="67500"/>
                  <a:satMod val="115000"/>
                </a:schemeClr>
              </a:gs>
              <a:gs pos="100000">
                <a:schemeClr val="accent2">
                  <a:lumMod val="75000"/>
                  <a:shade val="100000"/>
                  <a:satMod val="115000"/>
                </a:schemeClr>
              </a:gs>
            </a:gsLst>
            <a:lin ang="16200000" scaled="1"/>
            <a:tileRect/>
          </a:gradFill>
          <a:ln>
            <a:noFill/>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pt-BR" dirty="0" smtClean="0"/>
              <a:t>JDK e JRE</a:t>
            </a:r>
            <a:endParaRPr lang="pt-BR" dirty="0"/>
          </a:p>
        </p:txBody>
      </p:sp>
      <p:sp>
        <p:nvSpPr>
          <p:cNvPr id="5" name="Retângulo 4"/>
          <p:cNvSpPr/>
          <p:nvPr/>
        </p:nvSpPr>
        <p:spPr>
          <a:xfrm>
            <a:off x="4882885" y="4103201"/>
            <a:ext cx="3217507" cy="1815882"/>
          </a:xfrm>
          <a:prstGeom prst="rect">
            <a:avLst/>
          </a:prstGeom>
        </p:spPr>
        <p:txBody>
          <a:bodyPr wrap="square">
            <a:spAutoFit/>
          </a:bodyPr>
          <a:lstStyle/>
          <a:p>
            <a:pPr algn="just"/>
            <a:r>
              <a:rPr lang="pt-BR" sz="1600" dirty="0" smtClean="0"/>
              <a:t>	O </a:t>
            </a:r>
            <a:r>
              <a:rPr lang="pt-BR" sz="1600" dirty="0"/>
              <a:t>usuário final só precisa baixar o </a:t>
            </a:r>
            <a:r>
              <a:rPr lang="pt-BR" sz="1600" b="1" dirty="0"/>
              <a:t>JRE</a:t>
            </a:r>
            <a:r>
              <a:rPr lang="pt-BR" sz="1600" dirty="0"/>
              <a:t>. Agora o desenvolvedor precisa escolher entre algumas plataformas e cada um </a:t>
            </a:r>
            <a:r>
              <a:rPr lang="pt-BR" sz="1600" dirty="0" smtClean="0"/>
              <a:t>dessas(</a:t>
            </a:r>
            <a:r>
              <a:rPr lang="pt-BR" sz="1600" b="1" dirty="0" smtClean="0"/>
              <a:t>JSE</a:t>
            </a:r>
            <a:r>
              <a:rPr lang="pt-BR" sz="1600" b="1" dirty="0"/>
              <a:t>, </a:t>
            </a:r>
            <a:r>
              <a:rPr lang="pt-BR" sz="1600" b="1" dirty="0" smtClean="0"/>
              <a:t>JEE</a:t>
            </a:r>
            <a:r>
              <a:rPr lang="pt-BR" sz="1600" b="1" dirty="0"/>
              <a:t>, </a:t>
            </a:r>
            <a:r>
              <a:rPr lang="pt-BR" sz="1600" b="1" dirty="0" smtClean="0"/>
              <a:t>JME</a:t>
            </a:r>
            <a:r>
              <a:rPr lang="pt-BR" sz="1600" dirty="0"/>
              <a:t>) tem seus kits para desenvolvedores, no caso do J2SE, que é o mais 'básico' o kit é o JDK. </a:t>
            </a:r>
          </a:p>
        </p:txBody>
      </p:sp>
      <p:sp>
        <p:nvSpPr>
          <p:cNvPr id="17" name="Elipse 16"/>
          <p:cNvSpPr/>
          <p:nvPr/>
        </p:nvSpPr>
        <p:spPr>
          <a:xfrm>
            <a:off x="1202310" y="1646111"/>
            <a:ext cx="993220" cy="486851"/>
          </a:xfrm>
          <a:prstGeom prst="ellipse">
            <a:avLst/>
          </a:prstGeom>
          <a:gradFill flip="none" rotWithShape="1">
            <a:gsLst>
              <a:gs pos="0">
                <a:schemeClr val="accent2">
                  <a:lumMod val="75000"/>
                  <a:shade val="30000"/>
                  <a:satMod val="115000"/>
                </a:schemeClr>
              </a:gs>
              <a:gs pos="50000">
                <a:schemeClr val="accent2">
                  <a:lumMod val="75000"/>
                  <a:shade val="67500"/>
                  <a:satMod val="115000"/>
                </a:schemeClr>
              </a:gs>
              <a:gs pos="100000">
                <a:schemeClr val="accent2">
                  <a:lumMod val="75000"/>
                  <a:shade val="100000"/>
                  <a:satMod val="115000"/>
                </a:schemeClr>
              </a:gs>
            </a:gsLst>
            <a:lin ang="16200000" scaled="1"/>
            <a:tileRect/>
          </a:gradFill>
          <a:ln>
            <a:noFill/>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pt-BR" dirty="0" smtClean="0"/>
              <a:t>JVM</a:t>
            </a:r>
            <a:endParaRPr lang="pt-BR" dirty="0"/>
          </a:p>
        </p:txBody>
      </p:sp>
      <p:sp>
        <p:nvSpPr>
          <p:cNvPr id="18" name="Retângulo 17"/>
          <p:cNvSpPr/>
          <p:nvPr/>
        </p:nvSpPr>
        <p:spPr>
          <a:xfrm>
            <a:off x="1331641" y="2033553"/>
            <a:ext cx="6768752" cy="1323439"/>
          </a:xfrm>
          <a:prstGeom prst="rect">
            <a:avLst/>
          </a:prstGeom>
        </p:spPr>
        <p:txBody>
          <a:bodyPr wrap="square">
            <a:spAutoFit/>
          </a:bodyPr>
          <a:lstStyle/>
          <a:p>
            <a:pPr algn="just"/>
            <a:r>
              <a:rPr lang="pt-BR" sz="1600" dirty="0" smtClean="0"/>
              <a:t>	É </a:t>
            </a:r>
            <a:r>
              <a:rPr lang="pt-BR" sz="1600" dirty="0"/>
              <a:t>a peça chave para fornecer capacidade de </a:t>
            </a:r>
            <a:r>
              <a:rPr lang="pt-BR" sz="1600" dirty="0" smtClean="0"/>
              <a:t>multi-plataforma </a:t>
            </a:r>
            <a:r>
              <a:rPr lang="pt-BR" sz="1600" dirty="0"/>
              <a:t>para as aplicações </a:t>
            </a:r>
            <a:r>
              <a:rPr lang="pt-BR" sz="1600" dirty="0" smtClean="0"/>
              <a:t>Java.</a:t>
            </a:r>
          </a:p>
          <a:p>
            <a:pPr algn="just"/>
            <a:r>
              <a:rPr lang="pt-BR" sz="1600" dirty="0" smtClean="0"/>
              <a:t>	A </a:t>
            </a:r>
            <a:r>
              <a:rPr lang="pt-BR" sz="1600" b="1" dirty="0"/>
              <a:t>JVM</a:t>
            </a:r>
            <a:r>
              <a:rPr lang="pt-BR" sz="1600" dirty="0"/>
              <a:t> é a máquina virtual responsável por interpretar e executar o código Java compilado (</a:t>
            </a:r>
            <a:r>
              <a:rPr lang="pt-BR" sz="1600" b="1" dirty="0"/>
              <a:t>bytecode</a:t>
            </a:r>
            <a:r>
              <a:rPr lang="pt-BR" sz="1600" dirty="0"/>
              <a:t>) e portanto são provedoras de formas e meios de o aplicativo conversar com o sistema operacional.</a:t>
            </a:r>
          </a:p>
        </p:txBody>
      </p:sp>
    </p:spTree>
    <p:extLst>
      <p:ext uri="{BB962C8B-B14F-4D97-AF65-F5344CB8AC3E}">
        <p14:creationId xmlns:p14="http://schemas.microsoft.com/office/powerpoint/2010/main" val="15702904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47664" y="576064"/>
            <a:ext cx="7308304" cy="836712"/>
          </a:xfrm>
        </p:spPr>
        <p:txBody>
          <a:bodyPr anchor="b">
            <a:normAutofit/>
          </a:bodyPr>
          <a:lstStyle/>
          <a:p>
            <a:r>
              <a:rPr lang="pt-BR" dirty="0" smtClean="0"/>
              <a:t>Genéricos – Um estudo</a:t>
            </a:r>
            <a:endParaRPr lang="pt-BR" dirty="0"/>
          </a:p>
        </p:txBody>
      </p:sp>
      <p:pic>
        <p:nvPicPr>
          <p:cNvPr id="13" name="Picture 2" descr="C:\Users\Lucas Biason\Downloads\Jav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49699"/>
            <a:ext cx="1475655" cy="147565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3" descr="G:\ITTraining - Programas e Controle\site\questionario\Image\log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79912" y="1"/>
            <a:ext cx="1224135" cy="706231"/>
          </a:xfrm>
          <a:prstGeom prst="rect">
            <a:avLst/>
          </a:prstGeom>
          <a:noFill/>
          <a:extLst>
            <a:ext uri="{909E8E84-426E-40DD-AFC4-6F175D3DCCD1}">
              <a14:hiddenFill xmlns:a14="http://schemas.microsoft.com/office/drawing/2010/main">
                <a:solidFill>
                  <a:srgbClr val="FFFFFF"/>
                </a:solidFill>
              </a14:hiddenFill>
            </a:ext>
          </a:extLst>
        </p:spPr>
      </p:pic>
      <p:sp>
        <p:nvSpPr>
          <p:cNvPr id="7" name="Retângulo 6"/>
          <p:cNvSpPr/>
          <p:nvPr/>
        </p:nvSpPr>
        <p:spPr>
          <a:xfrm>
            <a:off x="445108" y="1826366"/>
            <a:ext cx="8172401" cy="1200329"/>
          </a:xfrm>
          <a:prstGeom prst="rect">
            <a:avLst/>
          </a:prstGeom>
        </p:spPr>
        <p:txBody>
          <a:bodyPr wrap="square">
            <a:spAutoFit/>
          </a:bodyPr>
          <a:lstStyle/>
          <a:p>
            <a:pPr algn="just"/>
            <a:r>
              <a:rPr lang="pt-BR" dirty="0" smtClean="0"/>
              <a:t>	Métodos </a:t>
            </a:r>
            <a:r>
              <a:rPr lang="pt-BR" dirty="0"/>
              <a:t>genéricos ou classes genéricas permitem que programadores especifiquem, com uma única declaração de método, um conjunto de métodos relacionados ou, com uma única declaração de classe, um conjunto de tipos relacionados, respectivamente.</a:t>
            </a:r>
          </a:p>
        </p:txBody>
      </p:sp>
      <p:sp>
        <p:nvSpPr>
          <p:cNvPr id="8" name="Retângulo 7"/>
          <p:cNvSpPr/>
          <p:nvPr/>
        </p:nvSpPr>
        <p:spPr>
          <a:xfrm>
            <a:off x="570868" y="3429000"/>
            <a:ext cx="7920880" cy="923330"/>
          </a:xfrm>
          <a:prstGeom prst="rect">
            <a:avLst/>
          </a:prstGeom>
        </p:spPr>
        <p:txBody>
          <a:bodyPr wrap="square">
            <a:spAutoFit/>
          </a:bodyPr>
          <a:lstStyle/>
          <a:p>
            <a:pPr algn="just"/>
            <a:r>
              <a:rPr lang="pt-BR" dirty="0" smtClean="0"/>
              <a:t>	Métodos </a:t>
            </a:r>
            <a:r>
              <a:rPr lang="pt-BR" dirty="0"/>
              <a:t>e classes genéricas estão entre as capacidades mais poderosas do Java para reutilização de software com segurança de tipo em tempo de compilação.</a:t>
            </a:r>
          </a:p>
        </p:txBody>
      </p:sp>
      <p:sp>
        <p:nvSpPr>
          <p:cNvPr id="3" name="Retângulo 2"/>
          <p:cNvSpPr/>
          <p:nvPr/>
        </p:nvSpPr>
        <p:spPr>
          <a:xfrm>
            <a:off x="683568" y="4797152"/>
            <a:ext cx="7808180" cy="646331"/>
          </a:xfrm>
          <a:prstGeom prst="rect">
            <a:avLst/>
          </a:prstGeom>
        </p:spPr>
        <p:txBody>
          <a:bodyPr wrap="square">
            <a:spAutoFit/>
          </a:bodyPr>
          <a:lstStyle/>
          <a:p>
            <a:r>
              <a:rPr lang="pt-BR" dirty="0" smtClean="0"/>
              <a:t>	Métodos </a:t>
            </a:r>
            <a:r>
              <a:rPr lang="pt-BR" dirty="0"/>
              <a:t>sobrecarregados são frequentemente utilizados para realizar operações semelhantes em tipos diferentes de dados. </a:t>
            </a:r>
            <a:r>
              <a:rPr lang="en-US" dirty="0" err="1"/>
              <a:t>Exemplo</a:t>
            </a:r>
            <a:r>
              <a:rPr lang="en-US" dirty="0"/>
              <a:t>:</a:t>
            </a:r>
            <a:endParaRPr lang="pt-BR" dirty="0"/>
          </a:p>
        </p:txBody>
      </p:sp>
    </p:spTree>
    <p:extLst>
      <p:ext uri="{BB962C8B-B14F-4D97-AF65-F5344CB8AC3E}">
        <p14:creationId xmlns:p14="http://schemas.microsoft.com/office/powerpoint/2010/main" val="3522806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47664" y="576064"/>
            <a:ext cx="7308304" cy="836712"/>
          </a:xfrm>
        </p:spPr>
        <p:txBody>
          <a:bodyPr anchor="b">
            <a:normAutofit/>
          </a:bodyPr>
          <a:lstStyle/>
          <a:p>
            <a:r>
              <a:rPr lang="pt-BR" dirty="0" smtClean="0"/>
              <a:t>Genéricos – Um estudo</a:t>
            </a:r>
            <a:endParaRPr lang="pt-BR" dirty="0"/>
          </a:p>
        </p:txBody>
      </p:sp>
      <p:pic>
        <p:nvPicPr>
          <p:cNvPr id="13" name="Picture 2" descr="C:\Users\Lucas Biason\Downloads\Jav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49699"/>
            <a:ext cx="1475655" cy="147565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3" descr="G:\ITTraining - Programas e Controle\site\questionario\Image\log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79912" y="1"/>
            <a:ext cx="1224135" cy="706231"/>
          </a:xfrm>
          <a:prstGeom prst="rect">
            <a:avLst/>
          </a:prstGeom>
          <a:noFill/>
          <a:extLst>
            <a:ext uri="{909E8E84-426E-40DD-AFC4-6F175D3DCCD1}">
              <a14:hiddenFill xmlns:a14="http://schemas.microsoft.com/office/drawing/2010/main">
                <a:solidFill>
                  <a:srgbClr val="FFFFFF"/>
                </a:solidFill>
              </a14:hiddenFill>
            </a:ext>
          </a:extLst>
        </p:spPr>
      </p:pic>
      <p:sp>
        <p:nvSpPr>
          <p:cNvPr id="3" name="Retângulo 2"/>
          <p:cNvSpPr/>
          <p:nvPr/>
        </p:nvSpPr>
        <p:spPr>
          <a:xfrm>
            <a:off x="1627216" y="1555541"/>
            <a:ext cx="5904921" cy="4801314"/>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b="1" dirty="0" smtClean="0"/>
              <a:t>public </a:t>
            </a:r>
            <a:r>
              <a:rPr lang="en-US" b="1" dirty="0"/>
              <a:t>static void </a:t>
            </a:r>
            <a:r>
              <a:rPr lang="en-US" b="1" dirty="0" err="1"/>
              <a:t>printArray</a:t>
            </a:r>
            <a:r>
              <a:rPr lang="en-US" b="1" dirty="0"/>
              <a:t>(</a:t>
            </a:r>
            <a:r>
              <a:rPr lang="en-US" b="1" dirty="0">
                <a:solidFill>
                  <a:srgbClr val="FF0000"/>
                </a:solidFill>
              </a:rPr>
              <a:t>Integer</a:t>
            </a:r>
            <a:r>
              <a:rPr lang="en-US" b="1" dirty="0"/>
              <a:t>[] </a:t>
            </a:r>
            <a:r>
              <a:rPr lang="en-US" b="1" dirty="0" err="1"/>
              <a:t>inputArray</a:t>
            </a:r>
            <a:r>
              <a:rPr lang="en-US" b="1" dirty="0"/>
              <a:t>){</a:t>
            </a:r>
          </a:p>
          <a:p>
            <a:pPr lvl="1"/>
            <a:r>
              <a:rPr lang="pt-BR" b="1" dirty="0"/>
              <a:t>for(</a:t>
            </a:r>
            <a:r>
              <a:rPr lang="pt-BR" b="1" dirty="0" err="1">
                <a:solidFill>
                  <a:srgbClr val="FF0000"/>
                </a:solidFill>
              </a:rPr>
              <a:t>Integer</a:t>
            </a:r>
            <a:r>
              <a:rPr lang="pt-BR" b="1" dirty="0">
                <a:solidFill>
                  <a:srgbClr val="FF0000"/>
                </a:solidFill>
              </a:rPr>
              <a:t> </a:t>
            </a:r>
            <a:r>
              <a:rPr lang="pt-BR" b="1" dirty="0"/>
              <a:t>e: </a:t>
            </a:r>
            <a:r>
              <a:rPr lang="pt-BR" b="1" dirty="0" err="1"/>
              <a:t>inputArray</a:t>
            </a:r>
            <a:r>
              <a:rPr lang="pt-BR" b="1" dirty="0"/>
              <a:t>) </a:t>
            </a:r>
          </a:p>
          <a:p>
            <a:pPr lvl="1"/>
            <a:r>
              <a:rPr lang="pt-BR" dirty="0" err="1"/>
              <a:t>System.</a:t>
            </a:r>
            <a:r>
              <a:rPr lang="pt-BR" i="1" dirty="0" err="1"/>
              <a:t>out.print</a:t>
            </a:r>
            <a:r>
              <a:rPr lang="pt-BR" i="1" dirty="0"/>
              <a:t>(" "+e);</a:t>
            </a:r>
          </a:p>
          <a:p>
            <a:pPr lvl="1"/>
            <a:r>
              <a:rPr lang="pt-BR" dirty="0" err="1"/>
              <a:t>System.</a:t>
            </a:r>
            <a:r>
              <a:rPr lang="pt-BR" i="1" dirty="0" err="1"/>
              <a:t>out.println</a:t>
            </a:r>
            <a:r>
              <a:rPr lang="pt-BR" i="1" dirty="0"/>
              <a:t>();</a:t>
            </a:r>
          </a:p>
          <a:p>
            <a:r>
              <a:rPr lang="pt-BR" dirty="0"/>
              <a:t>}</a:t>
            </a:r>
          </a:p>
          <a:p>
            <a:endParaRPr lang="pt-BR" dirty="0"/>
          </a:p>
          <a:p>
            <a:r>
              <a:rPr lang="en-US" b="1" dirty="0"/>
              <a:t>public static void </a:t>
            </a:r>
            <a:r>
              <a:rPr lang="en-US" b="1" dirty="0" err="1"/>
              <a:t>printArray</a:t>
            </a:r>
            <a:r>
              <a:rPr lang="en-US" b="1" dirty="0"/>
              <a:t>(</a:t>
            </a:r>
            <a:r>
              <a:rPr lang="en-US" b="1" dirty="0">
                <a:solidFill>
                  <a:srgbClr val="FF0000"/>
                </a:solidFill>
              </a:rPr>
              <a:t>Double</a:t>
            </a:r>
            <a:r>
              <a:rPr lang="en-US" b="1" dirty="0"/>
              <a:t>[] </a:t>
            </a:r>
            <a:r>
              <a:rPr lang="en-US" b="1" dirty="0" err="1"/>
              <a:t>inputArray</a:t>
            </a:r>
            <a:r>
              <a:rPr lang="en-US" b="1" dirty="0"/>
              <a:t>){</a:t>
            </a:r>
          </a:p>
          <a:p>
            <a:pPr lvl="1"/>
            <a:r>
              <a:rPr lang="pt-BR" b="1" dirty="0"/>
              <a:t>for(</a:t>
            </a:r>
            <a:r>
              <a:rPr lang="pt-BR" b="1" dirty="0">
                <a:solidFill>
                  <a:srgbClr val="FF0000"/>
                </a:solidFill>
              </a:rPr>
              <a:t>Double </a:t>
            </a:r>
            <a:r>
              <a:rPr lang="pt-BR" b="1" dirty="0"/>
              <a:t>e: </a:t>
            </a:r>
            <a:r>
              <a:rPr lang="pt-BR" b="1" dirty="0" err="1"/>
              <a:t>inputArray</a:t>
            </a:r>
            <a:r>
              <a:rPr lang="pt-BR" b="1" dirty="0"/>
              <a:t>) </a:t>
            </a:r>
          </a:p>
          <a:p>
            <a:pPr lvl="1"/>
            <a:r>
              <a:rPr lang="pt-BR" dirty="0" err="1"/>
              <a:t>System.</a:t>
            </a:r>
            <a:r>
              <a:rPr lang="pt-BR" i="1" dirty="0" err="1"/>
              <a:t>out.print</a:t>
            </a:r>
            <a:r>
              <a:rPr lang="pt-BR" i="1" dirty="0"/>
              <a:t>(" "+e);</a:t>
            </a:r>
          </a:p>
          <a:p>
            <a:pPr lvl="1"/>
            <a:r>
              <a:rPr lang="pt-BR" dirty="0" err="1"/>
              <a:t>System.</a:t>
            </a:r>
            <a:r>
              <a:rPr lang="pt-BR" i="1" dirty="0" err="1"/>
              <a:t>out.println</a:t>
            </a:r>
            <a:r>
              <a:rPr lang="pt-BR" i="1" dirty="0"/>
              <a:t>();</a:t>
            </a:r>
          </a:p>
          <a:p>
            <a:r>
              <a:rPr lang="pt-BR" dirty="0"/>
              <a:t>}</a:t>
            </a:r>
          </a:p>
          <a:p>
            <a:endParaRPr lang="pt-BR" dirty="0"/>
          </a:p>
          <a:p>
            <a:r>
              <a:rPr lang="en-US" b="1" dirty="0"/>
              <a:t>public static void </a:t>
            </a:r>
            <a:r>
              <a:rPr lang="en-US" b="1" dirty="0" err="1"/>
              <a:t>printArray</a:t>
            </a:r>
            <a:r>
              <a:rPr lang="en-US" b="1" dirty="0"/>
              <a:t>(</a:t>
            </a:r>
            <a:r>
              <a:rPr lang="en-US" b="1" dirty="0">
                <a:solidFill>
                  <a:srgbClr val="FF0000"/>
                </a:solidFill>
              </a:rPr>
              <a:t>Character</a:t>
            </a:r>
            <a:r>
              <a:rPr lang="en-US" b="1" dirty="0"/>
              <a:t>[] </a:t>
            </a:r>
            <a:r>
              <a:rPr lang="en-US" b="1" dirty="0" err="1"/>
              <a:t>inputArray</a:t>
            </a:r>
            <a:r>
              <a:rPr lang="en-US" b="1" dirty="0"/>
              <a:t>){</a:t>
            </a:r>
          </a:p>
          <a:p>
            <a:pPr lvl="1"/>
            <a:r>
              <a:rPr lang="pt-BR" b="1" dirty="0"/>
              <a:t>for(</a:t>
            </a:r>
            <a:r>
              <a:rPr lang="pt-BR" b="1" dirty="0" err="1">
                <a:solidFill>
                  <a:srgbClr val="FF0000"/>
                </a:solidFill>
              </a:rPr>
              <a:t>Character</a:t>
            </a:r>
            <a:r>
              <a:rPr lang="pt-BR" b="1" dirty="0"/>
              <a:t> e: </a:t>
            </a:r>
            <a:r>
              <a:rPr lang="pt-BR" b="1" dirty="0" err="1"/>
              <a:t>inputArray</a:t>
            </a:r>
            <a:r>
              <a:rPr lang="pt-BR" b="1" dirty="0"/>
              <a:t>) </a:t>
            </a:r>
          </a:p>
          <a:p>
            <a:pPr lvl="1"/>
            <a:r>
              <a:rPr lang="pt-BR" dirty="0" err="1"/>
              <a:t>System.</a:t>
            </a:r>
            <a:r>
              <a:rPr lang="pt-BR" i="1" dirty="0" err="1"/>
              <a:t>out.print</a:t>
            </a:r>
            <a:r>
              <a:rPr lang="pt-BR" i="1" dirty="0"/>
              <a:t>(" "+e);</a:t>
            </a:r>
          </a:p>
          <a:p>
            <a:pPr lvl="1"/>
            <a:r>
              <a:rPr lang="pt-BR" dirty="0" err="1"/>
              <a:t>System.</a:t>
            </a:r>
            <a:r>
              <a:rPr lang="pt-BR" i="1" dirty="0" err="1"/>
              <a:t>out.println</a:t>
            </a:r>
            <a:r>
              <a:rPr lang="pt-BR" i="1" dirty="0"/>
              <a:t>();</a:t>
            </a:r>
          </a:p>
          <a:p>
            <a:r>
              <a:rPr lang="pt-BR" dirty="0" smtClean="0"/>
              <a:t>}</a:t>
            </a:r>
            <a:endParaRPr lang="pt-BR" dirty="0"/>
          </a:p>
        </p:txBody>
      </p:sp>
    </p:spTree>
    <p:extLst>
      <p:ext uri="{BB962C8B-B14F-4D97-AF65-F5344CB8AC3E}">
        <p14:creationId xmlns:p14="http://schemas.microsoft.com/office/powerpoint/2010/main" val="378185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47664" y="576064"/>
            <a:ext cx="7308304" cy="836712"/>
          </a:xfrm>
        </p:spPr>
        <p:txBody>
          <a:bodyPr anchor="b">
            <a:normAutofit/>
          </a:bodyPr>
          <a:lstStyle/>
          <a:p>
            <a:r>
              <a:rPr lang="pt-BR" dirty="0" smtClean="0"/>
              <a:t>Genéricos – Um estudo</a:t>
            </a:r>
            <a:endParaRPr lang="pt-BR" dirty="0"/>
          </a:p>
        </p:txBody>
      </p:sp>
      <p:pic>
        <p:nvPicPr>
          <p:cNvPr id="13" name="Picture 2" descr="C:\Users\Lucas Biason\Downloads\Jav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49699"/>
            <a:ext cx="1475655" cy="147565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3" descr="G:\ITTraining - Programas e Controle\site\questionario\Image\log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79912" y="1"/>
            <a:ext cx="1224135" cy="706231"/>
          </a:xfrm>
          <a:prstGeom prst="rect">
            <a:avLst/>
          </a:prstGeom>
          <a:noFill/>
          <a:extLst>
            <a:ext uri="{909E8E84-426E-40DD-AFC4-6F175D3DCCD1}">
              <a14:hiddenFill xmlns:a14="http://schemas.microsoft.com/office/drawing/2010/main">
                <a:solidFill>
                  <a:srgbClr val="FFFFFF"/>
                </a:solidFill>
              </a14:hiddenFill>
            </a:ext>
          </a:extLst>
        </p:spPr>
      </p:pic>
      <p:sp>
        <p:nvSpPr>
          <p:cNvPr id="3" name="Retângulo 2"/>
          <p:cNvSpPr/>
          <p:nvPr/>
        </p:nvSpPr>
        <p:spPr>
          <a:xfrm>
            <a:off x="395536" y="1628800"/>
            <a:ext cx="5904921" cy="4801314"/>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b="1" dirty="0" smtClean="0"/>
              <a:t>public </a:t>
            </a:r>
            <a:r>
              <a:rPr lang="en-US" b="1" dirty="0"/>
              <a:t>static void </a:t>
            </a:r>
            <a:r>
              <a:rPr lang="en-US" b="1" dirty="0" err="1"/>
              <a:t>printArray</a:t>
            </a:r>
            <a:r>
              <a:rPr lang="en-US" b="1" dirty="0"/>
              <a:t>(</a:t>
            </a:r>
            <a:r>
              <a:rPr lang="en-US" b="1" dirty="0">
                <a:solidFill>
                  <a:srgbClr val="FF0000"/>
                </a:solidFill>
              </a:rPr>
              <a:t>Integer</a:t>
            </a:r>
            <a:r>
              <a:rPr lang="en-US" b="1" dirty="0"/>
              <a:t>[] </a:t>
            </a:r>
            <a:r>
              <a:rPr lang="en-US" b="1" dirty="0" err="1"/>
              <a:t>inputArray</a:t>
            </a:r>
            <a:r>
              <a:rPr lang="en-US" b="1" dirty="0"/>
              <a:t>){</a:t>
            </a:r>
          </a:p>
          <a:p>
            <a:pPr lvl="1"/>
            <a:r>
              <a:rPr lang="pt-BR" b="1" dirty="0"/>
              <a:t>for(</a:t>
            </a:r>
            <a:r>
              <a:rPr lang="pt-BR" b="1" dirty="0" err="1">
                <a:solidFill>
                  <a:srgbClr val="FF0000"/>
                </a:solidFill>
              </a:rPr>
              <a:t>Integer</a:t>
            </a:r>
            <a:r>
              <a:rPr lang="pt-BR" b="1" dirty="0">
                <a:solidFill>
                  <a:srgbClr val="FF0000"/>
                </a:solidFill>
              </a:rPr>
              <a:t> </a:t>
            </a:r>
            <a:r>
              <a:rPr lang="pt-BR" b="1" dirty="0"/>
              <a:t>e: </a:t>
            </a:r>
            <a:r>
              <a:rPr lang="pt-BR" b="1" dirty="0" err="1"/>
              <a:t>inputArray</a:t>
            </a:r>
            <a:r>
              <a:rPr lang="pt-BR" b="1" dirty="0"/>
              <a:t>) </a:t>
            </a:r>
          </a:p>
          <a:p>
            <a:pPr lvl="1"/>
            <a:r>
              <a:rPr lang="pt-BR" dirty="0" err="1"/>
              <a:t>System.</a:t>
            </a:r>
            <a:r>
              <a:rPr lang="pt-BR" i="1" dirty="0" err="1"/>
              <a:t>out.print</a:t>
            </a:r>
            <a:r>
              <a:rPr lang="pt-BR" i="1" dirty="0"/>
              <a:t>(" "+e);</a:t>
            </a:r>
          </a:p>
          <a:p>
            <a:pPr lvl="1"/>
            <a:r>
              <a:rPr lang="pt-BR" dirty="0" err="1"/>
              <a:t>System.</a:t>
            </a:r>
            <a:r>
              <a:rPr lang="pt-BR" i="1" dirty="0" err="1"/>
              <a:t>out.println</a:t>
            </a:r>
            <a:r>
              <a:rPr lang="pt-BR" i="1" dirty="0"/>
              <a:t>();</a:t>
            </a:r>
          </a:p>
          <a:p>
            <a:r>
              <a:rPr lang="pt-BR" dirty="0"/>
              <a:t>}</a:t>
            </a:r>
          </a:p>
          <a:p>
            <a:endParaRPr lang="pt-BR" dirty="0"/>
          </a:p>
          <a:p>
            <a:r>
              <a:rPr lang="en-US" b="1" dirty="0"/>
              <a:t>public static void </a:t>
            </a:r>
            <a:r>
              <a:rPr lang="en-US" b="1" dirty="0" err="1"/>
              <a:t>printArray</a:t>
            </a:r>
            <a:r>
              <a:rPr lang="en-US" b="1" dirty="0"/>
              <a:t>(</a:t>
            </a:r>
            <a:r>
              <a:rPr lang="en-US" b="1" dirty="0">
                <a:solidFill>
                  <a:srgbClr val="FF0000"/>
                </a:solidFill>
              </a:rPr>
              <a:t>Double</a:t>
            </a:r>
            <a:r>
              <a:rPr lang="en-US" b="1" dirty="0"/>
              <a:t>[] </a:t>
            </a:r>
            <a:r>
              <a:rPr lang="en-US" b="1" dirty="0" err="1"/>
              <a:t>inputArray</a:t>
            </a:r>
            <a:r>
              <a:rPr lang="en-US" b="1" dirty="0"/>
              <a:t>){</a:t>
            </a:r>
          </a:p>
          <a:p>
            <a:pPr lvl="1"/>
            <a:r>
              <a:rPr lang="pt-BR" b="1" dirty="0"/>
              <a:t>for(</a:t>
            </a:r>
            <a:r>
              <a:rPr lang="pt-BR" b="1" dirty="0">
                <a:solidFill>
                  <a:srgbClr val="FF0000"/>
                </a:solidFill>
              </a:rPr>
              <a:t>Double </a:t>
            </a:r>
            <a:r>
              <a:rPr lang="pt-BR" b="1" dirty="0"/>
              <a:t>e: </a:t>
            </a:r>
            <a:r>
              <a:rPr lang="pt-BR" b="1" dirty="0" err="1"/>
              <a:t>inputArray</a:t>
            </a:r>
            <a:r>
              <a:rPr lang="pt-BR" b="1" dirty="0"/>
              <a:t>) </a:t>
            </a:r>
          </a:p>
          <a:p>
            <a:pPr lvl="1"/>
            <a:r>
              <a:rPr lang="pt-BR" dirty="0" err="1"/>
              <a:t>System.</a:t>
            </a:r>
            <a:r>
              <a:rPr lang="pt-BR" i="1" dirty="0" err="1"/>
              <a:t>out.print</a:t>
            </a:r>
            <a:r>
              <a:rPr lang="pt-BR" i="1" dirty="0"/>
              <a:t>(" "+e);</a:t>
            </a:r>
          </a:p>
          <a:p>
            <a:pPr lvl="1"/>
            <a:r>
              <a:rPr lang="pt-BR" dirty="0" err="1"/>
              <a:t>System.</a:t>
            </a:r>
            <a:r>
              <a:rPr lang="pt-BR" i="1" dirty="0" err="1"/>
              <a:t>out.println</a:t>
            </a:r>
            <a:r>
              <a:rPr lang="pt-BR" i="1" dirty="0"/>
              <a:t>();</a:t>
            </a:r>
          </a:p>
          <a:p>
            <a:r>
              <a:rPr lang="pt-BR" dirty="0"/>
              <a:t>}</a:t>
            </a:r>
          </a:p>
          <a:p>
            <a:endParaRPr lang="pt-BR" dirty="0"/>
          </a:p>
          <a:p>
            <a:r>
              <a:rPr lang="en-US" b="1" dirty="0"/>
              <a:t>public static void </a:t>
            </a:r>
            <a:r>
              <a:rPr lang="en-US" b="1" dirty="0" err="1"/>
              <a:t>printArray</a:t>
            </a:r>
            <a:r>
              <a:rPr lang="en-US" b="1" dirty="0"/>
              <a:t>(</a:t>
            </a:r>
            <a:r>
              <a:rPr lang="en-US" b="1" dirty="0">
                <a:solidFill>
                  <a:srgbClr val="FF0000"/>
                </a:solidFill>
              </a:rPr>
              <a:t>Character</a:t>
            </a:r>
            <a:r>
              <a:rPr lang="en-US" b="1" dirty="0"/>
              <a:t>[] </a:t>
            </a:r>
            <a:r>
              <a:rPr lang="en-US" b="1" dirty="0" err="1"/>
              <a:t>inputArray</a:t>
            </a:r>
            <a:r>
              <a:rPr lang="en-US" b="1" dirty="0"/>
              <a:t>){</a:t>
            </a:r>
          </a:p>
          <a:p>
            <a:pPr lvl="1"/>
            <a:r>
              <a:rPr lang="pt-BR" b="1" dirty="0"/>
              <a:t>for(</a:t>
            </a:r>
            <a:r>
              <a:rPr lang="pt-BR" b="1" dirty="0" err="1">
                <a:solidFill>
                  <a:srgbClr val="FF0000"/>
                </a:solidFill>
              </a:rPr>
              <a:t>Character</a:t>
            </a:r>
            <a:r>
              <a:rPr lang="pt-BR" b="1" dirty="0"/>
              <a:t> e: </a:t>
            </a:r>
            <a:r>
              <a:rPr lang="pt-BR" b="1" dirty="0" err="1"/>
              <a:t>inputArray</a:t>
            </a:r>
            <a:r>
              <a:rPr lang="pt-BR" b="1" dirty="0"/>
              <a:t>) </a:t>
            </a:r>
          </a:p>
          <a:p>
            <a:pPr lvl="1"/>
            <a:r>
              <a:rPr lang="pt-BR" dirty="0" err="1"/>
              <a:t>System.</a:t>
            </a:r>
            <a:r>
              <a:rPr lang="pt-BR" i="1" dirty="0" err="1"/>
              <a:t>out.print</a:t>
            </a:r>
            <a:r>
              <a:rPr lang="pt-BR" i="1" dirty="0"/>
              <a:t>(" "+e);</a:t>
            </a:r>
          </a:p>
          <a:p>
            <a:pPr lvl="1"/>
            <a:r>
              <a:rPr lang="pt-BR" dirty="0" err="1"/>
              <a:t>System.</a:t>
            </a:r>
            <a:r>
              <a:rPr lang="pt-BR" i="1" dirty="0" err="1"/>
              <a:t>out.println</a:t>
            </a:r>
            <a:r>
              <a:rPr lang="pt-BR" i="1" dirty="0"/>
              <a:t>();</a:t>
            </a:r>
          </a:p>
          <a:p>
            <a:r>
              <a:rPr lang="pt-BR" dirty="0" smtClean="0"/>
              <a:t>}</a:t>
            </a:r>
            <a:endParaRPr lang="pt-BR" dirty="0"/>
          </a:p>
        </p:txBody>
      </p:sp>
      <p:sp>
        <p:nvSpPr>
          <p:cNvPr id="4" name="Retângulo 3"/>
          <p:cNvSpPr/>
          <p:nvPr/>
        </p:nvSpPr>
        <p:spPr>
          <a:xfrm>
            <a:off x="3635896" y="2598296"/>
            <a:ext cx="5256583" cy="2585323"/>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r>
              <a:rPr lang="pt-BR" b="1" dirty="0" err="1"/>
              <a:t>public</a:t>
            </a:r>
            <a:r>
              <a:rPr lang="pt-BR" b="1" dirty="0"/>
              <a:t> </a:t>
            </a:r>
            <a:r>
              <a:rPr lang="pt-BR" b="1" dirty="0" err="1"/>
              <a:t>class</a:t>
            </a:r>
            <a:r>
              <a:rPr lang="pt-BR" b="1" dirty="0"/>
              <a:t> </a:t>
            </a:r>
            <a:r>
              <a:rPr lang="pt-BR" b="1" dirty="0" err="1"/>
              <a:t>Genericos</a:t>
            </a:r>
            <a:r>
              <a:rPr lang="pt-BR" b="1" dirty="0"/>
              <a:t> {</a:t>
            </a:r>
          </a:p>
          <a:p>
            <a:endParaRPr lang="pt-BR" dirty="0"/>
          </a:p>
          <a:p>
            <a:pPr lvl="1"/>
            <a:r>
              <a:rPr lang="pt-BR" b="1" dirty="0" err="1"/>
              <a:t>public</a:t>
            </a:r>
            <a:r>
              <a:rPr lang="pt-BR" b="1" dirty="0"/>
              <a:t> </a:t>
            </a:r>
            <a:r>
              <a:rPr lang="pt-BR" b="1" dirty="0" err="1"/>
              <a:t>static</a:t>
            </a:r>
            <a:r>
              <a:rPr lang="pt-BR" b="1" dirty="0"/>
              <a:t> </a:t>
            </a:r>
            <a:r>
              <a:rPr lang="pt-BR" b="1" dirty="0">
                <a:solidFill>
                  <a:srgbClr val="FF0000"/>
                </a:solidFill>
              </a:rPr>
              <a:t>&lt;E&gt; </a:t>
            </a:r>
            <a:r>
              <a:rPr lang="pt-BR" b="1" dirty="0" err="1"/>
              <a:t>void</a:t>
            </a:r>
            <a:r>
              <a:rPr lang="pt-BR" b="1" dirty="0"/>
              <a:t> </a:t>
            </a:r>
            <a:r>
              <a:rPr lang="pt-BR" b="1" dirty="0" err="1"/>
              <a:t>printArray</a:t>
            </a:r>
            <a:r>
              <a:rPr lang="pt-BR" b="1" dirty="0"/>
              <a:t> (</a:t>
            </a:r>
            <a:r>
              <a:rPr lang="pt-BR" b="1" dirty="0">
                <a:solidFill>
                  <a:srgbClr val="FF0000"/>
                </a:solidFill>
              </a:rPr>
              <a:t>E</a:t>
            </a:r>
            <a:r>
              <a:rPr lang="pt-BR" b="1" dirty="0"/>
              <a:t>[] </a:t>
            </a:r>
            <a:r>
              <a:rPr lang="pt-BR" b="1" dirty="0" err="1"/>
              <a:t>inputArray</a:t>
            </a:r>
            <a:r>
              <a:rPr lang="pt-BR" b="1" dirty="0"/>
              <a:t>){</a:t>
            </a:r>
          </a:p>
          <a:p>
            <a:pPr lvl="2"/>
            <a:r>
              <a:rPr lang="pt-BR" b="1" dirty="0"/>
              <a:t>for (</a:t>
            </a:r>
            <a:r>
              <a:rPr lang="pt-BR" b="1" dirty="0">
                <a:solidFill>
                  <a:srgbClr val="FF0000"/>
                </a:solidFill>
              </a:rPr>
              <a:t>E</a:t>
            </a:r>
            <a:r>
              <a:rPr lang="pt-BR" b="1" dirty="0"/>
              <a:t> </a:t>
            </a:r>
            <a:r>
              <a:rPr lang="pt-BR" b="1" dirty="0" err="1"/>
              <a:t>e</a:t>
            </a:r>
            <a:r>
              <a:rPr lang="pt-BR" b="1" dirty="0"/>
              <a:t> : </a:t>
            </a:r>
            <a:r>
              <a:rPr lang="pt-BR" b="1" dirty="0" err="1"/>
              <a:t>inputArray</a:t>
            </a:r>
            <a:r>
              <a:rPr lang="pt-BR" b="1" dirty="0"/>
              <a:t>)</a:t>
            </a:r>
          </a:p>
          <a:p>
            <a:pPr lvl="2"/>
            <a:r>
              <a:rPr lang="pt-BR" dirty="0" err="1"/>
              <a:t>System.</a:t>
            </a:r>
            <a:r>
              <a:rPr lang="pt-BR" i="1" dirty="0" err="1"/>
              <a:t>out.println</a:t>
            </a:r>
            <a:r>
              <a:rPr lang="pt-BR" i="1" dirty="0"/>
              <a:t>(" "+e);</a:t>
            </a:r>
          </a:p>
          <a:p>
            <a:pPr lvl="2"/>
            <a:r>
              <a:rPr lang="pt-BR" dirty="0" err="1"/>
              <a:t>System.</a:t>
            </a:r>
            <a:r>
              <a:rPr lang="pt-BR" i="1" dirty="0" err="1"/>
              <a:t>out.println</a:t>
            </a:r>
            <a:r>
              <a:rPr lang="pt-BR" i="1" dirty="0"/>
              <a:t>();</a:t>
            </a:r>
          </a:p>
          <a:p>
            <a:pPr lvl="1"/>
            <a:r>
              <a:rPr lang="pt-BR" dirty="0"/>
              <a:t>}</a:t>
            </a:r>
          </a:p>
          <a:p>
            <a:endParaRPr lang="pt-BR" dirty="0"/>
          </a:p>
          <a:p>
            <a:r>
              <a:rPr lang="pt-BR" dirty="0"/>
              <a:t>}</a:t>
            </a:r>
          </a:p>
        </p:txBody>
      </p:sp>
      <p:cxnSp>
        <p:nvCxnSpPr>
          <p:cNvPr id="6" name="Conector de seta reta 5"/>
          <p:cNvCxnSpPr/>
          <p:nvPr/>
        </p:nvCxnSpPr>
        <p:spPr>
          <a:xfrm>
            <a:off x="2051720" y="2132856"/>
            <a:ext cx="2016224" cy="1152128"/>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9" name="Conector de seta reta 8"/>
          <p:cNvCxnSpPr/>
          <p:nvPr/>
        </p:nvCxnSpPr>
        <p:spPr>
          <a:xfrm>
            <a:off x="2051720" y="3789040"/>
            <a:ext cx="2016224" cy="101918"/>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12" name="Conector de seta reta 11"/>
          <p:cNvCxnSpPr/>
          <p:nvPr/>
        </p:nvCxnSpPr>
        <p:spPr>
          <a:xfrm flipV="1">
            <a:off x="2267744" y="4437112"/>
            <a:ext cx="1800200" cy="936104"/>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380443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47664" y="576064"/>
            <a:ext cx="7308304" cy="836712"/>
          </a:xfrm>
        </p:spPr>
        <p:txBody>
          <a:bodyPr anchor="b">
            <a:normAutofit/>
          </a:bodyPr>
          <a:lstStyle/>
          <a:p>
            <a:r>
              <a:rPr lang="pt-BR" dirty="0" smtClean="0"/>
              <a:t>Genéricos – Um estudo</a:t>
            </a:r>
            <a:endParaRPr lang="pt-BR" dirty="0"/>
          </a:p>
        </p:txBody>
      </p:sp>
      <p:pic>
        <p:nvPicPr>
          <p:cNvPr id="13" name="Picture 2" descr="C:\Users\Lucas Biason\Downloads\Jav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49699"/>
            <a:ext cx="1475655" cy="147565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3" descr="G:\ITTraining - Programas e Controle\site\questionario\Image\log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79912" y="1"/>
            <a:ext cx="1224135" cy="706231"/>
          </a:xfrm>
          <a:prstGeom prst="rect">
            <a:avLst/>
          </a:prstGeom>
          <a:noFill/>
          <a:extLst>
            <a:ext uri="{909E8E84-426E-40DD-AFC4-6F175D3DCCD1}">
              <a14:hiddenFill xmlns:a14="http://schemas.microsoft.com/office/drawing/2010/main">
                <a:solidFill>
                  <a:srgbClr val="FFFFFF"/>
                </a:solidFill>
              </a14:hiddenFill>
            </a:ext>
          </a:extLst>
        </p:spPr>
      </p:pic>
      <p:sp>
        <p:nvSpPr>
          <p:cNvPr id="5" name="Retângulo 4"/>
          <p:cNvSpPr/>
          <p:nvPr/>
        </p:nvSpPr>
        <p:spPr>
          <a:xfrm>
            <a:off x="395334" y="1772816"/>
            <a:ext cx="8208912" cy="1477328"/>
          </a:xfrm>
          <a:prstGeom prst="rect">
            <a:avLst/>
          </a:prstGeom>
        </p:spPr>
        <p:txBody>
          <a:bodyPr wrap="square">
            <a:spAutoFit/>
          </a:bodyPr>
          <a:lstStyle/>
          <a:p>
            <a:pPr algn="just"/>
            <a:r>
              <a:rPr lang="pt-BR" dirty="0" smtClean="0"/>
              <a:t>	Se </a:t>
            </a:r>
            <a:r>
              <a:rPr lang="pt-BR" dirty="0"/>
              <a:t>as operações realizadas por vários métodos sobrecarregados forem idênticas para cada tipo de argumento, os métodos sobrecarregados podem ser codificados mais compacta e convenientemente com um método genérico.</a:t>
            </a:r>
          </a:p>
          <a:p>
            <a:pPr algn="just"/>
            <a:r>
              <a:rPr lang="pt-BR" dirty="0" smtClean="0"/>
              <a:t>	Pode-se </a:t>
            </a:r>
            <a:r>
              <a:rPr lang="pt-BR" dirty="0"/>
              <a:t>escrever uma única declaração de método genérico que pode ser chamada com argumentos de tipos diferentes.</a:t>
            </a:r>
          </a:p>
        </p:txBody>
      </p:sp>
      <p:sp>
        <p:nvSpPr>
          <p:cNvPr id="7" name="Retângulo 6"/>
          <p:cNvSpPr/>
          <p:nvPr/>
        </p:nvSpPr>
        <p:spPr>
          <a:xfrm>
            <a:off x="1926122" y="3892406"/>
            <a:ext cx="5202833" cy="369332"/>
          </a:xfrm>
          <a:prstGeom prst="rect">
            <a:avLst/>
          </a:prstGeom>
        </p:spPr>
        <p:txBody>
          <a:bodyPr wrap="square">
            <a:spAutoFit/>
          </a:bodyPr>
          <a:lstStyle/>
          <a:p>
            <a:r>
              <a:rPr lang="en-US" b="1" dirty="0"/>
              <a:t>public</a:t>
            </a:r>
            <a:r>
              <a:rPr lang="en-US" dirty="0"/>
              <a:t> </a:t>
            </a:r>
            <a:r>
              <a:rPr lang="en-US" b="1" dirty="0"/>
              <a:t>static</a:t>
            </a:r>
            <a:r>
              <a:rPr lang="en-US" dirty="0"/>
              <a:t> </a:t>
            </a:r>
            <a:r>
              <a:rPr lang="en-US" b="1" dirty="0">
                <a:solidFill>
                  <a:srgbClr val="FF0000"/>
                </a:solidFill>
              </a:rPr>
              <a:t>&lt;E&gt; </a:t>
            </a:r>
            <a:r>
              <a:rPr lang="en-US" b="1" dirty="0"/>
              <a:t>void</a:t>
            </a:r>
            <a:r>
              <a:rPr lang="en-US" dirty="0"/>
              <a:t> </a:t>
            </a:r>
            <a:r>
              <a:rPr lang="en-US" dirty="0" err="1" smtClean="0"/>
              <a:t>nomeMetodo</a:t>
            </a:r>
            <a:r>
              <a:rPr lang="en-US" dirty="0" smtClean="0"/>
              <a:t> </a:t>
            </a:r>
            <a:r>
              <a:rPr lang="en-US" dirty="0"/>
              <a:t>(</a:t>
            </a:r>
            <a:r>
              <a:rPr lang="en-US" dirty="0" smtClean="0">
                <a:solidFill>
                  <a:srgbClr val="FF0000"/>
                </a:solidFill>
              </a:rPr>
              <a:t>E</a:t>
            </a:r>
            <a:r>
              <a:rPr lang="en-US" dirty="0" smtClean="0"/>
              <a:t> </a:t>
            </a:r>
            <a:r>
              <a:rPr lang="en-US" dirty="0" err="1" smtClean="0">
                <a:solidFill>
                  <a:srgbClr val="FF0000"/>
                </a:solidFill>
              </a:rPr>
              <a:t>parâmetro</a:t>
            </a:r>
            <a:r>
              <a:rPr lang="en-US" dirty="0" smtClean="0"/>
              <a:t>)</a:t>
            </a:r>
            <a:endParaRPr lang="pt-BR" dirty="0"/>
          </a:p>
        </p:txBody>
      </p:sp>
    </p:spTree>
    <p:extLst>
      <p:ext uri="{BB962C8B-B14F-4D97-AF65-F5344CB8AC3E}">
        <p14:creationId xmlns:p14="http://schemas.microsoft.com/office/powerpoint/2010/main" val="1202904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47664" y="576064"/>
            <a:ext cx="7308304" cy="836712"/>
          </a:xfrm>
        </p:spPr>
        <p:txBody>
          <a:bodyPr anchor="b">
            <a:normAutofit/>
          </a:bodyPr>
          <a:lstStyle/>
          <a:p>
            <a:r>
              <a:rPr lang="pt-BR" dirty="0"/>
              <a:t>C</a:t>
            </a:r>
            <a:r>
              <a:rPr lang="pt-BR" dirty="0" smtClean="0"/>
              <a:t>oleções</a:t>
            </a:r>
            <a:endParaRPr lang="pt-BR" dirty="0"/>
          </a:p>
        </p:txBody>
      </p:sp>
      <p:pic>
        <p:nvPicPr>
          <p:cNvPr id="13" name="Picture 2" descr="C:\Users\Lucas Biason\Downloads\Jav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49699"/>
            <a:ext cx="1475655" cy="147565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3" descr="G:\ITTraining - Programas e Controle\site\questionario\Image\log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79912" y="1"/>
            <a:ext cx="1224135" cy="706231"/>
          </a:xfrm>
          <a:prstGeom prst="rect">
            <a:avLst/>
          </a:prstGeom>
          <a:noFill/>
          <a:extLst>
            <a:ext uri="{909E8E84-426E-40DD-AFC4-6F175D3DCCD1}">
              <a14:hiddenFill xmlns:a14="http://schemas.microsoft.com/office/drawing/2010/main">
                <a:solidFill>
                  <a:srgbClr val="FFFFFF"/>
                </a:solidFill>
              </a14:hiddenFill>
            </a:ext>
          </a:extLst>
        </p:spPr>
      </p:pic>
      <p:sp>
        <p:nvSpPr>
          <p:cNvPr id="3" name="Retângulo 2"/>
          <p:cNvSpPr/>
          <p:nvPr/>
        </p:nvSpPr>
        <p:spPr>
          <a:xfrm>
            <a:off x="409369" y="1867772"/>
            <a:ext cx="4572000" cy="1200329"/>
          </a:xfrm>
          <a:prstGeom prst="rect">
            <a:avLst/>
          </a:prstGeom>
        </p:spPr>
        <p:txBody>
          <a:bodyPr>
            <a:spAutoFit/>
          </a:bodyPr>
          <a:lstStyle/>
          <a:p>
            <a:pPr algn="just"/>
            <a:r>
              <a:rPr lang="pt-BR" dirty="0" smtClean="0"/>
              <a:t>	Com </a:t>
            </a:r>
            <a:r>
              <a:rPr lang="pt-BR" dirty="0"/>
              <a:t>as coleções, os programadores utilizam estruturas de dados existentes, sem se preocupar com a maneira como elas são implementadas.</a:t>
            </a:r>
          </a:p>
        </p:txBody>
      </p:sp>
      <p:sp>
        <p:nvSpPr>
          <p:cNvPr id="4" name="Retângulo 3"/>
          <p:cNvSpPr/>
          <p:nvPr/>
        </p:nvSpPr>
        <p:spPr>
          <a:xfrm>
            <a:off x="3959932" y="2780928"/>
            <a:ext cx="4572000" cy="923330"/>
          </a:xfrm>
          <a:prstGeom prst="rect">
            <a:avLst/>
          </a:prstGeom>
        </p:spPr>
        <p:txBody>
          <a:bodyPr>
            <a:spAutoFit/>
          </a:bodyPr>
          <a:lstStyle/>
          <a:p>
            <a:pPr algn="just"/>
            <a:r>
              <a:rPr lang="pt-BR" dirty="0" smtClean="0"/>
              <a:t>	Uma </a:t>
            </a:r>
            <a:r>
              <a:rPr lang="pt-BR" dirty="0"/>
              <a:t>coleção é uma estrutura de dados que pode armazenar referencias a outros objetos. </a:t>
            </a:r>
          </a:p>
        </p:txBody>
      </p:sp>
      <p:pic>
        <p:nvPicPr>
          <p:cNvPr id="9" name="Imagem 8" descr="http://ltiwww.epfl.ch/sJava/version2/Introduction/Collections/ccinterf.gif"/>
          <p:cNvPicPr/>
          <p:nvPr/>
        </p:nvPicPr>
        <p:blipFill>
          <a:blip r:embed="rId4">
            <a:grayscl/>
            <a:extLst>
              <a:ext uri="{BEBA8EAE-BF5A-486C-A8C5-ECC9F3942E4B}">
                <a14:imgProps xmlns:a14="http://schemas.microsoft.com/office/drawing/2010/main">
                  <a14:imgLayer r:embed="rId5">
                    <a14:imgEffect>
                      <a14:backgroundRemoval t="0" b="100000" l="0" r="100000">
                        <a14:foregroundMark x1="20044" y1="11905" x2="41630" y2="4422"/>
                        <a14:foregroundMark x1="42291" y1="17687" x2="17401" y2="340"/>
                        <a14:foregroundMark x1="72467" y1="19728" x2="98458" y2="3401"/>
                        <a14:foregroundMark x1="98899" y1="18027" x2="72687" y2="1020"/>
                        <a14:foregroundMark x1="94273" y1="49320" x2="87445" y2="49320"/>
                        <a14:foregroundMark x1="1101" y1="81633" x2="26432" y2="97279"/>
                        <a14:foregroundMark x1="26872" y1="82653" x2="441" y2="97619"/>
                        <a14:foregroundMark x1="8590" y1="84014" x2="21806" y2="81633"/>
                        <a14:foregroundMark x1="24890" y1="85034" x2="26211" y2="94218"/>
                        <a14:foregroundMark x1="23128" y1="96599" x2="5286" y2="94558"/>
                        <a14:foregroundMark x1="38546" y1="12585" x2="17841" y2="10204"/>
                        <a14:foregroundMark x1="38987" y1="18707" x2="18062" y2="13605"/>
                        <a14:foregroundMark x1="35463" y1="42857" x2="50661" y2="55782"/>
                        <a14:foregroundMark x1="10132" y1="42857" x2="26872" y2="53741"/>
                        <a14:backgroundMark x1="4846" y1="19728" x2="11894" y2="29252"/>
                        <a14:backgroundMark x1="57930" y1="19728" x2="65639" y2="51701"/>
                      </a14:backgroundRemoval>
                    </a14:imgEffect>
                  </a14:imgLayer>
                </a14:imgProps>
              </a:ext>
              <a:ext uri="{28A0092B-C50C-407E-A947-70E740481C1C}">
                <a14:useLocalDpi xmlns:a14="http://schemas.microsoft.com/office/drawing/2010/main" val="0"/>
              </a:ext>
            </a:extLst>
          </a:blip>
          <a:srcRect/>
          <a:stretch>
            <a:fillRect/>
          </a:stretch>
        </p:blipFill>
        <p:spPr bwMode="auto">
          <a:xfrm>
            <a:off x="2411760" y="3933056"/>
            <a:ext cx="4206164" cy="2592288"/>
          </a:xfrm>
          <a:prstGeom prst="rect">
            <a:avLst/>
          </a:prstGeom>
          <a:noFill/>
          <a:ln>
            <a:noFill/>
          </a:ln>
        </p:spPr>
      </p:pic>
      <p:cxnSp>
        <p:nvCxnSpPr>
          <p:cNvPr id="8" name="Conector reto 7"/>
          <p:cNvCxnSpPr/>
          <p:nvPr/>
        </p:nvCxnSpPr>
        <p:spPr>
          <a:xfrm>
            <a:off x="3779912" y="4437112"/>
            <a:ext cx="360040" cy="576064"/>
          </a:xfrm>
          <a:prstGeom prst="line">
            <a:avLst/>
          </a:prstGeom>
        </p:spPr>
        <p:style>
          <a:lnRef idx="2">
            <a:schemeClr val="dk1"/>
          </a:lnRef>
          <a:fillRef idx="0">
            <a:schemeClr val="dk1"/>
          </a:fillRef>
          <a:effectRef idx="1">
            <a:schemeClr val="dk1"/>
          </a:effectRef>
          <a:fontRef idx="minor">
            <a:schemeClr val="tx1"/>
          </a:fontRef>
        </p:style>
      </p:cxnSp>
      <p:cxnSp>
        <p:nvCxnSpPr>
          <p:cNvPr id="15" name="Conector reto 14"/>
          <p:cNvCxnSpPr/>
          <p:nvPr/>
        </p:nvCxnSpPr>
        <p:spPr>
          <a:xfrm flipH="1">
            <a:off x="3203848" y="4437112"/>
            <a:ext cx="432048" cy="576064"/>
          </a:xfrm>
          <a:prstGeom prst="line">
            <a:avLst/>
          </a:prstGeom>
        </p:spPr>
        <p:style>
          <a:lnRef idx="2">
            <a:schemeClr val="dk1"/>
          </a:lnRef>
          <a:fillRef idx="0">
            <a:schemeClr val="dk1"/>
          </a:fillRef>
          <a:effectRef idx="1">
            <a:schemeClr val="dk1"/>
          </a:effectRef>
          <a:fontRef idx="minor">
            <a:schemeClr val="tx1"/>
          </a:fontRef>
        </p:style>
      </p:cxnSp>
      <p:cxnSp>
        <p:nvCxnSpPr>
          <p:cNvPr id="17" name="Conector reto 16"/>
          <p:cNvCxnSpPr/>
          <p:nvPr/>
        </p:nvCxnSpPr>
        <p:spPr>
          <a:xfrm flipH="1">
            <a:off x="2987824" y="5445224"/>
            <a:ext cx="216024" cy="504056"/>
          </a:xfrm>
          <a:prstGeom prst="line">
            <a:avLst/>
          </a:prstGeom>
        </p:spPr>
        <p:style>
          <a:lnRef idx="2">
            <a:schemeClr val="dk1"/>
          </a:lnRef>
          <a:fillRef idx="0">
            <a:schemeClr val="dk1"/>
          </a:fillRef>
          <a:effectRef idx="1">
            <a:schemeClr val="dk1"/>
          </a:effectRef>
          <a:fontRef idx="minor">
            <a:schemeClr val="tx1"/>
          </a:fontRef>
        </p:style>
      </p:cxnSp>
      <p:cxnSp>
        <p:nvCxnSpPr>
          <p:cNvPr id="20" name="Conector reto 19"/>
          <p:cNvCxnSpPr/>
          <p:nvPr/>
        </p:nvCxnSpPr>
        <p:spPr>
          <a:xfrm>
            <a:off x="6012160" y="4437112"/>
            <a:ext cx="0" cy="576064"/>
          </a:xfrm>
          <a:prstGeom prst="line">
            <a:avLst/>
          </a:prstGeom>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895158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47664" y="576064"/>
            <a:ext cx="7308304" cy="836712"/>
          </a:xfrm>
        </p:spPr>
        <p:txBody>
          <a:bodyPr anchor="b">
            <a:normAutofit/>
          </a:bodyPr>
          <a:lstStyle/>
          <a:p>
            <a:r>
              <a:rPr lang="pt-BR" dirty="0" smtClean="0"/>
              <a:t>Coleções - listas</a:t>
            </a:r>
            <a:endParaRPr lang="pt-BR" dirty="0"/>
          </a:p>
        </p:txBody>
      </p:sp>
      <p:pic>
        <p:nvPicPr>
          <p:cNvPr id="13" name="Picture 2" descr="C:\Users\Lucas Biason\Downloads\Jav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49699"/>
            <a:ext cx="1475655" cy="147565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3" descr="G:\ITTraining - Programas e Controle\site\questionario\Image\log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79912" y="1"/>
            <a:ext cx="1224135" cy="706231"/>
          </a:xfrm>
          <a:prstGeom prst="rect">
            <a:avLst/>
          </a:prstGeom>
          <a:noFill/>
          <a:extLst>
            <a:ext uri="{909E8E84-426E-40DD-AFC4-6F175D3DCCD1}">
              <a14:hiddenFill xmlns:a14="http://schemas.microsoft.com/office/drawing/2010/main">
                <a:solidFill>
                  <a:srgbClr val="FFFFFF"/>
                </a:solidFill>
              </a14:hiddenFill>
            </a:ext>
          </a:extLst>
        </p:spPr>
      </p:pic>
      <p:sp>
        <p:nvSpPr>
          <p:cNvPr id="5" name="Retângulo 4"/>
          <p:cNvSpPr/>
          <p:nvPr/>
        </p:nvSpPr>
        <p:spPr>
          <a:xfrm>
            <a:off x="323528" y="1628800"/>
            <a:ext cx="8424936" cy="2031325"/>
          </a:xfrm>
          <a:prstGeom prst="rect">
            <a:avLst/>
          </a:prstGeom>
        </p:spPr>
        <p:txBody>
          <a:bodyPr wrap="square">
            <a:spAutoFit/>
          </a:bodyPr>
          <a:lstStyle/>
          <a:p>
            <a:pPr algn="just"/>
            <a:r>
              <a:rPr lang="pt-BR" dirty="0" smtClean="0"/>
              <a:t>	Uma </a:t>
            </a:r>
            <a:r>
              <a:rPr lang="pt-BR" dirty="0"/>
              <a:t>lista é uma </a:t>
            </a:r>
            <a:r>
              <a:rPr lang="pt-BR" dirty="0" err="1"/>
              <a:t>collection</a:t>
            </a:r>
            <a:r>
              <a:rPr lang="pt-BR" dirty="0"/>
              <a:t> ordenada que pode conter elementos duplicados. A interface </a:t>
            </a:r>
            <a:r>
              <a:rPr lang="pt-BR" dirty="0" err="1"/>
              <a:t>List</a:t>
            </a:r>
            <a:r>
              <a:rPr lang="pt-BR" dirty="0"/>
              <a:t> é implementada por várias classes, incluídas as classes </a:t>
            </a:r>
            <a:r>
              <a:rPr lang="pt-BR" dirty="0" err="1"/>
              <a:t>ArrayList</a:t>
            </a:r>
            <a:r>
              <a:rPr lang="pt-BR" dirty="0"/>
              <a:t>, </a:t>
            </a:r>
            <a:r>
              <a:rPr lang="pt-BR" dirty="0" err="1"/>
              <a:t>LinkedList</a:t>
            </a:r>
            <a:r>
              <a:rPr lang="pt-BR" dirty="0"/>
              <a:t> e Vector.</a:t>
            </a:r>
          </a:p>
          <a:p>
            <a:pPr algn="just"/>
            <a:r>
              <a:rPr lang="pt-BR" dirty="0" smtClean="0"/>
              <a:t>	A </a:t>
            </a:r>
            <a:r>
              <a:rPr lang="pt-BR" dirty="0"/>
              <a:t>classe </a:t>
            </a:r>
            <a:r>
              <a:rPr lang="pt-BR" b="1" dirty="0" err="1"/>
              <a:t>Arraylist</a:t>
            </a:r>
            <a:r>
              <a:rPr lang="pt-BR" dirty="0"/>
              <a:t> e classe vector são implementações de </a:t>
            </a:r>
            <a:r>
              <a:rPr lang="pt-BR" dirty="0" err="1"/>
              <a:t>arrays</a:t>
            </a:r>
            <a:r>
              <a:rPr lang="pt-BR" dirty="0"/>
              <a:t> redimensionáveis de </a:t>
            </a:r>
            <a:r>
              <a:rPr lang="pt-BR" dirty="0" err="1"/>
              <a:t>List</a:t>
            </a:r>
            <a:r>
              <a:rPr lang="pt-BR" dirty="0"/>
              <a:t>.</a:t>
            </a:r>
          </a:p>
          <a:p>
            <a:pPr algn="just"/>
            <a:r>
              <a:rPr lang="pt-BR" dirty="0" smtClean="0"/>
              <a:t>	A </a:t>
            </a:r>
            <a:r>
              <a:rPr lang="pt-BR" dirty="0"/>
              <a:t>classe </a:t>
            </a:r>
            <a:r>
              <a:rPr lang="pt-BR" b="1" dirty="0" err="1"/>
              <a:t>LinkedList</a:t>
            </a:r>
            <a:r>
              <a:rPr lang="pt-BR" dirty="0"/>
              <a:t> é uma implementação de Lista encadeada da </a:t>
            </a:r>
            <a:r>
              <a:rPr lang="pt-BR" dirty="0" err="1"/>
              <a:t>list</a:t>
            </a:r>
            <a:r>
              <a:rPr lang="pt-BR" dirty="0"/>
              <a:t>. </a:t>
            </a:r>
            <a:r>
              <a:rPr lang="pt-BR" dirty="0" err="1"/>
              <a:t>LinkedList</a:t>
            </a:r>
            <a:r>
              <a:rPr lang="pt-BR" dirty="0"/>
              <a:t> podem ser utilizadas para criar pilhas, filas, arvores e deques.</a:t>
            </a:r>
          </a:p>
        </p:txBody>
      </p:sp>
      <p:sp>
        <p:nvSpPr>
          <p:cNvPr id="6" name="Retângulo 5"/>
          <p:cNvSpPr/>
          <p:nvPr/>
        </p:nvSpPr>
        <p:spPr>
          <a:xfrm>
            <a:off x="2249996" y="4167051"/>
            <a:ext cx="4572000" cy="1477328"/>
          </a:xfrm>
          <a:prstGeom prst="rect">
            <a:avLst/>
          </a:prstGeom>
        </p:spPr>
        <p:style>
          <a:lnRef idx="2">
            <a:schemeClr val="dk1"/>
          </a:lnRef>
          <a:fillRef idx="1">
            <a:schemeClr val="lt1"/>
          </a:fillRef>
          <a:effectRef idx="0">
            <a:schemeClr val="dk1"/>
          </a:effectRef>
          <a:fontRef idx="minor">
            <a:schemeClr val="dk1"/>
          </a:fontRef>
        </p:style>
        <p:txBody>
          <a:bodyPr>
            <a:spAutoFit/>
          </a:bodyPr>
          <a:lstStyle/>
          <a:p>
            <a:r>
              <a:rPr lang="pt-BR" dirty="0"/>
              <a:t>//</a:t>
            </a:r>
            <a:r>
              <a:rPr lang="pt-BR" u="sng" dirty="0"/>
              <a:t>declaração sem </a:t>
            </a:r>
            <a:r>
              <a:rPr lang="pt-BR" u="sng" dirty="0" err="1"/>
              <a:t>generics</a:t>
            </a:r>
            <a:endParaRPr lang="pt-BR" u="sng" dirty="0"/>
          </a:p>
          <a:p>
            <a:r>
              <a:rPr lang="pt-BR" b="1" u="sng" dirty="0" err="1"/>
              <a:t>List</a:t>
            </a:r>
            <a:r>
              <a:rPr lang="pt-BR" u="sng" dirty="0"/>
              <a:t> </a:t>
            </a:r>
            <a:r>
              <a:rPr lang="pt-BR" u="sng" dirty="0" err="1"/>
              <a:t>listaQualquer</a:t>
            </a:r>
            <a:r>
              <a:rPr lang="pt-BR" u="sng" dirty="0"/>
              <a:t> = </a:t>
            </a:r>
            <a:r>
              <a:rPr lang="pt-BR" b="1" u="sng" dirty="0"/>
              <a:t>new </a:t>
            </a:r>
            <a:r>
              <a:rPr lang="pt-BR" b="1" u="sng" dirty="0" err="1"/>
              <a:t>LinkedList</a:t>
            </a:r>
            <a:r>
              <a:rPr lang="pt-BR" b="1" u="sng" dirty="0"/>
              <a:t>();</a:t>
            </a:r>
          </a:p>
          <a:p>
            <a:endParaRPr lang="pt-BR" dirty="0"/>
          </a:p>
          <a:p>
            <a:r>
              <a:rPr lang="pt-BR" dirty="0"/>
              <a:t>//</a:t>
            </a:r>
            <a:r>
              <a:rPr lang="pt-BR" u="sng" dirty="0"/>
              <a:t>declaração com </a:t>
            </a:r>
            <a:r>
              <a:rPr lang="pt-BR" u="sng" dirty="0" err="1"/>
              <a:t>generics</a:t>
            </a:r>
            <a:endParaRPr lang="pt-BR" u="sng" dirty="0"/>
          </a:p>
          <a:p>
            <a:r>
              <a:rPr lang="pt-BR" b="1" dirty="0" err="1"/>
              <a:t>List</a:t>
            </a:r>
            <a:r>
              <a:rPr lang="pt-BR" b="1" dirty="0"/>
              <a:t>&lt;String&gt; </a:t>
            </a:r>
            <a:r>
              <a:rPr lang="pt-BR" dirty="0"/>
              <a:t>nomes = </a:t>
            </a:r>
            <a:r>
              <a:rPr lang="pt-BR" b="1" dirty="0"/>
              <a:t>new </a:t>
            </a:r>
            <a:r>
              <a:rPr lang="pt-BR" b="1" dirty="0" err="1"/>
              <a:t>LinkedList</a:t>
            </a:r>
            <a:r>
              <a:rPr lang="pt-BR" b="1" dirty="0"/>
              <a:t>&lt;String&gt;();</a:t>
            </a:r>
            <a:endParaRPr lang="pt-BR" dirty="0"/>
          </a:p>
        </p:txBody>
      </p:sp>
    </p:spTree>
    <p:extLst>
      <p:ext uri="{BB962C8B-B14F-4D97-AF65-F5344CB8AC3E}">
        <p14:creationId xmlns:p14="http://schemas.microsoft.com/office/powerpoint/2010/main" val="1680250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47664" y="576064"/>
            <a:ext cx="7308304" cy="836712"/>
          </a:xfrm>
        </p:spPr>
        <p:txBody>
          <a:bodyPr anchor="b">
            <a:normAutofit/>
          </a:bodyPr>
          <a:lstStyle/>
          <a:p>
            <a:r>
              <a:rPr lang="pt-BR" dirty="0" smtClean="0"/>
              <a:t>Coleções - listas</a:t>
            </a:r>
            <a:endParaRPr lang="pt-BR" dirty="0"/>
          </a:p>
        </p:txBody>
      </p:sp>
      <p:pic>
        <p:nvPicPr>
          <p:cNvPr id="13" name="Picture 2" descr="C:\Users\Lucas Biason\Downloads\Jav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49699"/>
            <a:ext cx="1475655" cy="147565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3" descr="G:\ITTraining - Programas e Controle\site\questionario\Image\log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79912" y="1"/>
            <a:ext cx="1224135" cy="706231"/>
          </a:xfrm>
          <a:prstGeom prst="rect">
            <a:avLst/>
          </a:prstGeom>
          <a:noFill/>
          <a:extLst>
            <a:ext uri="{909E8E84-426E-40DD-AFC4-6F175D3DCCD1}">
              <a14:hiddenFill xmlns:a14="http://schemas.microsoft.com/office/drawing/2010/main">
                <a:solidFill>
                  <a:srgbClr val="FFFFFF"/>
                </a:solidFill>
              </a14:hiddenFill>
            </a:ext>
          </a:extLst>
        </p:spPr>
      </p:pic>
      <p:sp>
        <p:nvSpPr>
          <p:cNvPr id="3" name="Retângulo 2"/>
          <p:cNvSpPr/>
          <p:nvPr/>
        </p:nvSpPr>
        <p:spPr>
          <a:xfrm>
            <a:off x="288031" y="1785005"/>
            <a:ext cx="4716015" cy="4524315"/>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pt-BR" dirty="0"/>
              <a:t>//</a:t>
            </a:r>
            <a:r>
              <a:rPr lang="pt-BR" u="sng" dirty="0"/>
              <a:t>adicionando dois nomes</a:t>
            </a:r>
          </a:p>
          <a:p>
            <a:r>
              <a:rPr lang="pt-BR" b="1" dirty="0" err="1"/>
              <a:t>nomes.add</a:t>
            </a:r>
            <a:r>
              <a:rPr lang="pt-BR" b="1" dirty="0"/>
              <a:t>("Ana");</a:t>
            </a:r>
          </a:p>
          <a:p>
            <a:r>
              <a:rPr lang="pt-BR" b="1" dirty="0" err="1"/>
              <a:t>nomes.add</a:t>
            </a:r>
            <a:r>
              <a:rPr lang="pt-BR" b="1" dirty="0"/>
              <a:t>("Fábio");</a:t>
            </a:r>
          </a:p>
          <a:p>
            <a:r>
              <a:rPr lang="pt-BR" dirty="0"/>
              <a:t>//</a:t>
            </a:r>
            <a:r>
              <a:rPr lang="pt-BR" u="sng" dirty="0"/>
              <a:t>mostrando o nome 0</a:t>
            </a:r>
          </a:p>
          <a:p>
            <a:r>
              <a:rPr lang="pt-BR" dirty="0" err="1"/>
              <a:t>System.</a:t>
            </a:r>
            <a:r>
              <a:rPr lang="pt-BR" i="1" dirty="0" err="1"/>
              <a:t>out.println</a:t>
            </a:r>
            <a:r>
              <a:rPr lang="pt-BR" i="1" dirty="0"/>
              <a:t>(</a:t>
            </a:r>
            <a:r>
              <a:rPr lang="pt-BR" b="1" i="1" dirty="0" err="1"/>
              <a:t>nomes.get</a:t>
            </a:r>
            <a:r>
              <a:rPr lang="pt-BR" b="1" i="1" dirty="0"/>
              <a:t>(0)</a:t>
            </a:r>
            <a:r>
              <a:rPr lang="pt-BR" i="1" dirty="0"/>
              <a:t>);</a:t>
            </a:r>
          </a:p>
          <a:p>
            <a:r>
              <a:rPr lang="pt-BR" dirty="0"/>
              <a:t>//</a:t>
            </a:r>
            <a:r>
              <a:rPr lang="pt-BR" u="sng" dirty="0"/>
              <a:t>mostrando toda a lista</a:t>
            </a:r>
          </a:p>
          <a:p>
            <a:r>
              <a:rPr lang="pt-BR" dirty="0" err="1"/>
              <a:t>System.</a:t>
            </a:r>
            <a:r>
              <a:rPr lang="pt-BR" i="1" dirty="0" err="1"/>
              <a:t>out.println</a:t>
            </a:r>
            <a:r>
              <a:rPr lang="pt-BR" i="1" dirty="0"/>
              <a:t>(</a:t>
            </a:r>
            <a:r>
              <a:rPr lang="pt-BR" b="1" i="1" dirty="0" err="1"/>
              <a:t>nomes.toString</a:t>
            </a:r>
            <a:r>
              <a:rPr lang="pt-BR" b="1" i="1" dirty="0"/>
              <a:t>()</a:t>
            </a:r>
            <a:r>
              <a:rPr lang="pt-BR" i="1" dirty="0"/>
              <a:t>);</a:t>
            </a:r>
          </a:p>
          <a:p>
            <a:r>
              <a:rPr lang="pt-BR" dirty="0"/>
              <a:t>//</a:t>
            </a:r>
            <a:r>
              <a:rPr lang="pt-BR" u="sng" dirty="0"/>
              <a:t>removendo e mostrando o </a:t>
            </a:r>
            <a:r>
              <a:rPr lang="pt-BR" u="sng" dirty="0" err="1"/>
              <a:t>noem</a:t>
            </a:r>
            <a:r>
              <a:rPr lang="pt-BR" u="sng" dirty="0"/>
              <a:t> na posição 0</a:t>
            </a:r>
          </a:p>
          <a:p>
            <a:r>
              <a:rPr lang="pt-BR" dirty="0" err="1"/>
              <a:t>System.</a:t>
            </a:r>
            <a:r>
              <a:rPr lang="pt-BR" i="1" dirty="0" err="1"/>
              <a:t>out.println</a:t>
            </a:r>
            <a:r>
              <a:rPr lang="pt-BR" i="1" dirty="0"/>
              <a:t>(</a:t>
            </a:r>
            <a:r>
              <a:rPr lang="pt-BR" b="1" i="1" dirty="0" err="1"/>
              <a:t>nomes.remove</a:t>
            </a:r>
            <a:r>
              <a:rPr lang="pt-BR" b="1" i="1" dirty="0"/>
              <a:t>(0)</a:t>
            </a:r>
            <a:r>
              <a:rPr lang="pt-BR" i="1" dirty="0"/>
              <a:t>);</a:t>
            </a:r>
          </a:p>
          <a:p>
            <a:r>
              <a:rPr lang="pt-BR" dirty="0"/>
              <a:t>//</a:t>
            </a:r>
            <a:r>
              <a:rPr lang="pt-BR" u="sng" dirty="0"/>
              <a:t>mostrando toda a lista depois da remoção</a:t>
            </a:r>
          </a:p>
          <a:p>
            <a:r>
              <a:rPr lang="pt-BR" dirty="0" err="1"/>
              <a:t>System.</a:t>
            </a:r>
            <a:r>
              <a:rPr lang="pt-BR" i="1" dirty="0" err="1"/>
              <a:t>out.println</a:t>
            </a:r>
            <a:r>
              <a:rPr lang="pt-BR" i="1" dirty="0"/>
              <a:t>(</a:t>
            </a:r>
            <a:r>
              <a:rPr lang="pt-BR" b="1" i="1" dirty="0" err="1"/>
              <a:t>nomes.toString</a:t>
            </a:r>
            <a:r>
              <a:rPr lang="pt-BR" b="1" i="1" dirty="0"/>
              <a:t>()</a:t>
            </a:r>
            <a:r>
              <a:rPr lang="pt-BR" i="1" dirty="0"/>
              <a:t>);</a:t>
            </a:r>
          </a:p>
          <a:p>
            <a:endParaRPr lang="pt-BR" dirty="0"/>
          </a:p>
          <a:p>
            <a:r>
              <a:rPr lang="pt-BR" dirty="0"/>
              <a:t>//</a:t>
            </a:r>
            <a:r>
              <a:rPr lang="pt-BR" u="sng" dirty="0"/>
              <a:t>adicionando mais dois nomes</a:t>
            </a:r>
          </a:p>
          <a:p>
            <a:r>
              <a:rPr lang="pt-BR" b="1" dirty="0" err="1"/>
              <a:t>nomes.add</a:t>
            </a:r>
            <a:r>
              <a:rPr lang="pt-BR" b="1" dirty="0"/>
              <a:t>("Carlos");</a:t>
            </a:r>
          </a:p>
          <a:p>
            <a:r>
              <a:rPr lang="pt-BR" b="1" dirty="0" err="1"/>
              <a:t>nomes.add</a:t>
            </a:r>
            <a:r>
              <a:rPr lang="pt-BR" b="1" dirty="0"/>
              <a:t>("Alfredo");</a:t>
            </a:r>
          </a:p>
          <a:p>
            <a:r>
              <a:rPr lang="pt-BR" dirty="0" err="1"/>
              <a:t>System.</a:t>
            </a:r>
            <a:r>
              <a:rPr lang="pt-BR" i="1" dirty="0" err="1"/>
              <a:t>out.println</a:t>
            </a:r>
            <a:r>
              <a:rPr lang="pt-BR" i="1" dirty="0"/>
              <a:t>(</a:t>
            </a:r>
            <a:r>
              <a:rPr lang="pt-BR" b="1" i="1" dirty="0" err="1"/>
              <a:t>nomes.toString</a:t>
            </a:r>
            <a:r>
              <a:rPr lang="pt-BR" b="1" i="1" dirty="0"/>
              <a:t>()</a:t>
            </a:r>
            <a:r>
              <a:rPr lang="pt-BR" i="1" dirty="0"/>
              <a:t>);</a:t>
            </a:r>
          </a:p>
        </p:txBody>
      </p:sp>
      <p:sp>
        <p:nvSpPr>
          <p:cNvPr id="7" name="Retângulo 6"/>
          <p:cNvSpPr/>
          <p:nvPr/>
        </p:nvSpPr>
        <p:spPr>
          <a:xfrm>
            <a:off x="5076056" y="2643641"/>
            <a:ext cx="3888432" cy="2031325"/>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pt-BR" dirty="0"/>
              <a:t>//</a:t>
            </a:r>
            <a:r>
              <a:rPr lang="pt-BR" u="sng" dirty="0"/>
              <a:t>ordenando a lista</a:t>
            </a:r>
          </a:p>
          <a:p>
            <a:r>
              <a:rPr lang="pt-BR" b="1" dirty="0" err="1"/>
              <a:t>Collections.</a:t>
            </a:r>
            <a:r>
              <a:rPr lang="pt-BR" b="1" i="1" dirty="0" err="1"/>
              <a:t>sort</a:t>
            </a:r>
            <a:r>
              <a:rPr lang="pt-BR" b="1" i="1" dirty="0"/>
              <a:t>(nomes);</a:t>
            </a:r>
          </a:p>
          <a:p>
            <a:r>
              <a:rPr lang="pt-BR" dirty="0" err="1"/>
              <a:t>System.</a:t>
            </a:r>
            <a:r>
              <a:rPr lang="pt-BR" i="1" dirty="0" err="1"/>
              <a:t>out.println</a:t>
            </a:r>
            <a:r>
              <a:rPr lang="pt-BR" i="1" dirty="0"/>
              <a:t>(</a:t>
            </a:r>
            <a:r>
              <a:rPr lang="pt-BR" b="1" i="1" dirty="0" err="1"/>
              <a:t>nomes.toString</a:t>
            </a:r>
            <a:r>
              <a:rPr lang="pt-BR" b="1" i="1" dirty="0"/>
              <a:t>()</a:t>
            </a:r>
            <a:r>
              <a:rPr lang="pt-BR" i="1" dirty="0"/>
              <a:t>);</a:t>
            </a:r>
          </a:p>
          <a:p>
            <a:endParaRPr lang="pt-BR" dirty="0"/>
          </a:p>
          <a:p>
            <a:r>
              <a:rPr lang="pt-BR" dirty="0"/>
              <a:t>//</a:t>
            </a:r>
            <a:r>
              <a:rPr lang="pt-BR" u="sng" dirty="0"/>
              <a:t>misturando a lista</a:t>
            </a:r>
          </a:p>
          <a:p>
            <a:r>
              <a:rPr lang="pt-BR" b="1" dirty="0" err="1"/>
              <a:t>Collections.</a:t>
            </a:r>
            <a:r>
              <a:rPr lang="pt-BR" b="1" i="1" dirty="0" err="1"/>
              <a:t>shuffle</a:t>
            </a:r>
            <a:r>
              <a:rPr lang="pt-BR" b="1" i="1" dirty="0"/>
              <a:t>(nomes);</a:t>
            </a:r>
          </a:p>
          <a:p>
            <a:r>
              <a:rPr lang="pt-BR" dirty="0" err="1"/>
              <a:t>System.</a:t>
            </a:r>
            <a:r>
              <a:rPr lang="pt-BR" i="1" dirty="0" err="1"/>
              <a:t>out.println</a:t>
            </a:r>
            <a:r>
              <a:rPr lang="pt-BR" i="1" dirty="0"/>
              <a:t>(</a:t>
            </a:r>
            <a:r>
              <a:rPr lang="pt-BR" b="1" i="1" dirty="0" err="1"/>
              <a:t>nomes.toString</a:t>
            </a:r>
            <a:r>
              <a:rPr lang="pt-BR" b="1" i="1" dirty="0"/>
              <a:t>()</a:t>
            </a:r>
            <a:r>
              <a:rPr lang="pt-BR" i="1" dirty="0"/>
              <a:t>);</a:t>
            </a:r>
          </a:p>
        </p:txBody>
      </p:sp>
    </p:spTree>
    <p:extLst>
      <p:ext uri="{BB962C8B-B14F-4D97-AF65-F5344CB8AC3E}">
        <p14:creationId xmlns:p14="http://schemas.microsoft.com/office/powerpoint/2010/main" val="3239444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47664" y="576064"/>
            <a:ext cx="7308304" cy="836712"/>
          </a:xfrm>
        </p:spPr>
        <p:txBody>
          <a:bodyPr anchor="b">
            <a:normAutofit/>
          </a:bodyPr>
          <a:lstStyle/>
          <a:p>
            <a:r>
              <a:rPr lang="pt-BR" dirty="0" smtClean="0"/>
              <a:t>Coleções - Mapas</a:t>
            </a:r>
            <a:endParaRPr lang="pt-BR" dirty="0"/>
          </a:p>
        </p:txBody>
      </p:sp>
      <p:pic>
        <p:nvPicPr>
          <p:cNvPr id="13" name="Picture 2" descr="C:\Users\Lucas Biason\Downloads\Jav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49699"/>
            <a:ext cx="1475655" cy="147565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3" descr="G:\ITTraining - Programas e Controle\site\questionario\Image\log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79912" y="1"/>
            <a:ext cx="1224135" cy="706231"/>
          </a:xfrm>
          <a:prstGeom prst="rect">
            <a:avLst/>
          </a:prstGeom>
          <a:noFill/>
          <a:extLst>
            <a:ext uri="{909E8E84-426E-40DD-AFC4-6F175D3DCCD1}">
              <a14:hiddenFill xmlns:a14="http://schemas.microsoft.com/office/drawing/2010/main">
                <a:solidFill>
                  <a:srgbClr val="FFFFFF"/>
                </a:solidFill>
              </a14:hiddenFill>
            </a:ext>
          </a:extLst>
        </p:spPr>
      </p:pic>
      <p:sp>
        <p:nvSpPr>
          <p:cNvPr id="4" name="Retângulo 3"/>
          <p:cNvSpPr/>
          <p:nvPr/>
        </p:nvSpPr>
        <p:spPr>
          <a:xfrm>
            <a:off x="456224" y="1700808"/>
            <a:ext cx="8004207" cy="1200329"/>
          </a:xfrm>
          <a:prstGeom prst="rect">
            <a:avLst/>
          </a:prstGeom>
        </p:spPr>
        <p:txBody>
          <a:bodyPr wrap="square">
            <a:spAutoFit/>
          </a:bodyPr>
          <a:lstStyle/>
          <a:p>
            <a:pPr algn="just"/>
            <a:r>
              <a:rPr lang="pt-BR" dirty="0" smtClean="0"/>
              <a:t>	São </a:t>
            </a:r>
            <a:r>
              <a:rPr lang="pt-BR" dirty="0"/>
              <a:t>chamados de </a:t>
            </a:r>
            <a:r>
              <a:rPr lang="pt-BR" dirty="0" err="1"/>
              <a:t>array</a:t>
            </a:r>
            <a:r>
              <a:rPr lang="pt-BR" dirty="0"/>
              <a:t> associativos. </a:t>
            </a:r>
            <a:r>
              <a:rPr lang="pt-BR" dirty="0" err="1"/>
              <a:t>Maps</a:t>
            </a:r>
            <a:r>
              <a:rPr lang="pt-BR" dirty="0"/>
              <a:t> associam chaves aos valores e não podem conter chaves com duplicidade (cada chave pode mapear somente um valor, isso é chamado mapeamento um para um). O conteúdo de um </a:t>
            </a:r>
            <a:r>
              <a:rPr lang="pt-BR" dirty="0" err="1"/>
              <a:t>map</a:t>
            </a:r>
            <a:r>
              <a:rPr lang="pt-BR" dirty="0"/>
              <a:t> pode ser visto e manipulado como coleção.</a:t>
            </a:r>
          </a:p>
        </p:txBody>
      </p:sp>
      <p:sp>
        <p:nvSpPr>
          <p:cNvPr id="5" name="Retângulo 4"/>
          <p:cNvSpPr/>
          <p:nvPr/>
        </p:nvSpPr>
        <p:spPr>
          <a:xfrm>
            <a:off x="456224" y="3356992"/>
            <a:ext cx="8148224" cy="1754326"/>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pt-BR" b="1" dirty="0" err="1"/>
              <a:t>Map</a:t>
            </a:r>
            <a:r>
              <a:rPr lang="pt-BR" b="1" dirty="0"/>
              <a:t>&lt;</a:t>
            </a:r>
            <a:r>
              <a:rPr lang="pt-BR" b="1" dirty="0" err="1"/>
              <a:t>Integer,String</a:t>
            </a:r>
            <a:r>
              <a:rPr lang="pt-BR" b="1" dirty="0"/>
              <a:t>&gt; mapa = new </a:t>
            </a:r>
            <a:r>
              <a:rPr lang="pt-BR" b="1" dirty="0" err="1"/>
              <a:t>HashMap</a:t>
            </a:r>
            <a:r>
              <a:rPr lang="pt-BR" b="1" dirty="0"/>
              <a:t>&lt;</a:t>
            </a:r>
            <a:r>
              <a:rPr lang="pt-BR" b="1" dirty="0" err="1"/>
              <a:t>Integer,String</a:t>
            </a:r>
            <a:r>
              <a:rPr lang="pt-BR" b="1" dirty="0"/>
              <a:t>&gt;();</a:t>
            </a:r>
          </a:p>
          <a:p>
            <a:r>
              <a:rPr lang="pt-BR" b="1" dirty="0" err="1"/>
              <a:t>mapa.put</a:t>
            </a:r>
            <a:r>
              <a:rPr lang="pt-BR" b="1" dirty="0"/>
              <a:t>(1,"objeto e sua chave"); </a:t>
            </a:r>
            <a:r>
              <a:rPr lang="pt-BR" dirty="0"/>
              <a:t>//</a:t>
            </a:r>
            <a:r>
              <a:rPr lang="pt-BR" u="sng" dirty="0"/>
              <a:t>insere um objeto com sua chave no mapa</a:t>
            </a:r>
          </a:p>
          <a:p>
            <a:r>
              <a:rPr lang="pt-BR" b="1" dirty="0" err="1"/>
              <a:t>mapa.entrySet</a:t>
            </a:r>
            <a:r>
              <a:rPr lang="pt-BR" b="1" dirty="0"/>
              <a:t>(); </a:t>
            </a:r>
            <a:r>
              <a:rPr lang="pt-BR" dirty="0"/>
              <a:t>//</a:t>
            </a:r>
            <a:r>
              <a:rPr lang="pt-BR" u="sng" dirty="0"/>
              <a:t>retorna um conjunto (Set) com todos os elementos (chave-valor)</a:t>
            </a:r>
          </a:p>
          <a:p>
            <a:r>
              <a:rPr lang="pt-BR" b="1" dirty="0" err="1"/>
              <a:t>mapa.keySet</a:t>
            </a:r>
            <a:r>
              <a:rPr lang="pt-BR" b="1" dirty="0"/>
              <a:t>(); </a:t>
            </a:r>
            <a:r>
              <a:rPr lang="pt-BR" dirty="0"/>
              <a:t>//</a:t>
            </a:r>
            <a:r>
              <a:rPr lang="pt-BR" u="sng" dirty="0"/>
              <a:t>retorna uma coleção (</a:t>
            </a:r>
            <a:r>
              <a:rPr lang="pt-BR" u="sng" dirty="0" err="1"/>
              <a:t>collection</a:t>
            </a:r>
            <a:r>
              <a:rPr lang="pt-BR" u="sng" dirty="0"/>
              <a:t>) com todos as chaves</a:t>
            </a:r>
          </a:p>
          <a:p>
            <a:r>
              <a:rPr lang="pt-BR" b="1" dirty="0" err="1"/>
              <a:t>mapa.values</a:t>
            </a:r>
            <a:r>
              <a:rPr lang="pt-BR" b="1" dirty="0"/>
              <a:t>(); </a:t>
            </a:r>
            <a:r>
              <a:rPr lang="pt-BR" dirty="0"/>
              <a:t>//</a:t>
            </a:r>
            <a:r>
              <a:rPr lang="pt-BR" u="sng" dirty="0"/>
              <a:t>retorna uma coleção (</a:t>
            </a:r>
            <a:r>
              <a:rPr lang="pt-BR" u="sng" dirty="0" err="1"/>
              <a:t>collection</a:t>
            </a:r>
            <a:r>
              <a:rPr lang="pt-BR" u="sng" dirty="0"/>
              <a:t>) com todos os valores</a:t>
            </a:r>
          </a:p>
          <a:p>
            <a:r>
              <a:rPr lang="pt-BR" b="1" dirty="0" err="1"/>
              <a:t>mapa.containsKey</a:t>
            </a:r>
            <a:r>
              <a:rPr lang="pt-BR" b="1" dirty="0"/>
              <a:t>(1); </a:t>
            </a:r>
            <a:r>
              <a:rPr lang="pt-BR" dirty="0"/>
              <a:t>//</a:t>
            </a:r>
            <a:r>
              <a:rPr lang="pt-BR" u="sng" dirty="0"/>
              <a:t>verifica se a chave está no mapa</a:t>
            </a:r>
            <a:endParaRPr lang="pt-BR" dirty="0"/>
          </a:p>
        </p:txBody>
      </p:sp>
    </p:spTree>
    <p:extLst>
      <p:ext uri="{BB962C8B-B14F-4D97-AF65-F5344CB8AC3E}">
        <p14:creationId xmlns:p14="http://schemas.microsoft.com/office/powerpoint/2010/main" val="5729437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47664" y="576064"/>
            <a:ext cx="7308304" cy="836712"/>
          </a:xfrm>
        </p:spPr>
        <p:txBody>
          <a:bodyPr anchor="b">
            <a:normAutofit/>
          </a:bodyPr>
          <a:lstStyle/>
          <a:p>
            <a:r>
              <a:rPr lang="pt-BR" dirty="0" smtClean="0"/>
              <a:t>Coleções - Mapas</a:t>
            </a:r>
            <a:endParaRPr lang="pt-BR" dirty="0"/>
          </a:p>
        </p:txBody>
      </p:sp>
      <p:pic>
        <p:nvPicPr>
          <p:cNvPr id="13" name="Picture 2" descr="C:\Users\Lucas Biason\Downloads\Jav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49699"/>
            <a:ext cx="1475655" cy="147565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3" descr="G:\ITTraining - Programas e Controle\site\questionario\Image\log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79912" y="1"/>
            <a:ext cx="1224135" cy="706231"/>
          </a:xfrm>
          <a:prstGeom prst="rect">
            <a:avLst/>
          </a:prstGeom>
          <a:noFill/>
          <a:extLst>
            <a:ext uri="{909E8E84-426E-40DD-AFC4-6F175D3DCCD1}">
              <a14:hiddenFill xmlns:a14="http://schemas.microsoft.com/office/drawing/2010/main">
                <a:solidFill>
                  <a:srgbClr val="FFFFFF"/>
                </a:solidFill>
              </a14:hiddenFill>
            </a:ext>
          </a:extLst>
        </p:spPr>
      </p:pic>
      <p:sp>
        <p:nvSpPr>
          <p:cNvPr id="4" name="Retângulo 3"/>
          <p:cNvSpPr/>
          <p:nvPr/>
        </p:nvSpPr>
        <p:spPr>
          <a:xfrm>
            <a:off x="1859872" y="1703445"/>
            <a:ext cx="5267904" cy="369332"/>
          </a:xfrm>
          <a:prstGeom prst="rect">
            <a:avLst/>
          </a:prstGeom>
        </p:spPr>
        <p:style>
          <a:lnRef idx="1">
            <a:schemeClr val="accent2"/>
          </a:lnRef>
          <a:fillRef idx="3">
            <a:schemeClr val="accent2"/>
          </a:fillRef>
          <a:effectRef idx="2">
            <a:schemeClr val="accent2"/>
          </a:effectRef>
          <a:fontRef idx="minor">
            <a:schemeClr val="lt1"/>
          </a:fontRef>
        </p:style>
        <p:txBody>
          <a:bodyPr wrap="square">
            <a:spAutoFit/>
          </a:bodyPr>
          <a:lstStyle/>
          <a:p>
            <a:pPr algn="just"/>
            <a:r>
              <a:rPr lang="pt-BR" dirty="0" smtClean="0"/>
              <a:t>	Uso muito importante para Mapas</a:t>
            </a:r>
            <a:endParaRPr lang="pt-BR" dirty="0"/>
          </a:p>
        </p:txBody>
      </p:sp>
      <p:sp>
        <p:nvSpPr>
          <p:cNvPr id="3" name="Retângulo 2"/>
          <p:cNvSpPr/>
          <p:nvPr/>
        </p:nvSpPr>
        <p:spPr>
          <a:xfrm>
            <a:off x="539552" y="2333383"/>
            <a:ext cx="7920880" cy="646331"/>
          </a:xfrm>
          <a:prstGeom prst="rect">
            <a:avLst/>
          </a:prstGeom>
        </p:spPr>
        <p:txBody>
          <a:bodyPr wrap="square">
            <a:spAutoFit/>
          </a:bodyPr>
          <a:lstStyle/>
          <a:p>
            <a:pPr algn="just"/>
            <a:r>
              <a:rPr lang="pt-BR" dirty="0" smtClean="0"/>
              <a:t>	Na </a:t>
            </a:r>
            <a:r>
              <a:rPr lang="pt-BR" dirty="0"/>
              <a:t>verdade, não devemos utilizar nem </a:t>
            </a:r>
            <a:r>
              <a:rPr lang="pt-BR" dirty="0" err="1"/>
              <a:t>IFs</a:t>
            </a:r>
            <a:r>
              <a:rPr lang="pt-BR" dirty="0"/>
              <a:t>, nem Switch-Case, nem qualquer outra estrutura condicional em nosso código!</a:t>
            </a:r>
          </a:p>
        </p:txBody>
      </p:sp>
      <p:sp>
        <p:nvSpPr>
          <p:cNvPr id="6" name="Retângulo 5"/>
          <p:cNvSpPr/>
          <p:nvPr/>
        </p:nvSpPr>
        <p:spPr>
          <a:xfrm>
            <a:off x="539552" y="3330858"/>
            <a:ext cx="7920880" cy="923330"/>
          </a:xfrm>
          <a:prstGeom prst="rect">
            <a:avLst/>
          </a:prstGeom>
        </p:spPr>
        <p:txBody>
          <a:bodyPr wrap="square">
            <a:spAutoFit/>
          </a:bodyPr>
          <a:lstStyle/>
          <a:p>
            <a:pPr algn="just"/>
            <a:r>
              <a:rPr lang="pt-BR" dirty="0"/>
              <a:t>	</a:t>
            </a:r>
            <a:r>
              <a:rPr lang="pt-BR" dirty="0" smtClean="0"/>
              <a:t>Queremos </a:t>
            </a:r>
            <a:r>
              <a:rPr lang="pt-BR" dirty="0"/>
              <a:t>nos beneficiar das inúmeras vantagens da Orientação a Objetos, e o IF nos remete à velha e ultrapassada programação estruturada. Aliás, o IF é a própria estruturação do código que desejamos </a:t>
            </a:r>
            <a:r>
              <a:rPr lang="pt-BR" dirty="0" smtClean="0"/>
              <a:t>evitar.</a:t>
            </a:r>
            <a:endParaRPr lang="pt-BR" dirty="0"/>
          </a:p>
        </p:txBody>
      </p:sp>
      <p:sp>
        <p:nvSpPr>
          <p:cNvPr id="7" name="Retângulo 6"/>
          <p:cNvSpPr/>
          <p:nvPr/>
        </p:nvSpPr>
        <p:spPr>
          <a:xfrm>
            <a:off x="917339" y="4758529"/>
            <a:ext cx="7327069" cy="646331"/>
          </a:xfrm>
          <a:prstGeom prst="rect">
            <a:avLst/>
          </a:prstGeom>
        </p:spPr>
        <p:style>
          <a:lnRef idx="1">
            <a:schemeClr val="accent1"/>
          </a:lnRef>
          <a:fillRef idx="3">
            <a:schemeClr val="accent1"/>
          </a:fillRef>
          <a:effectRef idx="2">
            <a:schemeClr val="accent1"/>
          </a:effectRef>
          <a:fontRef idx="minor">
            <a:schemeClr val="lt1"/>
          </a:fontRef>
        </p:style>
        <p:txBody>
          <a:bodyPr wrap="square">
            <a:spAutoFit/>
          </a:bodyPr>
          <a:lstStyle/>
          <a:p>
            <a:pPr algn="just"/>
            <a:r>
              <a:rPr lang="pt-BR" dirty="0"/>
              <a:t> </a:t>
            </a:r>
            <a:r>
              <a:rPr lang="pt-BR" dirty="0" smtClean="0"/>
              <a:t>	"</a:t>
            </a:r>
            <a:r>
              <a:rPr lang="pt-BR" dirty="0"/>
              <a:t>Mas se não posso usar nem IF, nem Switch-Case, nem nada parecido, COMO é que vou tratar isso?"</a:t>
            </a:r>
          </a:p>
        </p:txBody>
      </p:sp>
    </p:spTree>
    <p:extLst>
      <p:ext uri="{BB962C8B-B14F-4D97-AF65-F5344CB8AC3E}">
        <p14:creationId xmlns:p14="http://schemas.microsoft.com/office/powerpoint/2010/main" val="1678950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47664" y="576064"/>
            <a:ext cx="7308304" cy="836712"/>
          </a:xfrm>
        </p:spPr>
        <p:txBody>
          <a:bodyPr anchor="b">
            <a:normAutofit/>
          </a:bodyPr>
          <a:lstStyle/>
          <a:p>
            <a:r>
              <a:rPr lang="pt-BR" dirty="0" smtClean="0"/>
              <a:t>Coleções - Mapas</a:t>
            </a:r>
            <a:endParaRPr lang="pt-BR" dirty="0"/>
          </a:p>
        </p:txBody>
      </p:sp>
      <p:pic>
        <p:nvPicPr>
          <p:cNvPr id="13" name="Picture 2" descr="C:\Users\Lucas Biason\Downloads\Jav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49699"/>
            <a:ext cx="1475655" cy="147565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3" descr="G:\ITTraining - Programas e Controle\site\questionario\Image\log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79912" y="1"/>
            <a:ext cx="1224135" cy="706231"/>
          </a:xfrm>
          <a:prstGeom prst="rect">
            <a:avLst/>
          </a:prstGeom>
          <a:noFill/>
          <a:extLst>
            <a:ext uri="{909E8E84-426E-40DD-AFC4-6F175D3DCCD1}">
              <a14:hiddenFill xmlns:a14="http://schemas.microsoft.com/office/drawing/2010/main">
                <a:solidFill>
                  <a:srgbClr val="FFFFFF"/>
                </a:solidFill>
              </a14:hiddenFill>
            </a:ext>
          </a:extLst>
        </p:spPr>
      </p:pic>
      <p:sp>
        <p:nvSpPr>
          <p:cNvPr id="5" name="Retângulo 4"/>
          <p:cNvSpPr/>
          <p:nvPr/>
        </p:nvSpPr>
        <p:spPr>
          <a:xfrm>
            <a:off x="395536" y="1772816"/>
            <a:ext cx="8424936" cy="1754326"/>
          </a:xfrm>
          <a:prstGeom prst="rect">
            <a:avLst/>
          </a:prstGeom>
        </p:spPr>
        <p:txBody>
          <a:bodyPr wrap="square">
            <a:spAutoFit/>
          </a:bodyPr>
          <a:lstStyle/>
          <a:p>
            <a:r>
              <a:rPr lang="pt-BR" dirty="0" smtClean="0"/>
              <a:t>	Nosso </a:t>
            </a:r>
            <a:r>
              <a:rPr lang="pt-BR" dirty="0"/>
              <a:t>exemplo diz que: o programa deverá receber do usuário uma informação "PF" ou "PJ", indicando se vai tratar de Pessoa Física ou Pessoa Jurídica</a:t>
            </a:r>
            <a:r>
              <a:rPr lang="pt-BR" dirty="0" smtClean="0"/>
              <a:t>.</a:t>
            </a:r>
            <a:r>
              <a:rPr lang="pt-BR" dirty="0"/>
              <a:t/>
            </a:r>
            <a:br>
              <a:rPr lang="pt-BR" dirty="0"/>
            </a:br>
            <a:r>
              <a:rPr lang="pt-BR" dirty="0" smtClean="0"/>
              <a:t>	SE </a:t>
            </a:r>
            <a:r>
              <a:rPr lang="pt-BR" dirty="0"/>
              <a:t>for pessoa física, o sistema imprime na tela "Pessoa Física", consulta e grava dados num banco </a:t>
            </a:r>
            <a:r>
              <a:rPr lang="pt-BR" dirty="0" smtClean="0"/>
              <a:t>Oracle.</a:t>
            </a:r>
          </a:p>
          <a:p>
            <a:r>
              <a:rPr lang="pt-BR" dirty="0" smtClean="0"/>
              <a:t>	SE </a:t>
            </a:r>
            <a:r>
              <a:rPr lang="pt-BR" dirty="0"/>
              <a:t>for pessoa jurídica, o sistema imprime na tela "Pessoa Jurídica", consulta e grava dados num banco </a:t>
            </a:r>
            <a:r>
              <a:rPr lang="pt-BR" dirty="0" smtClean="0"/>
              <a:t>DB2.</a:t>
            </a:r>
            <a:endParaRPr lang="pt-BR" dirty="0"/>
          </a:p>
        </p:txBody>
      </p:sp>
      <p:sp>
        <p:nvSpPr>
          <p:cNvPr id="10" name="Retângulo 9"/>
          <p:cNvSpPr/>
          <p:nvPr/>
        </p:nvSpPr>
        <p:spPr>
          <a:xfrm>
            <a:off x="2322004" y="3717032"/>
            <a:ext cx="4572000" cy="2308324"/>
          </a:xfrm>
          <a:prstGeom prst="rect">
            <a:avLst/>
          </a:prstGeom>
        </p:spPr>
        <p:style>
          <a:lnRef idx="2">
            <a:schemeClr val="dk1"/>
          </a:lnRef>
          <a:fillRef idx="1">
            <a:schemeClr val="lt1"/>
          </a:fillRef>
          <a:effectRef idx="0">
            <a:schemeClr val="dk1"/>
          </a:effectRef>
          <a:fontRef idx="minor">
            <a:schemeClr val="dk1"/>
          </a:fontRef>
        </p:style>
        <p:txBody>
          <a:bodyPr>
            <a:spAutoFit/>
          </a:bodyPr>
          <a:lstStyle/>
          <a:p>
            <a:r>
              <a:rPr lang="pt-BR" b="1" dirty="0" err="1"/>
              <a:t>if</a:t>
            </a:r>
            <a:r>
              <a:rPr lang="pt-BR" b="1" dirty="0"/>
              <a:t>(</a:t>
            </a:r>
            <a:r>
              <a:rPr lang="pt-BR" b="1" dirty="0" err="1"/>
              <a:t>tipo.equals</a:t>
            </a:r>
            <a:r>
              <a:rPr lang="pt-BR" b="1" dirty="0"/>
              <a:t>("PF")){</a:t>
            </a:r>
          </a:p>
          <a:p>
            <a:r>
              <a:rPr lang="pt-BR" dirty="0"/>
              <a:t>    </a:t>
            </a:r>
            <a:r>
              <a:rPr lang="pt-BR" dirty="0" err="1"/>
              <a:t>System.out.println</a:t>
            </a:r>
            <a:r>
              <a:rPr lang="pt-BR" dirty="0"/>
              <a:t>("Pessoa Física");</a:t>
            </a:r>
          </a:p>
          <a:p>
            <a:r>
              <a:rPr lang="pt-BR" dirty="0"/>
              <a:t>    </a:t>
            </a:r>
            <a:r>
              <a:rPr lang="pt-BR" dirty="0" err="1"/>
              <a:t>System.out.println</a:t>
            </a:r>
            <a:r>
              <a:rPr lang="pt-BR" dirty="0"/>
              <a:t>("Consultando Oracle...");</a:t>
            </a:r>
          </a:p>
          <a:p>
            <a:r>
              <a:rPr lang="pt-BR" dirty="0"/>
              <a:t>}</a:t>
            </a:r>
          </a:p>
          <a:p>
            <a:r>
              <a:rPr lang="pt-BR" b="1" dirty="0" err="1"/>
              <a:t>if</a:t>
            </a:r>
            <a:r>
              <a:rPr lang="pt-BR" b="1" dirty="0"/>
              <a:t>(</a:t>
            </a:r>
            <a:r>
              <a:rPr lang="pt-BR" b="1" dirty="0" err="1"/>
              <a:t>tipo.equals</a:t>
            </a:r>
            <a:r>
              <a:rPr lang="pt-BR" b="1" dirty="0"/>
              <a:t>("PJ")){</a:t>
            </a:r>
          </a:p>
          <a:p>
            <a:r>
              <a:rPr lang="pt-BR" dirty="0"/>
              <a:t>    </a:t>
            </a:r>
            <a:r>
              <a:rPr lang="pt-BR" dirty="0" err="1"/>
              <a:t>System.out.println</a:t>
            </a:r>
            <a:r>
              <a:rPr lang="pt-BR" dirty="0"/>
              <a:t>("Pessoa Jurídica");</a:t>
            </a:r>
          </a:p>
          <a:p>
            <a:r>
              <a:rPr lang="pt-BR" dirty="0"/>
              <a:t>    </a:t>
            </a:r>
            <a:r>
              <a:rPr lang="pt-BR" dirty="0" err="1"/>
              <a:t>System.out.println</a:t>
            </a:r>
            <a:r>
              <a:rPr lang="pt-BR" dirty="0"/>
              <a:t>("Consultando DB2...");</a:t>
            </a:r>
          </a:p>
          <a:p>
            <a:r>
              <a:rPr lang="pt-BR" u="sng" dirty="0"/>
              <a:t>}</a:t>
            </a:r>
            <a:endParaRPr lang="pt-BR" dirty="0"/>
          </a:p>
        </p:txBody>
      </p:sp>
    </p:spTree>
    <p:extLst>
      <p:ext uri="{BB962C8B-B14F-4D97-AF65-F5344CB8AC3E}">
        <p14:creationId xmlns:p14="http://schemas.microsoft.com/office/powerpoint/2010/main" val="32151404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47664" y="576064"/>
            <a:ext cx="7308304" cy="836712"/>
          </a:xfrm>
        </p:spPr>
        <p:txBody>
          <a:bodyPr anchor="b">
            <a:normAutofit/>
          </a:bodyPr>
          <a:lstStyle/>
          <a:p>
            <a:r>
              <a:rPr lang="pt-BR" dirty="0" smtClean="0"/>
              <a:t>Introdução a </a:t>
            </a:r>
            <a:r>
              <a:rPr lang="pt-BR" dirty="0"/>
              <a:t>J</a:t>
            </a:r>
            <a:r>
              <a:rPr lang="pt-BR" dirty="0" smtClean="0"/>
              <a:t>ava</a:t>
            </a:r>
            <a:endParaRPr lang="pt-BR" dirty="0"/>
          </a:p>
        </p:txBody>
      </p:sp>
      <p:pic>
        <p:nvPicPr>
          <p:cNvPr id="13" name="Picture 2" descr="C:\Users\Lucas Biason\Downloads\Jav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49699"/>
            <a:ext cx="1475655" cy="147565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3" descr="G:\ITTraining - Programas e Controle\site\questionario\Image\log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79912" y="1"/>
            <a:ext cx="1224135" cy="706231"/>
          </a:xfrm>
          <a:prstGeom prst="rect">
            <a:avLst/>
          </a:prstGeom>
          <a:noFill/>
          <a:extLst>
            <a:ext uri="{909E8E84-426E-40DD-AFC4-6F175D3DCCD1}">
              <a14:hiddenFill xmlns:a14="http://schemas.microsoft.com/office/drawing/2010/main">
                <a:solidFill>
                  <a:srgbClr val="FFFFFF"/>
                </a:solidFill>
              </a14:hiddenFill>
            </a:ext>
          </a:extLst>
        </p:spPr>
      </p:pic>
      <p:sp>
        <p:nvSpPr>
          <p:cNvPr id="3" name="Retângulo 2"/>
          <p:cNvSpPr/>
          <p:nvPr/>
        </p:nvSpPr>
        <p:spPr>
          <a:xfrm>
            <a:off x="4860033" y="2335577"/>
            <a:ext cx="3816424" cy="2062103"/>
          </a:xfrm>
          <a:prstGeom prst="rect">
            <a:avLst/>
          </a:prstGeom>
        </p:spPr>
        <p:txBody>
          <a:bodyPr wrap="square">
            <a:spAutoFit/>
          </a:bodyPr>
          <a:lstStyle/>
          <a:p>
            <a:pPr algn="just"/>
            <a:r>
              <a:rPr lang="pt-BR" sz="1600" dirty="0" smtClean="0"/>
              <a:t>	 </a:t>
            </a:r>
            <a:r>
              <a:rPr lang="pt-BR" sz="1600" b="1" dirty="0" smtClean="0"/>
              <a:t>(Java </a:t>
            </a:r>
            <a:r>
              <a:rPr lang="pt-BR" sz="1600" b="1" dirty="0"/>
              <a:t>Enterprise Edition): </a:t>
            </a:r>
            <a:r>
              <a:rPr lang="pt-BR" sz="1600" dirty="0"/>
              <a:t>Softwares do tipo J2EE são feitos em </a:t>
            </a:r>
            <a:r>
              <a:rPr lang="pt-BR" sz="1600" dirty="0" smtClean="0"/>
              <a:t>Java </a:t>
            </a:r>
            <a:r>
              <a:rPr lang="pt-BR" sz="1600" dirty="0"/>
              <a:t>para rodar em servidores de aplicação (Apache Tomcat, por exemplo). Fazendo uma comparação bem simples, é como se fosse o "ASP" ou "PHP". Obviamente, as funcionalidades vão muito além, com servlets, etc</a:t>
            </a:r>
            <a:r>
              <a:rPr lang="pt-BR" sz="1600" dirty="0" smtClean="0"/>
              <a:t>.</a:t>
            </a:r>
            <a:endParaRPr lang="pt-BR" sz="1600" dirty="0"/>
          </a:p>
        </p:txBody>
      </p:sp>
      <p:sp>
        <p:nvSpPr>
          <p:cNvPr id="4" name="Retângulo 3"/>
          <p:cNvSpPr/>
          <p:nvPr/>
        </p:nvSpPr>
        <p:spPr>
          <a:xfrm>
            <a:off x="2655907" y="4811668"/>
            <a:ext cx="4572000" cy="1569660"/>
          </a:xfrm>
          <a:prstGeom prst="rect">
            <a:avLst/>
          </a:prstGeom>
        </p:spPr>
        <p:txBody>
          <a:bodyPr>
            <a:spAutoFit/>
          </a:bodyPr>
          <a:lstStyle/>
          <a:p>
            <a:pPr algn="just"/>
            <a:r>
              <a:rPr lang="pt-BR" sz="1600" dirty="0" smtClean="0"/>
              <a:t>	</a:t>
            </a:r>
            <a:r>
              <a:rPr lang="pt-BR" sz="1600" b="1" dirty="0" smtClean="0"/>
              <a:t>(Java Micro Edition):</a:t>
            </a:r>
            <a:r>
              <a:rPr lang="pt-BR" sz="1600" dirty="0" smtClean="0"/>
              <a:t> Os softwares do tipo J2ME são feitos para rodar em dispositivos móveis, por exemplo, celular (igual os jogos em JAVA que você baixa em alguns celulares), câmeras digitas, smart cards, pen drivers, PDA, entre outros dispositivos.</a:t>
            </a:r>
            <a:endParaRPr lang="pt-BR" sz="1600" dirty="0"/>
          </a:p>
        </p:txBody>
      </p:sp>
      <p:sp>
        <p:nvSpPr>
          <p:cNvPr id="12" name="Elipse 11"/>
          <p:cNvSpPr/>
          <p:nvPr/>
        </p:nvSpPr>
        <p:spPr>
          <a:xfrm>
            <a:off x="4742388" y="2017489"/>
            <a:ext cx="1110367" cy="636177"/>
          </a:xfrm>
          <a:prstGeom prst="ellipse">
            <a:avLst/>
          </a:prstGeom>
          <a:gradFill flip="none" rotWithShape="1">
            <a:gsLst>
              <a:gs pos="0">
                <a:schemeClr val="accent2">
                  <a:lumMod val="75000"/>
                  <a:shade val="30000"/>
                  <a:satMod val="115000"/>
                </a:schemeClr>
              </a:gs>
              <a:gs pos="50000">
                <a:schemeClr val="accent2">
                  <a:lumMod val="75000"/>
                  <a:shade val="67500"/>
                  <a:satMod val="115000"/>
                </a:schemeClr>
              </a:gs>
              <a:gs pos="100000">
                <a:schemeClr val="accent2">
                  <a:lumMod val="75000"/>
                  <a:shade val="100000"/>
                  <a:satMod val="115000"/>
                </a:schemeClr>
              </a:gs>
            </a:gsLst>
            <a:lin ang="16200000" scaled="1"/>
            <a:tileRect/>
          </a:gradFill>
          <a:ln>
            <a:noFill/>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pt-BR" dirty="0" smtClean="0"/>
              <a:t>JEE</a:t>
            </a:r>
            <a:endParaRPr lang="pt-BR" dirty="0"/>
          </a:p>
        </p:txBody>
      </p:sp>
      <p:sp>
        <p:nvSpPr>
          <p:cNvPr id="15" name="Elipse 14"/>
          <p:cNvSpPr/>
          <p:nvPr/>
        </p:nvSpPr>
        <p:spPr>
          <a:xfrm>
            <a:off x="2483768" y="4411505"/>
            <a:ext cx="1110367" cy="636177"/>
          </a:xfrm>
          <a:prstGeom prst="ellipse">
            <a:avLst/>
          </a:prstGeom>
          <a:gradFill flip="none" rotWithShape="1">
            <a:gsLst>
              <a:gs pos="0">
                <a:schemeClr val="accent2">
                  <a:lumMod val="75000"/>
                  <a:shade val="30000"/>
                  <a:satMod val="115000"/>
                </a:schemeClr>
              </a:gs>
              <a:gs pos="50000">
                <a:schemeClr val="accent2">
                  <a:lumMod val="75000"/>
                  <a:shade val="67500"/>
                  <a:satMod val="115000"/>
                </a:schemeClr>
              </a:gs>
              <a:gs pos="100000">
                <a:schemeClr val="accent2">
                  <a:lumMod val="75000"/>
                  <a:shade val="100000"/>
                  <a:satMod val="115000"/>
                </a:schemeClr>
              </a:gs>
            </a:gsLst>
            <a:lin ang="16200000" scaled="1"/>
            <a:tileRect/>
          </a:gradFill>
          <a:ln>
            <a:noFill/>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pt-BR" dirty="0" smtClean="0"/>
              <a:t>JME</a:t>
            </a:r>
            <a:endParaRPr lang="pt-BR" dirty="0"/>
          </a:p>
        </p:txBody>
      </p:sp>
      <p:sp>
        <p:nvSpPr>
          <p:cNvPr id="16" name="Elipse 15"/>
          <p:cNvSpPr/>
          <p:nvPr/>
        </p:nvSpPr>
        <p:spPr>
          <a:xfrm>
            <a:off x="497206" y="1995115"/>
            <a:ext cx="1110367" cy="636177"/>
          </a:xfrm>
          <a:prstGeom prst="ellipse">
            <a:avLst/>
          </a:prstGeom>
          <a:gradFill flip="none" rotWithShape="1">
            <a:gsLst>
              <a:gs pos="0">
                <a:schemeClr val="accent2">
                  <a:lumMod val="75000"/>
                  <a:shade val="30000"/>
                  <a:satMod val="115000"/>
                </a:schemeClr>
              </a:gs>
              <a:gs pos="50000">
                <a:schemeClr val="accent2">
                  <a:lumMod val="75000"/>
                  <a:shade val="67500"/>
                  <a:satMod val="115000"/>
                </a:schemeClr>
              </a:gs>
              <a:gs pos="100000">
                <a:schemeClr val="accent2">
                  <a:lumMod val="75000"/>
                  <a:shade val="100000"/>
                  <a:satMod val="115000"/>
                </a:schemeClr>
              </a:gs>
            </a:gsLst>
            <a:lin ang="16200000" scaled="1"/>
            <a:tileRect/>
          </a:gradFill>
          <a:ln>
            <a:noFill/>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pt-BR" dirty="0" smtClean="0"/>
              <a:t>JSE</a:t>
            </a:r>
            <a:endParaRPr lang="pt-BR" dirty="0"/>
          </a:p>
        </p:txBody>
      </p:sp>
      <p:sp>
        <p:nvSpPr>
          <p:cNvPr id="9" name="Retângulo 8"/>
          <p:cNvSpPr/>
          <p:nvPr/>
        </p:nvSpPr>
        <p:spPr>
          <a:xfrm>
            <a:off x="611560" y="2325300"/>
            <a:ext cx="3888432" cy="2062103"/>
          </a:xfrm>
          <a:prstGeom prst="rect">
            <a:avLst/>
          </a:prstGeom>
        </p:spPr>
        <p:txBody>
          <a:bodyPr wrap="square">
            <a:spAutoFit/>
          </a:bodyPr>
          <a:lstStyle/>
          <a:p>
            <a:pPr algn="just"/>
            <a:r>
              <a:rPr lang="pt-BR" sz="1600" dirty="0" smtClean="0"/>
              <a:t>	(</a:t>
            </a:r>
            <a:r>
              <a:rPr lang="pt-BR" sz="1600" b="1" dirty="0" smtClean="0"/>
              <a:t>Java Standard </a:t>
            </a:r>
            <a:r>
              <a:rPr lang="pt-BR" sz="1600" b="1" dirty="0"/>
              <a:t>Edition</a:t>
            </a:r>
            <a:r>
              <a:rPr lang="pt-BR" sz="1600" dirty="0" smtClean="0"/>
              <a:t>):</a:t>
            </a:r>
            <a:r>
              <a:rPr lang="pt-BR" sz="1600" dirty="0"/>
              <a:t> é uma ferramenta de desenvolvimento para a plataforma Java. Ela contém todo o ambiente necessário para a criação e execução de aplicações Java, incluindo a máquina virtual Java (</a:t>
            </a:r>
            <a:r>
              <a:rPr lang="pt-BR" sz="1600" b="1" dirty="0"/>
              <a:t>JVM</a:t>
            </a:r>
            <a:r>
              <a:rPr lang="pt-BR" sz="1600" dirty="0"/>
              <a:t>), o compilador Java, as </a:t>
            </a:r>
            <a:r>
              <a:rPr lang="pt-BR" sz="1600" b="1" dirty="0"/>
              <a:t>APIs</a:t>
            </a:r>
            <a:r>
              <a:rPr lang="pt-BR" sz="1600" dirty="0"/>
              <a:t> do Java e outras ferramentas utilitárias para uma melhor funcionalidade.</a:t>
            </a:r>
          </a:p>
        </p:txBody>
      </p:sp>
    </p:spTree>
    <p:extLst>
      <p:ext uri="{BB962C8B-B14F-4D97-AF65-F5344CB8AC3E}">
        <p14:creationId xmlns:p14="http://schemas.microsoft.com/office/powerpoint/2010/main" val="1623480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47664" y="576064"/>
            <a:ext cx="7308304" cy="836712"/>
          </a:xfrm>
        </p:spPr>
        <p:txBody>
          <a:bodyPr anchor="b">
            <a:normAutofit/>
          </a:bodyPr>
          <a:lstStyle/>
          <a:p>
            <a:r>
              <a:rPr lang="pt-BR" dirty="0" smtClean="0"/>
              <a:t>Coleções - Mapas</a:t>
            </a:r>
            <a:endParaRPr lang="pt-BR" dirty="0"/>
          </a:p>
        </p:txBody>
      </p:sp>
      <p:pic>
        <p:nvPicPr>
          <p:cNvPr id="13" name="Picture 2" descr="C:\Users\Lucas Biason\Downloads\Jav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49699"/>
            <a:ext cx="1475655" cy="147565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3" descr="G:\ITTraining - Programas e Controle\site\questionario\Image\log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79912" y="1"/>
            <a:ext cx="1224135" cy="706231"/>
          </a:xfrm>
          <a:prstGeom prst="rect">
            <a:avLst/>
          </a:prstGeom>
          <a:noFill/>
          <a:extLst>
            <a:ext uri="{909E8E84-426E-40DD-AFC4-6F175D3DCCD1}">
              <a14:hiddenFill xmlns:a14="http://schemas.microsoft.com/office/drawing/2010/main">
                <a:solidFill>
                  <a:srgbClr val="FFFFFF"/>
                </a:solidFill>
              </a14:hiddenFill>
            </a:ext>
          </a:extLst>
        </p:spPr>
      </p:pic>
      <p:sp>
        <p:nvSpPr>
          <p:cNvPr id="3" name="Retângulo 2"/>
          <p:cNvSpPr/>
          <p:nvPr/>
        </p:nvSpPr>
        <p:spPr>
          <a:xfrm>
            <a:off x="3038189" y="1531284"/>
            <a:ext cx="3312368" cy="923330"/>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pt-BR" b="1" dirty="0" err="1" smtClean="0"/>
              <a:t>public</a:t>
            </a:r>
            <a:r>
              <a:rPr lang="pt-BR" b="1" dirty="0" smtClean="0"/>
              <a:t> interface Pessoa {</a:t>
            </a:r>
          </a:p>
          <a:p>
            <a:r>
              <a:rPr lang="pt-BR" b="1" dirty="0" smtClean="0"/>
              <a:t>	</a:t>
            </a:r>
            <a:r>
              <a:rPr lang="pt-BR" b="1" dirty="0" err="1" smtClean="0"/>
              <a:t>public</a:t>
            </a:r>
            <a:r>
              <a:rPr lang="pt-BR" b="1" dirty="0" smtClean="0"/>
              <a:t> </a:t>
            </a:r>
            <a:r>
              <a:rPr lang="pt-BR" b="1" dirty="0" err="1" smtClean="0"/>
              <a:t>void</a:t>
            </a:r>
            <a:r>
              <a:rPr lang="pt-BR" b="1" dirty="0" smtClean="0"/>
              <a:t> imprime();</a:t>
            </a:r>
          </a:p>
          <a:p>
            <a:r>
              <a:rPr lang="pt-BR" dirty="0" smtClean="0"/>
              <a:t>}</a:t>
            </a:r>
            <a:endParaRPr lang="pt-BR" dirty="0"/>
          </a:p>
        </p:txBody>
      </p:sp>
      <p:sp>
        <p:nvSpPr>
          <p:cNvPr id="4" name="Retângulo 3"/>
          <p:cNvSpPr/>
          <p:nvPr/>
        </p:nvSpPr>
        <p:spPr>
          <a:xfrm>
            <a:off x="2051720" y="2636912"/>
            <a:ext cx="5256584" cy="1754326"/>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pt-BR" b="1" dirty="0" err="1"/>
              <a:t>public</a:t>
            </a:r>
            <a:r>
              <a:rPr lang="pt-BR" b="1" dirty="0"/>
              <a:t> </a:t>
            </a:r>
            <a:r>
              <a:rPr lang="pt-BR" b="1" dirty="0" err="1"/>
              <a:t>class</a:t>
            </a:r>
            <a:r>
              <a:rPr lang="pt-BR" b="1" dirty="0"/>
              <a:t> </a:t>
            </a:r>
            <a:r>
              <a:rPr lang="pt-BR" b="1" dirty="0" err="1"/>
              <a:t>PessoaFisica</a:t>
            </a:r>
            <a:r>
              <a:rPr lang="pt-BR" b="1" dirty="0"/>
              <a:t> </a:t>
            </a:r>
            <a:r>
              <a:rPr lang="pt-BR" b="1" dirty="0" err="1"/>
              <a:t>implements</a:t>
            </a:r>
            <a:r>
              <a:rPr lang="pt-BR" b="1" dirty="0"/>
              <a:t> Pessoa {</a:t>
            </a:r>
          </a:p>
          <a:p>
            <a:pPr lvl="1"/>
            <a:r>
              <a:rPr lang="pt-BR" b="1" dirty="0" err="1"/>
              <a:t>public</a:t>
            </a:r>
            <a:r>
              <a:rPr lang="pt-BR" b="1" dirty="0"/>
              <a:t> </a:t>
            </a:r>
            <a:r>
              <a:rPr lang="pt-BR" b="1" dirty="0" err="1"/>
              <a:t>void</a:t>
            </a:r>
            <a:r>
              <a:rPr lang="pt-BR" b="1" dirty="0"/>
              <a:t> imprime() {</a:t>
            </a:r>
          </a:p>
          <a:p>
            <a:pPr lvl="2"/>
            <a:r>
              <a:rPr lang="pt-BR" dirty="0" err="1"/>
              <a:t>System.</a:t>
            </a:r>
            <a:r>
              <a:rPr lang="pt-BR" i="1" dirty="0" err="1"/>
              <a:t>out.println</a:t>
            </a:r>
            <a:r>
              <a:rPr lang="pt-BR" i="1" dirty="0"/>
              <a:t>("Pessoa Física");</a:t>
            </a:r>
          </a:p>
          <a:p>
            <a:pPr lvl="2"/>
            <a:r>
              <a:rPr lang="pt-BR" dirty="0" err="1"/>
              <a:t>System.</a:t>
            </a:r>
            <a:r>
              <a:rPr lang="pt-BR" i="1" dirty="0" err="1"/>
              <a:t>out.println</a:t>
            </a:r>
            <a:r>
              <a:rPr lang="pt-BR" i="1" dirty="0"/>
              <a:t>("Consultando Oracle...");</a:t>
            </a:r>
          </a:p>
          <a:p>
            <a:r>
              <a:rPr lang="pt-BR" dirty="0"/>
              <a:t> </a:t>
            </a:r>
            <a:r>
              <a:rPr lang="pt-BR" dirty="0" smtClean="0"/>
              <a:t>        }</a:t>
            </a:r>
            <a:endParaRPr lang="pt-BR" dirty="0"/>
          </a:p>
          <a:p>
            <a:r>
              <a:rPr lang="pt-BR" dirty="0"/>
              <a:t>}</a:t>
            </a:r>
          </a:p>
        </p:txBody>
      </p:sp>
      <p:sp>
        <p:nvSpPr>
          <p:cNvPr id="6" name="Retângulo 5"/>
          <p:cNvSpPr/>
          <p:nvPr/>
        </p:nvSpPr>
        <p:spPr>
          <a:xfrm>
            <a:off x="2066081" y="4590581"/>
            <a:ext cx="5256584" cy="1754326"/>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pt-BR" b="1" dirty="0" err="1"/>
              <a:t>public</a:t>
            </a:r>
            <a:r>
              <a:rPr lang="pt-BR" b="1" dirty="0"/>
              <a:t> </a:t>
            </a:r>
            <a:r>
              <a:rPr lang="pt-BR" b="1" dirty="0" err="1"/>
              <a:t>class</a:t>
            </a:r>
            <a:r>
              <a:rPr lang="pt-BR" b="1" dirty="0"/>
              <a:t> </a:t>
            </a:r>
            <a:r>
              <a:rPr lang="pt-BR" b="1" dirty="0" err="1"/>
              <a:t>PessoaJuridica</a:t>
            </a:r>
            <a:r>
              <a:rPr lang="pt-BR" b="1" dirty="0"/>
              <a:t> </a:t>
            </a:r>
            <a:r>
              <a:rPr lang="pt-BR" b="1" dirty="0" err="1"/>
              <a:t>implements</a:t>
            </a:r>
            <a:r>
              <a:rPr lang="pt-BR" b="1" dirty="0"/>
              <a:t> Pessoa {</a:t>
            </a:r>
          </a:p>
          <a:p>
            <a:pPr lvl="1"/>
            <a:r>
              <a:rPr lang="pt-BR" b="1" dirty="0" err="1"/>
              <a:t>public</a:t>
            </a:r>
            <a:r>
              <a:rPr lang="pt-BR" b="1" dirty="0"/>
              <a:t> </a:t>
            </a:r>
            <a:r>
              <a:rPr lang="pt-BR" b="1" dirty="0" err="1"/>
              <a:t>void</a:t>
            </a:r>
            <a:r>
              <a:rPr lang="pt-BR" b="1" dirty="0"/>
              <a:t> imprime() {</a:t>
            </a:r>
          </a:p>
          <a:p>
            <a:pPr lvl="2"/>
            <a:r>
              <a:rPr lang="pt-BR" dirty="0" err="1"/>
              <a:t>System.</a:t>
            </a:r>
            <a:r>
              <a:rPr lang="pt-BR" i="1" dirty="0" err="1"/>
              <a:t>out.println</a:t>
            </a:r>
            <a:r>
              <a:rPr lang="pt-BR" i="1" dirty="0"/>
              <a:t>("Pessoa Jurídica");</a:t>
            </a:r>
          </a:p>
          <a:p>
            <a:pPr lvl="2"/>
            <a:r>
              <a:rPr lang="pt-BR" dirty="0" err="1"/>
              <a:t>System.</a:t>
            </a:r>
            <a:r>
              <a:rPr lang="pt-BR" i="1" dirty="0" err="1"/>
              <a:t>out.println</a:t>
            </a:r>
            <a:r>
              <a:rPr lang="pt-BR" i="1" dirty="0"/>
              <a:t>("Consultando DB2...");</a:t>
            </a:r>
          </a:p>
          <a:p>
            <a:pPr lvl="1"/>
            <a:r>
              <a:rPr lang="pt-BR" dirty="0"/>
              <a:t>}</a:t>
            </a:r>
          </a:p>
          <a:p>
            <a:r>
              <a:rPr lang="pt-BR" dirty="0"/>
              <a:t>}</a:t>
            </a:r>
          </a:p>
        </p:txBody>
      </p:sp>
    </p:spTree>
    <p:extLst>
      <p:ext uri="{BB962C8B-B14F-4D97-AF65-F5344CB8AC3E}">
        <p14:creationId xmlns:p14="http://schemas.microsoft.com/office/powerpoint/2010/main" val="98690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47664" y="576064"/>
            <a:ext cx="7308304" cy="836712"/>
          </a:xfrm>
        </p:spPr>
        <p:txBody>
          <a:bodyPr anchor="b">
            <a:normAutofit/>
          </a:bodyPr>
          <a:lstStyle/>
          <a:p>
            <a:r>
              <a:rPr lang="pt-BR" dirty="0" smtClean="0"/>
              <a:t>Coleções - Mapas</a:t>
            </a:r>
            <a:endParaRPr lang="pt-BR" dirty="0"/>
          </a:p>
        </p:txBody>
      </p:sp>
      <p:pic>
        <p:nvPicPr>
          <p:cNvPr id="13" name="Picture 2" descr="C:\Users\Lucas Biason\Downloads\Jav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49699"/>
            <a:ext cx="1475655" cy="147565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3" descr="G:\ITTraining - Programas e Controle\site\questionario\Image\log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79912" y="1"/>
            <a:ext cx="1224135" cy="706231"/>
          </a:xfrm>
          <a:prstGeom prst="rect">
            <a:avLst/>
          </a:prstGeom>
          <a:noFill/>
          <a:extLst>
            <a:ext uri="{909E8E84-426E-40DD-AFC4-6F175D3DCCD1}">
              <a14:hiddenFill xmlns:a14="http://schemas.microsoft.com/office/drawing/2010/main">
                <a:solidFill>
                  <a:srgbClr val="FFFFFF"/>
                </a:solidFill>
              </a14:hiddenFill>
            </a:ext>
          </a:extLst>
        </p:spPr>
      </p:pic>
      <p:sp>
        <p:nvSpPr>
          <p:cNvPr id="5" name="Retângulo 4"/>
          <p:cNvSpPr/>
          <p:nvPr/>
        </p:nvSpPr>
        <p:spPr>
          <a:xfrm>
            <a:off x="1835696" y="1847785"/>
            <a:ext cx="5940661" cy="4247317"/>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pt-BR" b="1" dirty="0" err="1"/>
              <a:t>public</a:t>
            </a:r>
            <a:r>
              <a:rPr lang="pt-BR" b="1" dirty="0"/>
              <a:t> </a:t>
            </a:r>
            <a:r>
              <a:rPr lang="pt-BR" b="1" dirty="0" err="1"/>
              <a:t>class</a:t>
            </a:r>
            <a:r>
              <a:rPr lang="pt-BR" b="1" dirty="0"/>
              <a:t> </a:t>
            </a:r>
            <a:r>
              <a:rPr lang="pt-BR" b="1" dirty="0" err="1"/>
              <a:t>Executavel</a:t>
            </a:r>
            <a:r>
              <a:rPr lang="pt-BR" b="1" dirty="0"/>
              <a:t> {</a:t>
            </a:r>
          </a:p>
          <a:p>
            <a:pPr lvl="1"/>
            <a:r>
              <a:rPr lang="en-US" b="1" dirty="0"/>
              <a:t>public static void main(String[] </a:t>
            </a:r>
            <a:r>
              <a:rPr lang="en-US" b="1" dirty="0" err="1"/>
              <a:t>args</a:t>
            </a:r>
            <a:r>
              <a:rPr lang="en-US" b="1" dirty="0"/>
              <a:t>){</a:t>
            </a:r>
          </a:p>
          <a:p>
            <a:pPr lvl="1"/>
            <a:r>
              <a:rPr lang="pt-BR" dirty="0"/>
              <a:t>     </a:t>
            </a:r>
            <a:endParaRPr lang="pt-BR" dirty="0" smtClean="0"/>
          </a:p>
          <a:p>
            <a:pPr lvl="1"/>
            <a:r>
              <a:rPr lang="pt-BR" dirty="0"/>
              <a:t> </a:t>
            </a:r>
            <a:r>
              <a:rPr lang="pt-BR" dirty="0" smtClean="0"/>
              <a:t>    </a:t>
            </a:r>
            <a:r>
              <a:rPr lang="pt-BR" b="1" dirty="0" err="1" smtClean="0"/>
              <a:t>Map</a:t>
            </a:r>
            <a:r>
              <a:rPr lang="pt-BR" dirty="0" smtClean="0"/>
              <a:t> </a:t>
            </a:r>
            <a:r>
              <a:rPr lang="pt-BR" dirty="0" err="1"/>
              <a:t>mapaDePessoas</a:t>
            </a:r>
            <a:r>
              <a:rPr lang="pt-BR" dirty="0"/>
              <a:t> = </a:t>
            </a:r>
            <a:r>
              <a:rPr lang="pt-BR" b="1" dirty="0"/>
              <a:t>new </a:t>
            </a:r>
            <a:r>
              <a:rPr lang="pt-BR" b="1" dirty="0" err="1"/>
              <a:t>HashMap</a:t>
            </a:r>
            <a:r>
              <a:rPr lang="pt-BR" b="1" dirty="0"/>
              <a:t>();</a:t>
            </a:r>
          </a:p>
          <a:p>
            <a:pPr lvl="1"/>
            <a:r>
              <a:rPr lang="pt-BR" dirty="0"/>
              <a:t>     </a:t>
            </a:r>
            <a:r>
              <a:rPr lang="pt-BR" dirty="0" err="1"/>
              <a:t>mapaDePessoas.put</a:t>
            </a:r>
            <a:r>
              <a:rPr lang="pt-BR" dirty="0"/>
              <a:t>("PF", </a:t>
            </a:r>
            <a:r>
              <a:rPr lang="pt-BR" b="1" dirty="0"/>
              <a:t>new </a:t>
            </a:r>
            <a:r>
              <a:rPr lang="pt-BR" b="1" dirty="0" err="1"/>
              <a:t>PessoaFisica</a:t>
            </a:r>
            <a:r>
              <a:rPr lang="pt-BR" b="1" dirty="0"/>
              <a:t>());</a:t>
            </a:r>
          </a:p>
          <a:p>
            <a:pPr lvl="1"/>
            <a:r>
              <a:rPr lang="pt-BR" dirty="0"/>
              <a:t>     </a:t>
            </a:r>
            <a:r>
              <a:rPr lang="pt-BR" dirty="0" err="1"/>
              <a:t>mapaDePessoas.put</a:t>
            </a:r>
            <a:r>
              <a:rPr lang="pt-BR" dirty="0"/>
              <a:t>("PJ", </a:t>
            </a:r>
            <a:r>
              <a:rPr lang="pt-BR" b="1" dirty="0"/>
              <a:t>new </a:t>
            </a:r>
            <a:r>
              <a:rPr lang="pt-BR" b="1" dirty="0" err="1"/>
              <a:t>PessoaJuridica</a:t>
            </a:r>
            <a:r>
              <a:rPr lang="pt-BR" b="1" dirty="0" smtClean="0"/>
              <a:t>());</a:t>
            </a:r>
          </a:p>
          <a:p>
            <a:pPr lvl="1"/>
            <a:endParaRPr lang="pt-BR" dirty="0" smtClean="0"/>
          </a:p>
          <a:p>
            <a:pPr lvl="1"/>
            <a:r>
              <a:rPr lang="pt-BR" b="1" dirty="0"/>
              <a:t> </a:t>
            </a:r>
            <a:r>
              <a:rPr lang="pt-BR" b="1" dirty="0" smtClean="0"/>
              <a:t>    Pessoa </a:t>
            </a:r>
            <a:r>
              <a:rPr lang="pt-BR" b="1" dirty="0" err="1"/>
              <a:t>pessoa</a:t>
            </a:r>
            <a:r>
              <a:rPr lang="pt-BR" b="1" dirty="0"/>
              <a:t> = (Pessoa) </a:t>
            </a:r>
            <a:r>
              <a:rPr lang="pt-BR" b="1" dirty="0" err="1"/>
              <a:t>mapaDePessoas.get</a:t>
            </a:r>
            <a:r>
              <a:rPr lang="pt-BR" b="1" dirty="0"/>
              <a:t>("PF");</a:t>
            </a:r>
          </a:p>
          <a:p>
            <a:pPr lvl="1"/>
            <a:r>
              <a:rPr lang="pt-BR" b="1" dirty="0"/>
              <a:t>     </a:t>
            </a:r>
            <a:r>
              <a:rPr lang="pt-BR" b="1" dirty="0" err="1"/>
              <a:t>pessoa.imprime</a:t>
            </a:r>
            <a:r>
              <a:rPr lang="pt-BR" b="1" dirty="0" smtClean="0"/>
              <a:t>();</a:t>
            </a:r>
          </a:p>
          <a:p>
            <a:pPr lvl="1"/>
            <a:endParaRPr lang="pt-BR" b="1" dirty="0"/>
          </a:p>
          <a:p>
            <a:pPr lvl="1"/>
            <a:r>
              <a:rPr lang="pt-BR" b="1" dirty="0" smtClean="0"/>
              <a:t>     Pessoa pessoa2 </a:t>
            </a:r>
            <a:r>
              <a:rPr lang="pt-BR" b="1" dirty="0"/>
              <a:t>= (Pessoa) </a:t>
            </a:r>
            <a:r>
              <a:rPr lang="pt-BR" b="1" dirty="0" err="1"/>
              <a:t>mapaDePessoas.get</a:t>
            </a:r>
            <a:r>
              <a:rPr lang="pt-BR" b="1" dirty="0"/>
              <a:t>("</a:t>
            </a:r>
            <a:r>
              <a:rPr lang="pt-BR" b="1" dirty="0" smtClean="0"/>
              <a:t>PJ");</a:t>
            </a:r>
            <a:endParaRPr lang="pt-BR" b="1" dirty="0"/>
          </a:p>
          <a:p>
            <a:pPr lvl="1"/>
            <a:r>
              <a:rPr lang="pt-BR" b="1" dirty="0"/>
              <a:t>     </a:t>
            </a:r>
            <a:r>
              <a:rPr lang="pt-BR" b="1" dirty="0" smtClean="0"/>
              <a:t>pessoa2.imprime</a:t>
            </a:r>
            <a:r>
              <a:rPr lang="pt-BR" b="1" dirty="0"/>
              <a:t>();</a:t>
            </a:r>
          </a:p>
          <a:p>
            <a:pPr lvl="1"/>
            <a:endParaRPr lang="pt-BR" b="1" dirty="0"/>
          </a:p>
          <a:p>
            <a:pPr lvl="1"/>
            <a:r>
              <a:rPr lang="pt-BR" dirty="0"/>
              <a:t> </a:t>
            </a:r>
            <a:r>
              <a:rPr lang="pt-BR" dirty="0" smtClean="0"/>
              <a:t>}</a:t>
            </a:r>
            <a:endParaRPr lang="pt-BR" dirty="0"/>
          </a:p>
          <a:p>
            <a:r>
              <a:rPr lang="pt-BR" dirty="0"/>
              <a:t>}</a:t>
            </a:r>
          </a:p>
        </p:txBody>
      </p:sp>
    </p:spTree>
    <p:extLst>
      <p:ext uri="{BB962C8B-B14F-4D97-AF65-F5344CB8AC3E}">
        <p14:creationId xmlns:p14="http://schemas.microsoft.com/office/powerpoint/2010/main" val="2822073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47664" y="576064"/>
            <a:ext cx="7308304" cy="836712"/>
          </a:xfrm>
        </p:spPr>
        <p:txBody>
          <a:bodyPr anchor="b">
            <a:normAutofit/>
          </a:bodyPr>
          <a:lstStyle/>
          <a:p>
            <a:r>
              <a:rPr lang="pt-BR" dirty="0" smtClean="0"/>
              <a:t>Coleções - Mapas</a:t>
            </a:r>
            <a:endParaRPr lang="pt-BR" dirty="0"/>
          </a:p>
        </p:txBody>
      </p:sp>
      <p:pic>
        <p:nvPicPr>
          <p:cNvPr id="13" name="Picture 2" descr="C:\Users\Lucas Biason\Downloads\Jav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49699"/>
            <a:ext cx="1475655" cy="147565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3" descr="G:\ITTraining - Programas e Controle\site\questionario\Image\log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79912" y="1"/>
            <a:ext cx="1224135" cy="706231"/>
          </a:xfrm>
          <a:prstGeom prst="rect">
            <a:avLst/>
          </a:prstGeom>
          <a:noFill/>
          <a:extLst>
            <a:ext uri="{909E8E84-426E-40DD-AFC4-6F175D3DCCD1}">
              <a14:hiddenFill xmlns:a14="http://schemas.microsoft.com/office/drawing/2010/main">
                <a:solidFill>
                  <a:srgbClr val="FFFFFF"/>
                </a:solidFill>
              </a14:hiddenFill>
            </a:ext>
          </a:extLst>
        </p:spPr>
      </p:pic>
      <p:sp>
        <p:nvSpPr>
          <p:cNvPr id="7" name="Retângulo 6"/>
          <p:cNvSpPr/>
          <p:nvPr/>
        </p:nvSpPr>
        <p:spPr>
          <a:xfrm>
            <a:off x="683568" y="1772816"/>
            <a:ext cx="7902096" cy="2308324"/>
          </a:xfrm>
          <a:prstGeom prst="rect">
            <a:avLst/>
          </a:prstGeom>
          <a:noFill/>
          <a:ln>
            <a:noFill/>
          </a:ln>
        </p:spPr>
        <p:style>
          <a:lnRef idx="2">
            <a:schemeClr val="accent1"/>
          </a:lnRef>
          <a:fillRef idx="1">
            <a:schemeClr val="lt1"/>
          </a:fillRef>
          <a:effectRef idx="0">
            <a:schemeClr val="accent1"/>
          </a:effectRef>
          <a:fontRef idx="minor">
            <a:schemeClr val="dk1"/>
          </a:fontRef>
        </p:style>
        <p:txBody>
          <a:bodyPr wrap="square">
            <a:spAutoFit/>
          </a:bodyPr>
          <a:lstStyle/>
          <a:p>
            <a:pPr algn="just"/>
            <a:r>
              <a:rPr lang="pt-BR" dirty="0" smtClean="0"/>
              <a:t>	E </a:t>
            </a:r>
            <a:r>
              <a:rPr lang="pt-BR" dirty="0"/>
              <a:t>se eu precisar de um novo tipo para Pessoa Jurídica optante pelo Simples - PJS? </a:t>
            </a:r>
            <a:endParaRPr lang="pt-BR" dirty="0" smtClean="0"/>
          </a:p>
          <a:p>
            <a:pPr algn="just"/>
            <a:r>
              <a:rPr lang="pt-BR" dirty="0"/>
              <a:t>	</a:t>
            </a:r>
            <a:r>
              <a:rPr lang="pt-BR" dirty="0" smtClean="0"/>
              <a:t>Aí </a:t>
            </a:r>
            <a:r>
              <a:rPr lang="pt-BR" dirty="0"/>
              <a:t>então eu vou criar esta nova classe PJS, com suas regras específicas, e adicionar uma entrada no Mapa</a:t>
            </a:r>
            <a:r>
              <a:rPr lang="pt-BR" dirty="0" smtClean="0"/>
              <a:t>:</a:t>
            </a:r>
          </a:p>
          <a:p>
            <a:pPr algn="ctr"/>
            <a:r>
              <a:rPr lang="pt-BR" dirty="0" smtClean="0"/>
              <a:t/>
            </a:r>
            <a:br>
              <a:rPr lang="pt-BR" dirty="0" smtClean="0"/>
            </a:br>
            <a:r>
              <a:rPr lang="pt-BR" b="1" dirty="0" err="1" smtClean="0"/>
              <a:t>mapaDePessoas.put</a:t>
            </a:r>
            <a:r>
              <a:rPr lang="pt-BR" b="1" dirty="0" smtClean="0"/>
              <a:t>("PJS", new PJS());</a:t>
            </a:r>
            <a:endParaRPr lang="pt-BR" dirty="0" smtClean="0"/>
          </a:p>
          <a:p>
            <a:pPr algn="just"/>
            <a:r>
              <a:rPr lang="pt-BR" dirty="0"/>
              <a:t/>
            </a:r>
            <a:br>
              <a:rPr lang="pt-BR" dirty="0"/>
            </a:br>
            <a:r>
              <a:rPr lang="pt-BR" dirty="0" smtClean="0"/>
              <a:t>	E </a:t>
            </a:r>
            <a:r>
              <a:rPr lang="pt-BR" dirty="0"/>
              <a:t>só! Nenhum outro ponto em todo o Projeto precisaria ser alterado!</a:t>
            </a:r>
          </a:p>
        </p:txBody>
      </p:sp>
      <p:sp>
        <p:nvSpPr>
          <p:cNvPr id="8" name="Retângulo 7"/>
          <p:cNvSpPr/>
          <p:nvPr/>
        </p:nvSpPr>
        <p:spPr>
          <a:xfrm>
            <a:off x="3563888" y="4941168"/>
            <a:ext cx="5256584" cy="1477328"/>
          </a:xfrm>
          <a:prstGeom prst="rect">
            <a:avLst/>
          </a:prstGeom>
        </p:spPr>
        <p:style>
          <a:lnRef idx="1">
            <a:schemeClr val="accent3"/>
          </a:lnRef>
          <a:fillRef idx="3">
            <a:schemeClr val="accent3"/>
          </a:fillRef>
          <a:effectRef idx="2">
            <a:schemeClr val="accent3"/>
          </a:effectRef>
          <a:fontRef idx="minor">
            <a:schemeClr val="lt1"/>
          </a:fontRef>
        </p:style>
        <p:txBody>
          <a:bodyPr wrap="square">
            <a:spAutoFit/>
          </a:bodyPr>
          <a:lstStyle/>
          <a:p>
            <a:pPr algn="just"/>
            <a:r>
              <a:rPr lang="pt-BR" dirty="0" smtClean="0">
                <a:solidFill>
                  <a:schemeClr val="tx1"/>
                </a:solidFill>
              </a:rPr>
              <a:t>	O </a:t>
            </a:r>
            <a:r>
              <a:rPr lang="pt-BR" dirty="0">
                <a:solidFill>
                  <a:schemeClr val="tx1"/>
                </a:solidFill>
              </a:rPr>
              <a:t>exemplo aqui apresentado é uma implementação do </a:t>
            </a:r>
            <a:r>
              <a:rPr lang="pt-BR" dirty="0" err="1">
                <a:solidFill>
                  <a:schemeClr val="tx1"/>
                </a:solidFill>
              </a:rPr>
              <a:t>GoF</a:t>
            </a:r>
            <a:r>
              <a:rPr lang="pt-BR" dirty="0">
                <a:solidFill>
                  <a:schemeClr val="tx1"/>
                </a:solidFill>
              </a:rPr>
              <a:t> </a:t>
            </a:r>
            <a:r>
              <a:rPr lang="pt-BR" dirty="0" err="1" smtClean="0">
                <a:solidFill>
                  <a:schemeClr val="tx1"/>
                </a:solidFill>
              </a:rPr>
              <a:t>Pattern</a:t>
            </a:r>
            <a:r>
              <a:rPr lang="pt-BR" dirty="0" smtClean="0">
                <a:solidFill>
                  <a:schemeClr val="tx1"/>
                </a:solidFill>
              </a:rPr>
              <a:t> </a:t>
            </a:r>
            <a:r>
              <a:rPr lang="pt-BR" b="1" dirty="0" err="1" smtClean="0">
                <a:solidFill>
                  <a:schemeClr val="tx1"/>
                </a:solidFill>
              </a:rPr>
              <a:t>Strategy</a:t>
            </a:r>
            <a:r>
              <a:rPr lang="pt-BR" dirty="0">
                <a:solidFill>
                  <a:schemeClr val="tx1"/>
                </a:solidFill>
              </a:rPr>
              <a:t>. </a:t>
            </a:r>
            <a:endParaRPr lang="pt-BR" dirty="0" smtClean="0">
              <a:solidFill>
                <a:schemeClr val="tx1"/>
              </a:solidFill>
            </a:endParaRPr>
          </a:p>
          <a:p>
            <a:pPr algn="just"/>
            <a:r>
              <a:rPr lang="pt-BR" dirty="0">
                <a:solidFill>
                  <a:schemeClr val="tx1"/>
                </a:solidFill>
              </a:rPr>
              <a:t>	</a:t>
            </a:r>
            <a:r>
              <a:rPr lang="pt-BR" dirty="0" smtClean="0">
                <a:solidFill>
                  <a:schemeClr val="tx1"/>
                </a:solidFill>
              </a:rPr>
              <a:t>As </a:t>
            </a:r>
            <a:r>
              <a:rPr lang="pt-BR" dirty="0">
                <a:solidFill>
                  <a:schemeClr val="tx1"/>
                </a:solidFill>
              </a:rPr>
              <a:t>classes </a:t>
            </a:r>
            <a:r>
              <a:rPr lang="pt-BR" dirty="0" err="1" smtClean="0">
                <a:solidFill>
                  <a:schemeClr val="tx1"/>
                </a:solidFill>
              </a:rPr>
              <a:t>PessoaFisica</a:t>
            </a:r>
            <a:r>
              <a:rPr lang="pt-BR" dirty="0" smtClean="0">
                <a:solidFill>
                  <a:schemeClr val="tx1"/>
                </a:solidFill>
              </a:rPr>
              <a:t> </a:t>
            </a:r>
            <a:r>
              <a:rPr lang="pt-BR" dirty="0">
                <a:solidFill>
                  <a:schemeClr val="tx1"/>
                </a:solidFill>
              </a:rPr>
              <a:t>e </a:t>
            </a:r>
            <a:r>
              <a:rPr lang="pt-BR" dirty="0" err="1" smtClean="0">
                <a:solidFill>
                  <a:schemeClr val="tx1"/>
                </a:solidFill>
              </a:rPr>
              <a:t>PessoaJuridica</a:t>
            </a:r>
            <a:r>
              <a:rPr lang="pt-BR" dirty="0" smtClean="0">
                <a:solidFill>
                  <a:schemeClr val="tx1"/>
                </a:solidFill>
              </a:rPr>
              <a:t> </a:t>
            </a:r>
            <a:r>
              <a:rPr lang="pt-BR" dirty="0">
                <a:solidFill>
                  <a:schemeClr val="tx1"/>
                </a:solidFill>
              </a:rPr>
              <a:t>podem ser entendidas como estratégias que encapsulam seus algoritmos. </a:t>
            </a:r>
          </a:p>
        </p:txBody>
      </p:sp>
    </p:spTree>
    <p:extLst>
      <p:ext uri="{BB962C8B-B14F-4D97-AF65-F5344CB8AC3E}">
        <p14:creationId xmlns:p14="http://schemas.microsoft.com/office/powerpoint/2010/main" val="6141347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pt-BR" dirty="0" smtClean="0"/>
              <a:t>Erros e Exceções</a:t>
            </a:r>
            <a:endParaRPr lang="pt-BR" dirty="0"/>
          </a:p>
        </p:txBody>
      </p:sp>
      <p:sp>
        <p:nvSpPr>
          <p:cNvPr id="3" name="Espaço Reservado para Texto 2"/>
          <p:cNvSpPr>
            <a:spLocks noGrp="1"/>
          </p:cNvSpPr>
          <p:nvPr>
            <p:ph type="body" idx="1"/>
          </p:nvPr>
        </p:nvSpPr>
        <p:spPr/>
        <p:txBody>
          <a:bodyPr/>
          <a:lstStyle/>
          <a:p>
            <a:r>
              <a:rPr lang="pt-BR" i="1" dirty="0" smtClean="0">
                <a:solidFill>
                  <a:schemeClr val="tx1">
                    <a:lumMod val="65000"/>
                    <a:lumOff val="35000"/>
                  </a:schemeClr>
                </a:solidFill>
              </a:rPr>
              <a:t>Aprendendo o conceito de erros, tratando exceções, criando as próprias exceções.</a:t>
            </a:r>
            <a:endParaRPr lang="pt-BR" dirty="0">
              <a:solidFill>
                <a:schemeClr val="tx1">
                  <a:lumMod val="75000"/>
                  <a:lumOff val="25000"/>
                </a:schemeClr>
              </a:solidFill>
            </a:endParaRPr>
          </a:p>
        </p:txBody>
      </p:sp>
      <p:pic>
        <p:nvPicPr>
          <p:cNvPr id="6" name="Picture 3" descr="G:\ITTraining - Programas e Controle\site\questionario\Image\logo.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79912" y="1"/>
            <a:ext cx="1224135" cy="70623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C:\Users\Lucas Biason\Downloads\Java.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56494" y="1340768"/>
            <a:ext cx="2270969" cy="22709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48835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47664" y="576064"/>
            <a:ext cx="7308304" cy="836712"/>
          </a:xfrm>
        </p:spPr>
        <p:txBody>
          <a:bodyPr anchor="b">
            <a:normAutofit/>
          </a:bodyPr>
          <a:lstStyle/>
          <a:p>
            <a:r>
              <a:rPr lang="pt-BR" dirty="0"/>
              <a:t>Exceções</a:t>
            </a:r>
          </a:p>
        </p:txBody>
      </p:sp>
      <p:pic>
        <p:nvPicPr>
          <p:cNvPr id="13" name="Picture 2" descr="C:\Users\Lucas Biason\Downloads\Jav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49699"/>
            <a:ext cx="1475655" cy="147565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3" descr="G:\ITTraining - Programas e Controle\site\questionario\Image\log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79912" y="1"/>
            <a:ext cx="1224135" cy="706231"/>
          </a:xfrm>
          <a:prstGeom prst="rect">
            <a:avLst/>
          </a:prstGeom>
          <a:noFill/>
          <a:extLst>
            <a:ext uri="{909E8E84-426E-40DD-AFC4-6F175D3DCCD1}">
              <a14:hiddenFill xmlns:a14="http://schemas.microsoft.com/office/drawing/2010/main">
                <a:solidFill>
                  <a:srgbClr val="FFFFFF"/>
                </a:solidFill>
              </a14:hiddenFill>
            </a:ext>
          </a:extLst>
        </p:spPr>
      </p:pic>
      <p:sp>
        <p:nvSpPr>
          <p:cNvPr id="3" name="Retângulo 2"/>
          <p:cNvSpPr/>
          <p:nvPr/>
        </p:nvSpPr>
        <p:spPr>
          <a:xfrm>
            <a:off x="432047" y="1628800"/>
            <a:ext cx="4572000" cy="1200329"/>
          </a:xfrm>
          <a:prstGeom prst="rect">
            <a:avLst/>
          </a:prstGeom>
        </p:spPr>
        <p:txBody>
          <a:bodyPr>
            <a:spAutoFit/>
          </a:bodyPr>
          <a:lstStyle/>
          <a:p>
            <a:pPr algn="just"/>
            <a:r>
              <a:rPr lang="pt-BR" dirty="0" smtClean="0"/>
              <a:t>	Uma </a:t>
            </a:r>
            <a:r>
              <a:rPr lang="pt-BR" dirty="0"/>
              <a:t>exceção e uma indicação de um problema que ocorre durante a execução de um programa. O nome ‘exceção’ dá a entender que o problema ocorre raramente. </a:t>
            </a:r>
          </a:p>
        </p:txBody>
      </p:sp>
      <p:sp>
        <p:nvSpPr>
          <p:cNvPr id="4" name="Retângulo 3"/>
          <p:cNvSpPr/>
          <p:nvPr/>
        </p:nvSpPr>
        <p:spPr>
          <a:xfrm>
            <a:off x="4391979" y="2420888"/>
            <a:ext cx="4572000" cy="1477328"/>
          </a:xfrm>
          <a:prstGeom prst="rect">
            <a:avLst/>
          </a:prstGeom>
        </p:spPr>
        <p:txBody>
          <a:bodyPr>
            <a:spAutoFit/>
          </a:bodyPr>
          <a:lstStyle/>
          <a:p>
            <a:pPr algn="just"/>
            <a:r>
              <a:rPr lang="pt-BR" dirty="0" smtClean="0"/>
              <a:t>	O </a:t>
            </a:r>
            <a:r>
              <a:rPr lang="pt-BR" dirty="0"/>
              <a:t>tratamento de exceção permitem que os programas fiquem robustos e tolerantes a falhas, isto é, programas que sejam capazes de lidar com possíveis problemas e continuar executando. </a:t>
            </a:r>
          </a:p>
        </p:txBody>
      </p:sp>
      <p:pic>
        <p:nvPicPr>
          <p:cNvPr id="9" name="Imagem 8" descr="hierarquia.png"/>
          <p:cNvPicPr/>
          <p:nvPr/>
        </p:nvPicPr>
        <p:blipFill>
          <a:blip r:embed="rId4">
            <a:extLst>
              <a:ext uri="{28A0092B-C50C-407E-A947-70E740481C1C}">
                <a14:useLocalDpi xmlns:a14="http://schemas.microsoft.com/office/drawing/2010/main" val="0"/>
              </a:ext>
            </a:extLst>
          </a:blip>
          <a:srcRect/>
          <a:stretch>
            <a:fillRect/>
          </a:stretch>
        </p:blipFill>
        <p:spPr bwMode="auto">
          <a:xfrm>
            <a:off x="2267744" y="3975653"/>
            <a:ext cx="4536504" cy="2736304"/>
          </a:xfrm>
          <a:prstGeom prst="rect">
            <a:avLst/>
          </a:prstGeom>
          <a:noFill/>
          <a:ln>
            <a:noFill/>
          </a:ln>
        </p:spPr>
      </p:pic>
    </p:spTree>
    <p:extLst>
      <p:ext uri="{BB962C8B-B14F-4D97-AF65-F5344CB8AC3E}">
        <p14:creationId xmlns:p14="http://schemas.microsoft.com/office/powerpoint/2010/main" val="1630808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47664" y="576064"/>
            <a:ext cx="7308304" cy="836712"/>
          </a:xfrm>
        </p:spPr>
        <p:txBody>
          <a:bodyPr anchor="b">
            <a:normAutofit/>
          </a:bodyPr>
          <a:lstStyle/>
          <a:p>
            <a:r>
              <a:rPr lang="pt-BR" dirty="0" smtClean="0"/>
              <a:t>Exceções - Erros</a:t>
            </a:r>
            <a:endParaRPr lang="pt-BR" dirty="0"/>
          </a:p>
        </p:txBody>
      </p:sp>
      <p:pic>
        <p:nvPicPr>
          <p:cNvPr id="13" name="Picture 2" descr="C:\Users\Lucas Biason\Downloads\Jav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49699"/>
            <a:ext cx="1475655" cy="147565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3" descr="G:\ITTraining - Programas e Controle\site\questionario\Image\log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79912" y="1"/>
            <a:ext cx="1224135" cy="706231"/>
          </a:xfrm>
          <a:prstGeom prst="rect">
            <a:avLst/>
          </a:prstGeom>
          <a:noFill/>
          <a:extLst>
            <a:ext uri="{909E8E84-426E-40DD-AFC4-6F175D3DCCD1}">
              <a14:hiddenFill xmlns:a14="http://schemas.microsoft.com/office/drawing/2010/main">
                <a:solidFill>
                  <a:srgbClr val="FFFFFF"/>
                </a:solidFill>
              </a14:hiddenFill>
            </a:ext>
          </a:extLst>
        </p:spPr>
      </p:pic>
      <p:pic>
        <p:nvPicPr>
          <p:cNvPr id="9" name="Imagem 8" descr="hierarquia.png"/>
          <p:cNvPicPr/>
          <p:nvPr/>
        </p:nvPicPr>
        <p:blipFill>
          <a:blip r:embed="rId4">
            <a:extLst>
              <a:ext uri="{28A0092B-C50C-407E-A947-70E740481C1C}">
                <a14:useLocalDpi xmlns:a14="http://schemas.microsoft.com/office/drawing/2010/main" val="0"/>
              </a:ext>
            </a:extLst>
          </a:blip>
          <a:srcRect/>
          <a:stretch>
            <a:fillRect/>
          </a:stretch>
        </p:blipFill>
        <p:spPr bwMode="auto">
          <a:xfrm>
            <a:off x="2123727" y="1772816"/>
            <a:ext cx="4536504" cy="2736304"/>
          </a:xfrm>
          <a:prstGeom prst="rect">
            <a:avLst/>
          </a:prstGeom>
          <a:noFill/>
          <a:ln>
            <a:noFill/>
          </a:ln>
        </p:spPr>
      </p:pic>
      <p:sp>
        <p:nvSpPr>
          <p:cNvPr id="6" name="Rectangle 2"/>
          <p:cNvSpPr>
            <a:spLocks noChangeArrowheads="1"/>
          </p:cNvSpPr>
          <p:nvPr/>
        </p:nvSpPr>
        <p:spPr bwMode="auto">
          <a:xfrm>
            <a:off x="177734" y="4930134"/>
            <a:ext cx="8786754" cy="1200329"/>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marL="0" marR="0" lvl="0" indent="539750" algn="l" defTabSz="914400" rtl="0" eaLnBrk="1" fontAlgn="base" latinLnBrk="0" hangingPunct="1">
              <a:lnSpc>
                <a:spcPct val="100000"/>
              </a:lnSpc>
              <a:spcBef>
                <a:spcPct val="0"/>
              </a:spcBef>
              <a:spcAft>
                <a:spcPct val="0"/>
              </a:spcAft>
              <a:buClrTx/>
              <a:buSzTx/>
              <a:buFontTx/>
              <a:buNone/>
              <a:tabLst/>
            </a:pPr>
            <a:r>
              <a:rPr kumimoji="0" lang="pt-BR" b="1" i="0" u="none" strike="noStrike" cap="none" normalizeH="0" baseline="0" dirty="0" smtClean="0">
                <a:ln>
                  <a:noFill/>
                </a:ln>
                <a:solidFill>
                  <a:srgbClr val="000000"/>
                </a:solidFill>
                <a:effectLst/>
                <a:latin typeface="Calibri" pitchFamily="34" charset="0"/>
                <a:ea typeface="Times New Roman" pitchFamily="18" charset="0"/>
                <a:cs typeface="Calibri" pitchFamily="34" charset="0"/>
              </a:rPr>
              <a:t>Erros </a:t>
            </a:r>
            <a:r>
              <a:rPr kumimoji="0" lang="pt-BR" b="0" i="0" u="none" strike="noStrike" cap="none" normalizeH="0" baseline="0" dirty="0" smtClean="0">
                <a:ln>
                  <a:noFill/>
                </a:ln>
                <a:solidFill>
                  <a:srgbClr val="000000"/>
                </a:solidFill>
                <a:effectLst/>
                <a:latin typeface="Calibri" pitchFamily="34" charset="0"/>
                <a:ea typeface="Times New Roman" pitchFamily="18" charset="0"/>
                <a:cs typeface="Calibri" pitchFamily="34" charset="0"/>
              </a:rPr>
              <a:t>são exceções tão graves que a aplicação não tem o que fazer. São erros todas as classes que descendem diretamente de </a:t>
            </a:r>
            <a:r>
              <a:rPr kumimoji="0" lang="pt-BR" b="0" i="0" u="none" strike="noStrike" cap="none" normalizeH="0" baseline="0" dirty="0" err="1" smtClean="0">
                <a:ln>
                  <a:noFill/>
                </a:ln>
                <a:solidFill>
                  <a:srgbClr val="000000"/>
                </a:solidFill>
                <a:effectLst/>
                <a:latin typeface="Calibri" pitchFamily="34" charset="0"/>
                <a:ea typeface="Times New Roman" pitchFamily="18" charset="0"/>
                <a:cs typeface="Calibri" pitchFamily="34" charset="0"/>
              </a:rPr>
              <a:t>Error</a:t>
            </a:r>
            <a:r>
              <a:rPr kumimoji="0" lang="pt-BR" b="0" i="0" u="none" strike="noStrike" cap="none" normalizeH="0" baseline="0" dirty="0" smtClean="0">
                <a:ln>
                  <a:noFill/>
                </a:ln>
                <a:solidFill>
                  <a:srgbClr val="000000"/>
                </a:solidFill>
                <a:effectLst/>
                <a:latin typeface="Calibri" pitchFamily="34" charset="0"/>
                <a:ea typeface="Times New Roman" pitchFamily="18" charset="0"/>
                <a:cs typeface="Calibri" pitchFamily="34" charset="0"/>
              </a:rPr>
              <a:t>.</a:t>
            </a:r>
            <a:endParaRPr kumimoji="0" lang="pt-BR" b="0" i="0" u="none" strike="noStrike" cap="none" normalizeH="0" baseline="0" dirty="0" smtClean="0">
              <a:ln>
                <a:noFill/>
              </a:ln>
              <a:solidFill>
                <a:srgbClr val="000000"/>
              </a:solidFill>
              <a:effectLst/>
              <a:latin typeface="Calibri" pitchFamily="34" charset="0"/>
              <a:ea typeface="MS Mincho" pitchFamily="49" charset="-128"/>
              <a:cs typeface="Calibri" pitchFamily="34" charset="0"/>
            </a:endParaRPr>
          </a:p>
          <a:p>
            <a:pPr marL="0" marR="0" lvl="0" indent="539750" algn="l" defTabSz="914400" rtl="0" eaLnBrk="0" fontAlgn="base" latinLnBrk="0" hangingPunct="0">
              <a:lnSpc>
                <a:spcPct val="100000"/>
              </a:lnSpc>
              <a:spcBef>
                <a:spcPct val="0"/>
              </a:spcBef>
              <a:spcAft>
                <a:spcPct val="0"/>
              </a:spcAft>
              <a:buClrTx/>
              <a:buSzTx/>
              <a:buFontTx/>
              <a:buNone/>
              <a:tabLst/>
            </a:pPr>
            <a:r>
              <a:rPr kumimoji="0" lang="pt-BR" b="0" i="0" u="none" strike="noStrike" cap="none" normalizeH="0" baseline="0" dirty="0" smtClean="0">
                <a:ln>
                  <a:noFill/>
                </a:ln>
                <a:solidFill>
                  <a:srgbClr val="000000"/>
                </a:solidFill>
                <a:effectLst/>
                <a:latin typeface="Calibri" pitchFamily="34" charset="0"/>
                <a:ea typeface="MS Mincho" pitchFamily="49" charset="-128"/>
                <a:cs typeface="Calibri" pitchFamily="34" charset="0"/>
              </a:rPr>
              <a:t>Erros indicam que alguma coisa está realmente muito errada na construção do código ou no ambiente de execução. </a:t>
            </a:r>
            <a:endParaRPr kumimoji="0" lang="pt-BR" b="0" i="0" u="none" strike="noStrike" cap="none" normalizeH="0" baseline="0" dirty="0" smtClean="0">
              <a:ln>
                <a:noFill/>
              </a:ln>
              <a:solidFill>
                <a:schemeClr val="tx1"/>
              </a:solidFill>
              <a:effectLst/>
              <a:latin typeface="Arial" pitchFamily="34" charset="0"/>
              <a:cs typeface="Arial" pitchFamily="34" charset="0"/>
            </a:endParaRPr>
          </a:p>
        </p:txBody>
      </p:sp>
      <p:sp>
        <p:nvSpPr>
          <p:cNvPr id="7" name="Retângulo 6"/>
          <p:cNvSpPr/>
          <p:nvPr/>
        </p:nvSpPr>
        <p:spPr>
          <a:xfrm>
            <a:off x="1979712" y="3861048"/>
            <a:ext cx="1656184" cy="79208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3289847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47664" y="576064"/>
            <a:ext cx="7308304" cy="836712"/>
          </a:xfrm>
        </p:spPr>
        <p:txBody>
          <a:bodyPr anchor="b">
            <a:normAutofit/>
          </a:bodyPr>
          <a:lstStyle/>
          <a:p>
            <a:r>
              <a:rPr lang="pt-BR" dirty="0" smtClean="0"/>
              <a:t>Exceções - Falhas</a:t>
            </a:r>
            <a:endParaRPr lang="pt-BR" dirty="0"/>
          </a:p>
        </p:txBody>
      </p:sp>
      <p:pic>
        <p:nvPicPr>
          <p:cNvPr id="13" name="Picture 2" descr="C:\Users\Lucas Biason\Downloads\Jav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49699"/>
            <a:ext cx="1475655" cy="147565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3" descr="G:\ITTraining - Programas e Controle\site\questionario\Image\log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79912" y="1"/>
            <a:ext cx="1224135" cy="706231"/>
          </a:xfrm>
          <a:prstGeom prst="rect">
            <a:avLst/>
          </a:prstGeom>
          <a:noFill/>
          <a:extLst>
            <a:ext uri="{909E8E84-426E-40DD-AFC4-6F175D3DCCD1}">
              <a14:hiddenFill xmlns:a14="http://schemas.microsoft.com/office/drawing/2010/main">
                <a:solidFill>
                  <a:srgbClr val="FFFFFF"/>
                </a:solidFill>
              </a14:hiddenFill>
            </a:ext>
          </a:extLst>
        </p:spPr>
      </p:pic>
      <p:pic>
        <p:nvPicPr>
          <p:cNvPr id="9" name="Imagem 8" descr="hierarquia.png"/>
          <p:cNvPicPr/>
          <p:nvPr/>
        </p:nvPicPr>
        <p:blipFill>
          <a:blip r:embed="rId4">
            <a:extLst>
              <a:ext uri="{28A0092B-C50C-407E-A947-70E740481C1C}">
                <a14:useLocalDpi xmlns:a14="http://schemas.microsoft.com/office/drawing/2010/main" val="0"/>
              </a:ext>
            </a:extLst>
          </a:blip>
          <a:srcRect/>
          <a:stretch>
            <a:fillRect/>
          </a:stretch>
        </p:blipFill>
        <p:spPr bwMode="auto">
          <a:xfrm>
            <a:off x="2123727" y="1772816"/>
            <a:ext cx="4536504" cy="2736304"/>
          </a:xfrm>
          <a:prstGeom prst="rect">
            <a:avLst/>
          </a:prstGeom>
          <a:noFill/>
          <a:ln>
            <a:noFill/>
          </a:ln>
        </p:spPr>
      </p:pic>
      <p:sp>
        <p:nvSpPr>
          <p:cNvPr id="6" name="Rectangle 2"/>
          <p:cNvSpPr>
            <a:spLocks noChangeArrowheads="1"/>
          </p:cNvSpPr>
          <p:nvPr/>
        </p:nvSpPr>
        <p:spPr bwMode="auto">
          <a:xfrm>
            <a:off x="177734" y="4653136"/>
            <a:ext cx="8786754" cy="1754326"/>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algn="just"/>
            <a:r>
              <a:rPr lang="pt-BR" dirty="0" smtClean="0"/>
              <a:t>	</a:t>
            </a:r>
            <a:r>
              <a:rPr lang="pt-BR" b="1" dirty="0" smtClean="0"/>
              <a:t>Falhas</a:t>
            </a:r>
            <a:r>
              <a:rPr lang="pt-BR" dirty="0" smtClean="0"/>
              <a:t> </a:t>
            </a:r>
            <a:r>
              <a:rPr lang="pt-BR" dirty="0"/>
              <a:t>são exceções que a aplicação causa e pode tratar. Digo pode tratar porque não é obrigada a fazê-lo. São falhas todas as classes que descendem diretamente </a:t>
            </a:r>
            <a:r>
              <a:rPr lang="pt-BR" dirty="0" smtClean="0"/>
              <a:t>de </a:t>
            </a:r>
            <a:r>
              <a:rPr lang="pt-BR" b="1" dirty="0" err="1" smtClean="0"/>
              <a:t>RuntimeException</a:t>
            </a:r>
            <a:r>
              <a:rPr lang="pt-BR" dirty="0"/>
              <a:t>.</a:t>
            </a:r>
          </a:p>
          <a:p>
            <a:pPr algn="just"/>
            <a:r>
              <a:rPr lang="pt-BR" dirty="0" smtClean="0"/>
              <a:t>	Se </a:t>
            </a:r>
            <a:r>
              <a:rPr lang="pt-BR" dirty="0"/>
              <a:t>a aplicação nunca apanhar este tipo de exceção, tudo bem, a JVM irá capturá-la. Mas provavelmente a sua aplicação não mais funcionará corretamente. Exemplos de falhas são </a:t>
            </a:r>
            <a:r>
              <a:rPr lang="pt-BR" b="1" dirty="0" err="1"/>
              <a:t>IllegalArgumentException</a:t>
            </a:r>
            <a:r>
              <a:rPr lang="pt-BR" dirty="0"/>
              <a:t> e </a:t>
            </a:r>
            <a:r>
              <a:rPr lang="pt-BR" b="1" dirty="0" err="1"/>
              <a:t>NullPointer-Exception</a:t>
            </a:r>
            <a:r>
              <a:rPr lang="pt-BR" dirty="0"/>
              <a:t>. </a:t>
            </a:r>
          </a:p>
        </p:txBody>
      </p:sp>
      <p:sp>
        <p:nvSpPr>
          <p:cNvPr id="7" name="Retângulo 6"/>
          <p:cNvSpPr/>
          <p:nvPr/>
        </p:nvSpPr>
        <p:spPr>
          <a:xfrm>
            <a:off x="4716016" y="3861048"/>
            <a:ext cx="2160240" cy="64807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3382726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47664" y="576064"/>
            <a:ext cx="7308304" cy="836712"/>
          </a:xfrm>
        </p:spPr>
        <p:txBody>
          <a:bodyPr anchor="b">
            <a:normAutofit fontScale="90000"/>
          </a:bodyPr>
          <a:lstStyle/>
          <a:p>
            <a:r>
              <a:rPr lang="pt-BR" dirty="0" smtClean="0"/>
              <a:t>Exceções - </a:t>
            </a:r>
            <a:r>
              <a:rPr lang="pt-BR" sz="3600" b="1" dirty="0"/>
              <a:t>Exceções de </a:t>
            </a:r>
            <a:r>
              <a:rPr lang="pt-BR" sz="3600" b="1" dirty="0" smtClean="0"/>
              <a:t>Contingência</a:t>
            </a:r>
            <a:endParaRPr lang="pt-BR" sz="3600" dirty="0"/>
          </a:p>
        </p:txBody>
      </p:sp>
      <p:pic>
        <p:nvPicPr>
          <p:cNvPr id="13" name="Picture 2" descr="C:\Users\Lucas Biason\Downloads\Jav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49699"/>
            <a:ext cx="1475655" cy="147565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3" descr="G:\ITTraining - Programas e Controle\site\questionario\Image\log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79912" y="1"/>
            <a:ext cx="1224135" cy="706231"/>
          </a:xfrm>
          <a:prstGeom prst="rect">
            <a:avLst/>
          </a:prstGeom>
          <a:noFill/>
          <a:extLst>
            <a:ext uri="{909E8E84-426E-40DD-AFC4-6F175D3DCCD1}">
              <a14:hiddenFill xmlns:a14="http://schemas.microsoft.com/office/drawing/2010/main">
                <a:solidFill>
                  <a:srgbClr val="FFFFFF"/>
                </a:solidFill>
              </a14:hiddenFill>
            </a:ext>
          </a:extLst>
        </p:spPr>
      </p:pic>
      <p:pic>
        <p:nvPicPr>
          <p:cNvPr id="9" name="Imagem 8" descr="hierarquia.png"/>
          <p:cNvPicPr/>
          <p:nvPr/>
        </p:nvPicPr>
        <p:blipFill>
          <a:blip r:embed="rId4">
            <a:extLst>
              <a:ext uri="{28A0092B-C50C-407E-A947-70E740481C1C}">
                <a14:useLocalDpi xmlns:a14="http://schemas.microsoft.com/office/drawing/2010/main" val="0"/>
              </a:ext>
            </a:extLst>
          </a:blip>
          <a:srcRect/>
          <a:stretch>
            <a:fillRect/>
          </a:stretch>
        </p:blipFill>
        <p:spPr bwMode="auto">
          <a:xfrm>
            <a:off x="2123727" y="1772816"/>
            <a:ext cx="4536504" cy="2736304"/>
          </a:xfrm>
          <a:prstGeom prst="rect">
            <a:avLst/>
          </a:prstGeom>
          <a:noFill/>
          <a:ln>
            <a:noFill/>
          </a:ln>
        </p:spPr>
      </p:pic>
      <p:sp>
        <p:nvSpPr>
          <p:cNvPr id="6" name="Rectangle 2"/>
          <p:cNvSpPr>
            <a:spLocks noChangeArrowheads="1"/>
          </p:cNvSpPr>
          <p:nvPr/>
        </p:nvSpPr>
        <p:spPr bwMode="auto">
          <a:xfrm>
            <a:off x="177734" y="5068634"/>
            <a:ext cx="8786754" cy="92333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algn="just"/>
            <a:r>
              <a:rPr lang="pt-BR" dirty="0" smtClean="0"/>
              <a:t>	</a:t>
            </a:r>
            <a:r>
              <a:rPr lang="pt-BR" b="1" dirty="0"/>
              <a:t>Exceções de Contingência </a:t>
            </a:r>
            <a:r>
              <a:rPr lang="pt-BR" dirty="0"/>
              <a:t>são aquelas que a aplicação pode causar ou não, mas que tem que tratar explicitamente. Exceções de Contingência são todas aquelas que descendem diretamente de </a:t>
            </a:r>
            <a:r>
              <a:rPr lang="pt-BR" b="1" dirty="0" err="1"/>
              <a:t>Exception</a:t>
            </a:r>
            <a:r>
              <a:rPr lang="pt-BR" dirty="0"/>
              <a:t> exceto as que descendem de </a:t>
            </a:r>
            <a:r>
              <a:rPr lang="pt-BR" dirty="0" err="1"/>
              <a:t>RuntimeException</a:t>
            </a:r>
            <a:r>
              <a:rPr lang="pt-BR" dirty="0"/>
              <a:t>.</a:t>
            </a:r>
          </a:p>
        </p:txBody>
      </p:sp>
      <p:sp>
        <p:nvSpPr>
          <p:cNvPr id="7" name="Retângulo 6"/>
          <p:cNvSpPr/>
          <p:nvPr/>
        </p:nvSpPr>
        <p:spPr>
          <a:xfrm>
            <a:off x="4716016" y="2924944"/>
            <a:ext cx="2160240" cy="64807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3597014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47664" y="576064"/>
            <a:ext cx="7308304" cy="836712"/>
          </a:xfrm>
        </p:spPr>
        <p:txBody>
          <a:bodyPr anchor="b">
            <a:normAutofit/>
          </a:bodyPr>
          <a:lstStyle/>
          <a:p>
            <a:r>
              <a:rPr lang="pt-BR" dirty="0" smtClean="0"/>
              <a:t>Exceções – Tratando Exceções</a:t>
            </a:r>
            <a:endParaRPr lang="pt-BR" sz="3600" dirty="0"/>
          </a:p>
        </p:txBody>
      </p:sp>
      <p:pic>
        <p:nvPicPr>
          <p:cNvPr id="13" name="Picture 2" descr="C:\Users\Lucas Biason\Downloads\Jav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49699"/>
            <a:ext cx="1475655" cy="147565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3" descr="G:\ITTraining - Programas e Controle\site\questionario\Image\log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79912" y="1"/>
            <a:ext cx="1224135" cy="706231"/>
          </a:xfrm>
          <a:prstGeom prst="rect">
            <a:avLst/>
          </a:prstGeom>
          <a:noFill/>
          <a:extLst>
            <a:ext uri="{909E8E84-426E-40DD-AFC4-6F175D3DCCD1}">
              <a14:hiddenFill xmlns:a14="http://schemas.microsoft.com/office/drawing/2010/main">
                <a:solidFill>
                  <a:srgbClr val="FFFFFF"/>
                </a:solidFill>
              </a14:hiddenFill>
            </a:ext>
          </a:extLst>
        </p:spPr>
      </p:pic>
      <p:sp>
        <p:nvSpPr>
          <p:cNvPr id="3" name="Retângulo 2"/>
          <p:cNvSpPr/>
          <p:nvPr/>
        </p:nvSpPr>
        <p:spPr>
          <a:xfrm>
            <a:off x="2286000" y="2420888"/>
            <a:ext cx="4572000" cy="2308324"/>
          </a:xfrm>
          <a:prstGeom prst="rect">
            <a:avLst/>
          </a:prstGeom>
        </p:spPr>
        <p:style>
          <a:lnRef idx="2">
            <a:schemeClr val="dk1"/>
          </a:lnRef>
          <a:fillRef idx="1">
            <a:schemeClr val="lt1"/>
          </a:fillRef>
          <a:effectRef idx="0">
            <a:schemeClr val="dk1"/>
          </a:effectRef>
          <a:fontRef idx="minor">
            <a:schemeClr val="dk1"/>
          </a:fontRef>
        </p:style>
        <p:txBody>
          <a:bodyPr>
            <a:spAutoFit/>
          </a:bodyPr>
          <a:lstStyle/>
          <a:p>
            <a:r>
              <a:rPr lang="pt-BR" dirty="0" smtClean="0"/>
              <a:t>String</a:t>
            </a:r>
            <a:r>
              <a:rPr lang="pt-BR" dirty="0"/>
              <a:t>[] teste = </a:t>
            </a:r>
            <a:r>
              <a:rPr lang="pt-BR" b="1" dirty="0"/>
              <a:t>new String[-5];</a:t>
            </a:r>
          </a:p>
          <a:p>
            <a:endParaRPr lang="pt-BR" dirty="0"/>
          </a:p>
          <a:p>
            <a:r>
              <a:rPr lang="pt-BR" dirty="0"/>
              <a:t>teste[5]="";</a:t>
            </a:r>
          </a:p>
          <a:p>
            <a:endParaRPr lang="pt-BR" dirty="0"/>
          </a:p>
          <a:p>
            <a:r>
              <a:rPr lang="pt-BR" dirty="0"/>
              <a:t>String s = </a:t>
            </a:r>
            <a:r>
              <a:rPr lang="pt-BR" b="1" dirty="0" err="1"/>
              <a:t>null</a:t>
            </a:r>
            <a:r>
              <a:rPr lang="pt-BR" b="1" dirty="0"/>
              <a:t>;</a:t>
            </a:r>
          </a:p>
          <a:p>
            <a:r>
              <a:rPr lang="pt-BR" dirty="0" err="1"/>
              <a:t>s.toString</a:t>
            </a:r>
            <a:r>
              <a:rPr lang="pt-BR" dirty="0"/>
              <a:t>();</a:t>
            </a:r>
          </a:p>
          <a:p>
            <a:endParaRPr lang="pt-BR" dirty="0"/>
          </a:p>
          <a:p>
            <a:r>
              <a:rPr lang="pt-BR" b="1" dirty="0" err="1" smtClean="0"/>
              <a:t>int</a:t>
            </a:r>
            <a:r>
              <a:rPr lang="pt-BR" b="1" dirty="0" smtClean="0"/>
              <a:t> </a:t>
            </a:r>
            <a:r>
              <a:rPr lang="pt-BR" b="1" dirty="0"/>
              <a:t>i = </a:t>
            </a:r>
            <a:r>
              <a:rPr lang="pt-BR" b="1" dirty="0" err="1"/>
              <a:t>Integer.</a:t>
            </a:r>
            <a:r>
              <a:rPr lang="pt-BR" b="1" i="1" dirty="0" err="1"/>
              <a:t>parseInt</a:t>
            </a:r>
            <a:r>
              <a:rPr lang="pt-BR" b="1" i="1" dirty="0"/>
              <a:t>("oi");</a:t>
            </a:r>
            <a:endParaRPr lang="pt-BR" dirty="0"/>
          </a:p>
        </p:txBody>
      </p:sp>
    </p:spTree>
    <p:extLst>
      <p:ext uri="{BB962C8B-B14F-4D97-AF65-F5344CB8AC3E}">
        <p14:creationId xmlns:p14="http://schemas.microsoft.com/office/powerpoint/2010/main" val="4108228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47664" y="576064"/>
            <a:ext cx="7308304" cy="836712"/>
          </a:xfrm>
        </p:spPr>
        <p:txBody>
          <a:bodyPr anchor="b">
            <a:normAutofit/>
          </a:bodyPr>
          <a:lstStyle/>
          <a:p>
            <a:r>
              <a:rPr lang="pt-BR" dirty="0" smtClean="0"/>
              <a:t>Exceções – Tratando Exceções</a:t>
            </a:r>
            <a:endParaRPr lang="pt-BR" sz="3600" dirty="0"/>
          </a:p>
        </p:txBody>
      </p:sp>
      <p:pic>
        <p:nvPicPr>
          <p:cNvPr id="13" name="Picture 2" descr="C:\Users\Lucas Biason\Downloads\Jav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49699"/>
            <a:ext cx="1475655" cy="147565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3" descr="G:\ITTraining - Programas e Controle\site\questionario\Image\log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79912" y="1"/>
            <a:ext cx="1224135" cy="706231"/>
          </a:xfrm>
          <a:prstGeom prst="rect">
            <a:avLst/>
          </a:prstGeom>
          <a:noFill/>
          <a:extLst>
            <a:ext uri="{909E8E84-426E-40DD-AFC4-6F175D3DCCD1}">
              <a14:hiddenFill xmlns:a14="http://schemas.microsoft.com/office/drawing/2010/main">
                <a:solidFill>
                  <a:srgbClr val="FFFFFF"/>
                </a:solidFill>
              </a14:hiddenFill>
            </a:ext>
          </a:extLst>
        </p:spPr>
      </p:pic>
      <p:sp>
        <p:nvSpPr>
          <p:cNvPr id="3" name="Retângulo 2"/>
          <p:cNvSpPr/>
          <p:nvPr/>
        </p:nvSpPr>
        <p:spPr>
          <a:xfrm>
            <a:off x="2286000" y="2276872"/>
            <a:ext cx="4572000" cy="3139321"/>
          </a:xfrm>
          <a:prstGeom prst="rect">
            <a:avLst/>
          </a:prstGeom>
        </p:spPr>
        <p:style>
          <a:lnRef idx="2">
            <a:schemeClr val="dk1"/>
          </a:lnRef>
          <a:fillRef idx="1">
            <a:schemeClr val="lt1"/>
          </a:fillRef>
          <a:effectRef idx="0">
            <a:schemeClr val="dk1"/>
          </a:effectRef>
          <a:fontRef idx="minor">
            <a:schemeClr val="dk1"/>
          </a:fontRef>
        </p:style>
        <p:txBody>
          <a:bodyPr>
            <a:spAutoFit/>
          </a:bodyPr>
          <a:lstStyle/>
          <a:p>
            <a:r>
              <a:rPr lang="pt-BR" dirty="0"/>
              <a:t>//</a:t>
            </a:r>
            <a:r>
              <a:rPr lang="pt-BR" dirty="0" err="1"/>
              <a:t>NegativeArraySizeException</a:t>
            </a:r>
            <a:endParaRPr lang="pt-BR" dirty="0"/>
          </a:p>
          <a:p>
            <a:r>
              <a:rPr lang="pt-BR" dirty="0"/>
              <a:t>String[] teste = </a:t>
            </a:r>
            <a:r>
              <a:rPr lang="pt-BR" b="1" dirty="0"/>
              <a:t>new String[-5];</a:t>
            </a:r>
          </a:p>
          <a:p>
            <a:r>
              <a:rPr lang="pt-BR" dirty="0"/>
              <a:t>//</a:t>
            </a:r>
            <a:r>
              <a:rPr lang="pt-BR" dirty="0" err="1"/>
              <a:t>ArrayIndexOutOfBoundsException</a:t>
            </a:r>
            <a:endParaRPr lang="pt-BR" dirty="0"/>
          </a:p>
          <a:p>
            <a:r>
              <a:rPr lang="pt-BR" dirty="0"/>
              <a:t>teste[5]="";</a:t>
            </a:r>
          </a:p>
          <a:p>
            <a:endParaRPr lang="pt-BR" dirty="0"/>
          </a:p>
          <a:p>
            <a:r>
              <a:rPr lang="pt-BR" dirty="0"/>
              <a:t>//</a:t>
            </a:r>
            <a:r>
              <a:rPr lang="pt-BR" dirty="0" err="1"/>
              <a:t>NullPointerException</a:t>
            </a:r>
            <a:endParaRPr lang="pt-BR" dirty="0"/>
          </a:p>
          <a:p>
            <a:r>
              <a:rPr lang="pt-BR" dirty="0"/>
              <a:t>String s = </a:t>
            </a:r>
            <a:r>
              <a:rPr lang="pt-BR" b="1" dirty="0" err="1"/>
              <a:t>null</a:t>
            </a:r>
            <a:r>
              <a:rPr lang="pt-BR" b="1" dirty="0"/>
              <a:t>;</a:t>
            </a:r>
          </a:p>
          <a:p>
            <a:r>
              <a:rPr lang="pt-BR" dirty="0" err="1"/>
              <a:t>s.toString</a:t>
            </a:r>
            <a:r>
              <a:rPr lang="pt-BR" dirty="0"/>
              <a:t>();</a:t>
            </a:r>
          </a:p>
          <a:p>
            <a:endParaRPr lang="pt-BR" dirty="0"/>
          </a:p>
          <a:p>
            <a:r>
              <a:rPr lang="pt-BR" dirty="0"/>
              <a:t>//</a:t>
            </a:r>
            <a:r>
              <a:rPr lang="pt-BR" dirty="0" err="1"/>
              <a:t>NumberFormatException</a:t>
            </a:r>
            <a:endParaRPr lang="pt-BR" dirty="0"/>
          </a:p>
          <a:p>
            <a:r>
              <a:rPr lang="pt-BR" b="1" dirty="0" err="1"/>
              <a:t>int</a:t>
            </a:r>
            <a:r>
              <a:rPr lang="pt-BR" b="1" dirty="0"/>
              <a:t> i = </a:t>
            </a:r>
            <a:r>
              <a:rPr lang="pt-BR" b="1" dirty="0" err="1"/>
              <a:t>Integer.</a:t>
            </a:r>
            <a:r>
              <a:rPr lang="pt-BR" b="1" i="1" dirty="0" err="1"/>
              <a:t>parseInt</a:t>
            </a:r>
            <a:r>
              <a:rPr lang="pt-BR" b="1" i="1" dirty="0"/>
              <a:t>("oi");</a:t>
            </a:r>
            <a:endParaRPr lang="pt-BR" dirty="0"/>
          </a:p>
        </p:txBody>
      </p:sp>
    </p:spTree>
    <p:extLst>
      <p:ext uri="{BB962C8B-B14F-4D97-AF65-F5344CB8AC3E}">
        <p14:creationId xmlns:p14="http://schemas.microsoft.com/office/powerpoint/2010/main" val="5294778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Estrutura Básica da Linguagem </a:t>
            </a:r>
            <a:r>
              <a:rPr lang="pt-BR" dirty="0" err="1" smtClean="0"/>
              <a:t>java</a:t>
            </a:r>
            <a:endParaRPr lang="pt-BR" dirty="0"/>
          </a:p>
        </p:txBody>
      </p:sp>
      <p:sp>
        <p:nvSpPr>
          <p:cNvPr id="3" name="Espaço Reservado para Texto 2"/>
          <p:cNvSpPr>
            <a:spLocks noGrp="1"/>
          </p:cNvSpPr>
          <p:nvPr>
            <p:ph type="body" idx="1"/>
          </p:nvPr>
        </p:nvSpPr>
        <p:spPr/>
        <p:txBody>
          <a:bodyPr/>
          <a:lstStyle/>
          <a:p>
            <a:r>
              <a:rPr lang="pt-BR" i="1" dirty="0">
                <a:solidFill>
                  <a:schemeClr val="tx1">
                    <a:lumMod val="65000"/>
                    <a:lumOff val="35000"/>
                  </a:schemeClr>
                </a:solidFill>
              </a:rPr>
              <a:t>Conhecer a estrutura básica da programação Java, controle de fluxos e variáveis</a:t>
            </a:r>
            <a:r>
              <a:rPr lang="pt-BR" i="1" dirty="0"/>
              <a:t>.</a:t>
            </a:r>
            <a:endParaRPr lang="pt-BR" dirty="0">
              <a:solidFill>
                <a:schemeClr val="tx1">
                  <a:lumMod val="75000"/>
                  <a:lumOff val="25000"/>
                </a:schemeClr>
              </a:solidFill>
            </a:endParaRPr>
          </a:p>
        </p:txBody>
      </p:sp>
      <p:pic>
        <p:nvPicPr>
          <p:cNvPr id="6" name="Picture 3" descr="G:\ITTraining - Programas e Controle\site\questionario\Image\logo.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79912" y="1"/>
            <a:ext cx="1224135" cy="70623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C:\Users\Lucas Biason\Downloads\Java.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56494" y="1340768"/>
            <a:ext cx="2270969" cy="22709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9022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47664" y="576064"/>
            <a:ext cx="7308304" cy="836712"/>
          </a:xfrm>
        </p:spPr>
        <p:txBody>
          <a:bodyPr anchor="b">
            <a:normAutofit/>
          </a:bodyPr>
          <a:lstStyle/>
          <a:p>
            <a:r>
              <a:rPr lang="pt-BR" dirty="0" smtClean="0"/>
              <a:t>Exceções – Tratando Exceções</a:t>
            </a:r>
            <a:endParaRPr lang="pt-BR" sz="3600" dirty="0"/>
          </a:p>
        </p:txBody>
      </p:sp>
      <p:pic>
        <p:nvPicPr>
          <p:cNvPr id="13" name="Picture 2" descr="C:\Users\Lucas Biason\Downloads\Jav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49699"/>
            <a:ext cx="1475655" cy="147565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3" descr="G:\ITTraining - Programas e Controle\site\questionario\Image\log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79912" y="1"/>
            <a:ext cx="1224135" cy="706231"/>
          </a:xfrm>
          <a:prstGeom prst="rect">
            <a:avLst/>
          </a:prstGeom>
          <a:noFill/>
          <a:extLst>
            <a:ext uri="{909E8E84-426E-40DD-AFC4-6F175D3DCCD1}">
              <a14:hiddenFill xmlns:a14="http://schemas.microsoft.com/office/drawing/2010/main">
                <a:solidFill>
                  <a:srgbClr val="FFFFFF"/>
                </a:solidFill>
              </a14:hiddenFill>
            </a:ext>
          </a:extLst>
        </p:spPr>
      </p:pic>
      <p:sp>
        <p:nvSpPr>
          <p:cNvPr id="3" name="Retângulo 2"/>
          <p:cNvSpPr/>
          <p:nvPr/>
        </p:nvSpPr>
        <p:spPr>
          <a:xfrm>
            <a:off x="835636" y="1700808"/>
            <a:ext cx="5888551" cy="4801314"/>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pt-BR" b="1" dirty="0" err="1">
                <a:solidFill>
                  <a:schemeClr val="accent1">
                    <a:lumMod val="75000"/>
                  </a:schemeClr>
                </a:solidFill>
              </a:rPr>
              <a:t>try</a:t>
            </a:r>
            <a:r>
              <a:rPr lang="pt-BR" b="1" dirty="0" smtClean="0"/>
              <a:t>{</a:t>
            </a:r>
            <a:endParaRPr lang="pt-BR" dirty="0" smtClean="0"/>
          </a:p>
          <a:p>
            <a:pPr lvl="1"/>
            <a:r>
              <a:rPr lang="pt-BR" dirty="0" smtClean="0"/>
              <a:t>String</a:t>
            </a:r>
            <a:r>
              <a:rPr lang="pt-BR" dirty="0"/>
              <a:t>[] teste = new String[-5</a:t>
            </a:r>
            <a:r>
              <a:rPr lang="pt-BR" dirty="0" smtClean="0"/>
              <a:t>];</a:t>
            </a:r>
          </a:p>
          <a:p>
            <a:pPr lvl="1"/>
            <a:r>
              <a:rPr lang="pt-BR" dirty="0" smtClean="0"/>
              <a:t> teste[5]="";</a:t>
            </a:r>
          </a:p>
          <a:p>
            <a:pPr lvl="1"/>
            <a:endParaRPr lang="pt-BR" dirty="0"/>
          </a:p>
          <a:p>
            <a:pPr lvl="1"/>
            <a:r>
              <a:rPr lang="pt-BR" dirty="0" smtClean="0"/>
              <a:t>String </a:t>
            </a:r>
            <a:r>
              <a:rPr lang="pt-BR" dirty="0"/>
              <a:t>s = </a:t>
            </a:r>
            <a:r>
              <a:rPr lang="pt-BR" dirty="0" err="1"/>
              <a:t>null</a:t>
            </a:r>
            <a:r>
              <a:rPr lang="pt-BR" dirty="0"/>
              <a:t>;</a:t>
            </a:r>
          </a:p>
          <a:p>
            <a:pPr lvl="1"/>
            <a:r>
              <a:rPr lang="pt-BR" dirty="0" err="1"/>
              <a:t>s.toString</a:t>
            </a:r>
            <a:r>
              <a:rPr lang="pt-BR" dirty="0" smtClean="0"/>
              <a:t>();</a:t>
            </a:r>
          </a:p>
          <a:p>
            <a:pPr lvl="1"/>
            <a:r>
              <a:rPr lang="pt-BR" dirty="0" err="1" smtClean="0"/>
              <a:t>int</a:t>
            </a:r>
            <a:r>
              <a:rPr lang="pt-BR" dirty="0" smtClean="0"/>
              <a:t> </a:t>
            </a:r>
            <a:r>
              <a:rPr lang="pt-BR" dirty="0"/>
              <a:t>i = </a:t>
            </a:r>
            <a:r>
              <a:rPr lang="pt-BR" dirty="0" err="1"/>
              <a:t>Integer.</a:t>
            </a:r>
            <a:r>
              <a:rPr lang="pt-BR" i="1" dirty="0" err="1"/>
              <a:t>parseInt</a:t>
            </a:r>
            <a:r>
              <a:rPr lang="pt-BR" i="1" dirty="0"/>
              <a:t>("oi</a:t>
            </a:r>
            <a:r>
              <a:rPr lang="pt-BR" i="1" dirty="0" smtClean="0"/>
              <a:t>");	</a:t>
            </a:r>
            <a:endParaRPr lang="pt-BR" i="1" dirty="0"/>
          </a:p>
          <a:p>
            <a:endParaRPr lang="pt-BR" dirty="0"/>
          </a:p>
          <a:p>
            <a:r>
              <a:rPr lang="pt-BR" dirty="0"/>
              <a:t>}</a:t>
            </a:r>
            <a:r>
              <a:rPr lang="pt-BR" b="1" dirty="0">
                <a:solidFill>
                  <a:schemeClr val="accent3">
                    <a:lumMod val="75000"/>
                  </a:schemeClr>
                </a:solidFill>
              </a:rPr>
              <a:t>catch</a:t>
            </a:r>
            <a:r>
              <a:rPr lang="pt-BR" b="1" dirty="0"/>
              <a:t>(</a:t>
            </a:r>
            <a:r>
              <a:rPr lang="pt-BR" b="1" dirty="0" err="1">
                <a:solidFill>
                  <a:schemeClr val="accent6">
                    <a:lumMod val="75000"/>
                  </a:schemeClr>
                </a:solidFill>
              </a:rPr>
              <a:t>NegativeArraySizeException</a:t>
            </a:r>
            <a:r>
              <a:rPr lang="pt-BR" b="1" dirty="0">
                <a:solidFill>
                  <a:schemeClr val="accent6">
                    <a:lumMod val="75000"/>
                  </a:schemeClr>
                </a:solidFill>
              </a:rPr>
              <a:t> n</a:t>
            </a:r>
            <a:r>
              <a:rPr lang="pt-BR" b="1" dirty="0"/>
              <a:t>){</a:t>
            </a:r>
          </a:p>
          <a:p>
            <a:r>
              <a:rPr lang="pt-BR" dirty="0" smtClean="0"/>
              <a:t>	</a:t>
            </a:r>
            <a:r>
              <a:rPr lang="pt-BR" dirty="0" err="1" smtClean="0"/>
              <a:t>System.</a:t>
            </a:r>
            <a:r>
              <a:rPr lang="pt-BR" i="1" dirty="0" err="1" smtClean="0"/>
              <a:t>out.println</a:t>
            </a:r>
            <a:r>
              <a:rPr lang="pt-BR" i="1" dirty="0"/>
              <a:t>("Foi lançada: "+n);</a:t>
            </a:r>
          </a:p>
          <a:p>
            <a:r>
              <a:rPr lang="pt-BR" dirty="0"/>
              <a:t>}</a:t>
            </a:r>
            <a:r>
              <a:rPr lang="pt-BR" b="1" dirty="0">
                <a:solidFill>
                  <a:schemeClr val="accent3">
                    <a:lumMod val="75000"/>
                  </a:schemeClr>
                </a:solidFill>
              </a:rPr>
              <a:t>catch</a:t>
            </a:r>
            <a:r>
              <a:rPr lang="pt-BR" b="1" dirty="0"/>
              <a:t>(</a:t>
            </a:r>
            <a:r>
              <a:rPr lang="pt-BR" b="1" dirty="0" err="1">
                <a:solidFill>
                  <a:schemeClr val="accent6">
                    <a:lumMod val="75000"/>
                  </a:schemeClr>
                </a:solidFill>
              </a:rPr>
              <a:t>ArrayIndexOutOfBoundsException</a:t>
            </a:r>
            <a:r>
              <a:rPr lang="pt-BR" b="1" dirty="0">
                <a:solidFill>
                  <a:schemeClr val="accent6">
                    <a:lumMod val="75000"/>
                  </a:schemeClr>
                </a:solidFill>
              </a:rPr>
              <a:t> n</a:t>
            </a:r>
            <a:r>
              <a:rPr lang="pt-BR" b="1" dirty="0"/>
              <a:t>){</a:t>
            </a:r>
          </a:p>
          <a:p>
            <a:r>
              <a:rPr lang="pt-BR" dirty="0" smtClean="0"/>
              <a:t>	</a:t>
            </a:r>
            <a:r>
              <a:rPr lang="pt-BR" dirty="0" err="1" smtClean="0"/>
              <a:t>System.</a:t>
            </a:r>
            <a:r>
              <a:rPr lang="pt-BR" i="1" dirty="0" err="1" smtClean="0"/>
              <a:t>out.println</a:t>
            </a:r>
            <a:r>
              <a:rPr lang="pt-BR" i="1" dirty="0"/>
              <a:t>("Foi lançada: "+n);</a:t>
            </a:r>
          </a:p>
          <a:p>
            <a:r>
              <a:rPr lang="pt-BR" dirty="0"/>
              <a:t>}</a:t>
            </a:r>
            <a:r>
              <a:rPr lang="pt-BR" b="1" dirty="0">
                <a:solidFill>
                  <a:schemeClr val="accent3">
                    <a:lumMod val="75000"/>
                  </a:schemeClr>
                </a:solidFill>
              </a:rPr>
              <a:t>catch</a:t>
            </a:r>
            <a:r>
              <a:rPr lang="pt-BR" b="1" dirty="0"/>
              <a:t>(</a:t>
            </a:r>
            <a:r>
              <a:rPr lang="pt-BR" b="1" dirty="0" err="1">
                <a:solidFill>
                  <a:schemeClr val="accent6">
                    <a:lumMod val="75000"/>
                  </a:schemeClr>
                </a:solidFill>
              </a:rPr>
              <a:t>NullPointerException</a:t>
            </a:r>
            <a:r>
              <a:rPr lang="pt-BR" b="1" dirty="0">
                <a:solidFill>
                  <a:schemeClr val="accent6">
                    <a:lumMod val="75000"/>
                  </a:schemeClr>
                </a:solidFill>
              </a:rPr>
              <a:t> n</a:t>
            </a:r>
            <a:r>
              <a:rPr lang="pt-BR" b="1" dirty="0"/>
              <a:t>){</a:t>
            </a:r>
          </a:p>
          <a:p>
            <a:r>
              <a:rPr lang="pt-BR" dirty="0" smtClean="0"/>
              <a:t>	</a:t>
            </a:r>
            <a:r>
              <a:rPr lang="pt-BR" dirty="0" err="1" smtClean="0"/>
              <a:t>System.</a:t>
            </a:r>
            <a:r>
              <a:rPr lang="pt-BR" i="1" dirty="0" err="1" smtClean="0"/>
              <a:t>out.println</a:t>
            </a:r>
            <a:r>
              <a:rPr lang="pt-BR" i="1" dirty="0"/>
              <a:t>("Foi lançada: "+n);</a:t>
            </a:r>
          </a:p>
          <a:p>
            <a:r>
              <a:rPr lang="pt-BR" dirty="0"/>
              <a:t>}</a:t>
            </a:r>
            <a:r>
              <a:rPr lang="pt-BR" b="1" dirty="0">
                <a:solidFill>
                  <a:schemeClr val="accent3">
                    <a:lumMod val="75000"/>
                  </a:schemeClr>
                </a:solidFill>
              </a:rPr>
              <a:t>catch</a:t>
            </a:r>
            <a:r>
              <a:rPr lang="pt-BR" b="1" dirty="0"/>
              <a:t>(</a:t>
            </a:r>
            <a:r>
              <a:rPr lang="pt-BR" b="1" dirty="0" err="1">
                <a:solidFill>
                  <a:schemeClr val="accent6">
                    <a:lumMod val="75000"/>
                  </a:schemeClr>
                </a:solidFill>
              </a:rPr>
              <a:t>NumberFormatException</a:t>
            </a:r>
            <a:r>
              <a:rPr lang="pt-BR" b="1" dirty="0">
                <a:solidFill>
                  <a:schemeClr val="accent6">
                    <a:lumMod val="75000"/>
                  </a:schemeClr>
                </a:solidFill>
              </a:rPr>
              <a:t> n</a:t>
            </a:r>
            <a:r>
              <a:rPr lang="pt-BR" b="1" dirty="0"/>
              <a:t>){</a:t>
            </a:r>
          </a:p>
          <a:p>
            <a:r>
              <a:rPr lang="pt-BR" dirty="0" smtClean="0"/>
              <a:t>	</a:t>
            </a:r>
            <a:r>
              <a:rPr lang="pt-BR" dirty="0" err="1" smtClean="0"/>
              <a:t>System.</a:t>
            </a:r>
            <a:r>
              <a:rPr lang="pt-BR" i="1" dirty="0" err="1" smtClean="0"/>
              <a:t>out.println</a:t>
            </a:r>
            <a:r>
              <a:rPr lang="pt-BR" i="1" dirty="0"/>
              <a:t>("Foi lançada: "+n);</a:t>
            </a:r>
          </a:p>
          <a:p>
            <a:r>
              <a:rPr lang="pt-BR" dirty="0"/>
              <a:t>}</a:t>
            </a:r>
          </a:p>
        </p:txBody>
      </p:sp>
      <p:sp>
        <p:nvSpPr>
          <p:cNvPr id="6" name="Retângulo 5"/>
          <p:cNvSpPr/>
          <p:nvPr/>
        </p:nvSpPr>
        <p:spPr>
          <a:xfrm>
            <a:off x="5796136" y="3068960"/>
            <a:ext cx="2504175" cy="1477328"/>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pt-BR" b="1" dirty="0" err="1">
                <a:solidFill>
                  <a:schemeClr val="accent1">
                    <a:lumMod val="75000"/>
                  </a:schemeClr>
                </a:solidFill>
              </a:rPr>
              <a:t>try</a:t>
            </a:r>
            <a:r>
              <a:rPr lang="pt-BR" b="1" dirty="0" smtClean="0"/>
              <a:t>{</a:t>
            </a:r>
            <a:endParaRPr lang="pt-BR" dirty="0" smtClean="0"/>
          </a:p>
          <a:p>
            <a:pPr lvl="1"/>
            <a:r>
              <a:rPr lang="pt-BR" dirty="0" smtClean="0"/>
              <a:t>.....</a:t>
            </a:r>
            <a:r>
              <a:rPr lang="pt-BR" i="1" dirty="0" smtClean="0"/>
              <a:t>	</a:t>
            </a:r>
            <a:endParaRPr lang="pt-BR" dirty="0"/>
          </a:p>
          <a:p>
            <a:r>
              <a:rPr lang="pt-BR" dirty="0"/>
              <a:t>}</a:t>
            </a:r>
            <a:r>
              <a:rPr lang="pt-BR" b="1" dirty="0" smtClean="0">
                <a:solidFill>
                  <a:schemeClr val="accent3">
                    <a:lumMod val="75000"/>
                  </a:schemeClr>
                </a:solidFill>
              </a:rPr>
              <a:t>catch</a:t>
            </a:r>
            <a:r>
              <a:rPr lang="pt-BR" b="1" dirty="0" smtClean="0"/>
              <a:t>(</a:t>
            </a:r>
            <a:r>
              <a:rPr lang="pt-BR" b="1" dirty="0" err="1" smtClean="0">
                <a:solidFill>
                  <a:schemeClr val="accent6">
                    <a:lumMod val="75000"/>
                  </a:schemeClr>
                </a:solidFill>
              </a:rPr>
              <a:t>Exception</a:t>
            </a:r>
            <a:r>
              <a:rPr lang="pt-BR" b="1" dirty="0" smtClean="0">
                <a:solidFill>
                  <a:schemeClr val="accent6">
                    <a:lumMod val="75000"/>
                  </a:schemeClr>
                </a:solidFill>
              </a:rPr>
              <a:t> </a:t>
            </a:r>
            <a:r>
              <a:rPr lang="pt-BR" b="1" dirty="0">
                <a:solidFill>
                  <a:schemeClr val="accent6">
                    <a:lumMod val="75000"/>
                  </a:schemeClr>
                </a:solidFill>
              </a:rPr>
              <a:t>n</a:t>
            </a:r>
            <a:r>
              <a:rPr lang="pt-BR" b="1" dirty="0"/>
              <a:t>){</a:t>
            </a:r>
          </a:p>
          <a:p>
            <a:r>
              <a:rPr lang="pt-BR" dirty="0" smtClean="0"/>
              <a:t>	...</a:t>
            </a:r>
            <a:endParaRPr lang="pt-BR" i="1" dirty="0"/>
          </a:p>
          <a:p>
            <a:r>
              <a:rPr lang="pt-BR" dirty="0" smtClean="0"/>
              <a:t>}</a:t>
            </a:r>
            <a:endParaRPr lang="pt-BR" dirty="0"/>
          </a:p>
        </p:txBody>
      </p:sp>
    </p:spTree>
    <p:extLst>
      <p:ext uri="{BB962C8B-B14F-4D97-AF65-F5344CB8AC3E}">
        <p14:creationId xmlns:p14="http://schemas.microsoft.com/office/powerpoint/2010/main" val="995955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47664" y="576064"/>
            <a:ext cx="7308304" cy="836712"/>
          </a:xfrm>
        </p:spPr>
        <p:txBody>
          <a:bodyPr anchor="b">
            <a:normAutofit/>
          </a:bodyPr>
          <a:lstStyle/>
          <a:p>
            <a:r>
              <a:rPr lang="pt-BR" dirty="0" smtClean="0"/>
              <a:t>Criando Exceções</a:t>
            </a:r>
            <a:endParaRPr lang="pt-BR" sz="3600" dirty="0"/>
          </a:p>
        </p:txBody>
      </p:sp>
      <p:pic>
        <p:nvPicPr>
          <p:cNvPr id="13" name="Picture 2" descr="C:\Users\Lucas Biason\Downloads\Jav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49699"/>
            <a:ext cx="1475655" cy="147565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3" descr="G:\ITTraining - Programas e Controle\site\questionario\Image\log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79912" y="1"/>
            <a:ext cx="1224135" cy="706231"/>
          </a:xfrm>
          <a:prstGeom prst="rect">
            <a:avLst/>
          </a:prstGeom>
          <a:noFill/>
          <a:extLst>
            <a:ext uri="{909E8E84-426E-40DD-AFC4-6F175D3DCCD1}">
              <a14:hiddenFill xmlns:a14="http://schemas.microsoft.com/office/drawing/2010/main">
                <a:solidFill>
                  <a:srgbClr val="FFFFFF"/>
                </a:solidFill>
              </a14:hiddenFill>
            </a:ext>
          </a:extLst>
        </p:spPr>
      </p:pic>
      <p:sp>
        <p:nvSpPr>
          <p:cNvPr id="3" name="Retângulo 2"/>
          <p:cNvSpPr/>
          <p:nvPr/>
        </p:nvSpPr>
        <p:spPr>
          <a:xfrm>
            <a:off x="467544" y="1813173"/>
            <a:ext cx="8280920" cy="923330"/>
          </a:xfrm>
          <a:prstGeom prst="rect">
            <a:avLst/>
          </a:prstGeom>
        </p:spPr>
        <p:txBody>
          <a:bodyPr wrap="square">
            <a:spAutoFit/>
          </a:bodyPr>
          <a:lstStyle/>
          <a:p>
            <a:pPr algn="just"/>
            <a:r>
              <a:rPr lang="pt-BR" dirty="0" smtClean="0"/>
              <a:t>	A </a:t>
            </a:r>
            <a:r>
              <a:rPr lang="pt-BR" dirty="0"/>
              <a:t>maioria  dos  programadores em  Java utiliza as  classes  existentes  da  API  do  Java,  fornecedores  independentes e bibliotecas de  classe livremente disponíveis (normalmente descarregáveis a partir da Internet) para construir aplicativos Java. </a:t>
            </a:r>
            <a:endParaRPr lang="pt-BR" dirty="0"/>
          </a:p>
        </p:txBody>
      </p:sp>
      <p:sp>
        <p:nvSpPr>
          <p:cNvPr id="4" name="Retângulo 3"/>
          <p:cNvSpPr/>
          <p:nvPr/>
        </p:nvSpPr>
        <p:spPr>
          <a:xfrm>
            <a:off x="468965" y="2852936"/>
            <a:ext cx="8280920" cy="1200329"/>
          </a:xfrm>
          <a:prstGeom prst="rect">
            <a:avLst/>
          </a:prstGeom>
        </p:spPr>
        <p:txBody>
          <a:bodyPr wrap="square">
            <a:spAutoFit/>
          </a:bodyPr>
          <a:lstStyle/>
          <a:p>
            <a:pPr algn="just"/>
            <a:r>
              <a:rPr lang="pt-BR" dirty="0" smtClean="0"/>
              <a:t>	Se  </a:t>
            </a:r>
            <a:r>
              <a:rPr lang="pt-BR" dirty="0"/>
              <a:t>for  um  programador que  constrói classes que serão  utilizadas  por outros programadores,  você  pode  achar  útil  declarar suas próprias  classes  de  exceção  que  são  específicas  aos  problemas  que  podem  ocorrer  quando  outro  programador empregar  suas  classes reutilizáveis.</a:t>
            </a:r>
            <a:endParaRPr lang="pt-BR" dirty="0"/>
          </a:p>
        </p:txBody>
      </p:sp>
      <p:sp>
        <p:nvSpPr>
          <p:cNvPr id="5" name="Retângulo 4"/>
          <p:cNvSpPr/>
          <p:nvPr/>
        </p:nvSpPr>
        <p:spPr>
          <a:xfrm>
            <a:off x="611560" y="4293096"/>
            <a:ext cx="8136904" cy="646331"/>
          </a:xfrm>
          <a:prstGeom prst="rect">
            <a:avLst/>
          </a:prstGeom>
        </p:spPr>
        <p:txBody>
          <a:bodyPr wrap="square">
            <a:spAutoFit/>
          </a:bodyPr>
          <a:lstStyle/>
          <a:p>
            <a:pPr algn="just"/>
            <a:r>
              <a:rPr lang="pt-BR" dirty="0"/>
              <a:t> </a:t>
            </a:r>
            <a:r>
              <a:rPr lang="pt-BR" dirty="0" smtClean="0"/>
              <a:t>              Uma  </a:t>
            </a:r>
            <a:r>
              <a:rPr lang="pt-BR" dirty="0"/>
              <a:t>nova  classe  de  exceção  deve  estender  uma  classe  de  exceção  </a:t>
            </a:r>
            <a:r>
              <a:rPr lang="pt-BR" dirty="0" smtClean="0"/>
              <a:t>existente.</a:t>
            </a:r>
            <a:endParaRPr lang="pt-BR" dirty="0"/>
          </a:p>
        </p:txBody>
      </p:sp>
      <p:sp>
        <p:nvSpPr>
          <p:cNvPr id="6" name="Rectangle 1"/>
          <p:cNvSpPr>
            <a:spLocks noChangeArrowheads="1"/>
          </p:cNvSpPr>
          <p:nvPr/>
        </p:nvSpPr>
        <p:spPr bwMode="auto">
          <a:xfrm>
            <a:off x="468965" y="4941168"/>
            <a:ext cx="8279499"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pt-BR" b="0" i="0" u="none" strike="noStrike" cap="none" normalizeH="0" baseline="0" dirty="0" smtClean="0">
                <a:ln>
                  <a:noFill/>
                </a:ln>
                <a:solidFill>
                  <a:srgbClr val="000000"/>
                </a:solidFill>
                <a:effectLst/>
                <a:latin typeface="Calibri" pitchFamily="34" charset="0"/>
                <a:ea typeface="MS Mincho" pitchFamily="49" charset="-128"/>
                <a:cs typeface="Calibri" pitchFamily="34" charset="0"/>
              </a:rPr>
              <a:t>	Para lançar uma exceção simplesmente usamos a clausula </a:t>
            </a:r>
            <a:r>
              <a:rPr kumimoji="0" lang="pt-BR" b="0" i="0" u="none" strike="noStrike" cap="none" normalizeH="0" baseline="0" dirty="0" err="1" smtClean="0">
                <a:ln>
                  <a:noFill/>
                </a:ln>
                <a:solidFill>
                  <a:srgbClr val="000000"/>
                </a:solidFill>
                <a:effectLst/>
                <a:latin typeface="Calibri" pitchFamily="34" charset="0"/>
                <a:ea typeface="MS Mincho" pitchFamily="49" charset="-128"/>
                <a:cs typeface="Calibri" pitchFamily="34" charset="0"/>
              </a:rPr>
              <a:t>throw</a:t>
            </a:r>
            <a:r>
              <a:rPr kumimoji="0" lang="pt-BR" b="0" i="0" u="none" strike="noStrike" cap="none" normalizeH="0" baseline="0" dirty="0" smtClean="0">
                <a:ln>
                  <a:noFill/>
                </a:ln>
                <a:solidFill>
                  <a:srgbClr val="000000"/>
                </a:solidFill>
                <a:effectLst/>
                <a:latin typeface="Calibri" pitchFamily="34" charset="0"/>
                <a:ea typeface="MS Mincho" pitchFamily="49" charset="-128"/>
                <a:cs typeface="Calibri" pitchFamily="34" charset="0"/>
              </a:rPr>
              <a:t> seguida do objeto que representa a exce</a:t>
            </a:r>
            <a:r>
              <a:rPr kumimoji="0" lang="pt-BR" b="0" i="0" u="none" strike="noStrike" cap="none" normalizeH="0" baseline="0" dirty="0" smtClean="0">
                <a:ln>
                  <a:noFill/>
                </a:ln>
                <a:solidFill>
                  <a:srgbClr val="000000"/>
                </a:solidFill>
                <a:effectLst/>
                <a:latin typeface="Courier New"/>
                <a:ea typeface="MS Mincho" pitchFamily="49" charset="-128"/>
                <a:cs typeface="Calibri" pitchFamily="34" charset="0"/>
              </a:rPr>
              <a:t>ç</a:t>
            </a:r>
            <a:r>
              <a:rPr kumimoji="0" lang="pt-BR" b="0" i="0" u="none" strike="noStrike" cap="none" normalizeH="0" baseline="0" dirty="0" smtClean="0">
                <a:ln>
                  <a:noFill/>
                </a:ln>
                <a:solidFill>
                  <a:srgbClr val="000000"/>
                </a:solidFill>
                <a:effectLst/>
                <a:latin typeface="Calibri" pitchFamily="34" charset="0"/>
                <a:ea typeface="MS Mincho" pitchFamily="49" charset="-128"/>
                <a:cs typeface="Calibri" pitchFamily="34" charset="0"/>
              </a:rPr>
              <a:t>ão que queremos lan</a:t>
            </a:r>
            <a:r>
              <a:rPr kumimoji="0" lang="pt-BR" b="0" i="0" u="none" strike="noStrike" cap="none" normalizeH="0" baseline="0" dirty="0" smtClean="0">
                <a:ln>
                  <a:noFill/>
                </a:ln>
                <a:solidFill>
                  <a:srgbClr val="000000"/>
                </a:solidFill>
                <a:effectLst/>
                <a:latin typeface="Courier New"/>
                <a:ea typeface="MS Mincho" pitchFamily="49" charset="-128"/>
                <a:cs typeface="Calibri" pitchFamily="34" charset="0"/>
              </a:rPr>
              <a:t>ç</a:t>
            </a:r>
            <a:r>
              <a:rPr kumimoji="0" lang="pt-BR" b="0" i="0" u="none" strike="noStrike" cap="none" normalizeH="0" baseline="0" dirty="0" smtClean="0">
                <a:ln>
                  <a:noFill/>
                </a:ln>
                <a:solidFill>
                  <a:srgbClr val="000000"/>
                </a:solidFill>
                <a:effectLst/>
                <a:latin typeface="Calibri" pitchFamily="34" charset="0"/>
                <a:ea typeface="MS Mincho" pitchFamily="49" charset="-128"/>
                <a:cs typeface="Calibri" pitchFamily="34" charset="0"/>
              </a:rPr>
              <a:t>ar. </a:t>
            </a:r>
            <a:endParaRPr kumimoji="0" lang="pt-BR" b="0" i="0" u="none" strike="noStrike" cap="none" normalizeH="0" baseline="0" dirty="0" smtClean="0">
              <a:ln>
                <a:noFill/>
              </a:ln>
              <a:solidFill>
                <a:schemeClr val="tx1"/>
              </a:solidFill>
              <a:effectLst/>
              <a:latin typeface="Arial" pitchFamily="34" charset="0"/>
              <a:cs typeface="Arial" pitchFamily="34" charset="0"/>
            </a:endParaRPr>
          </a:p>
        </p:txBody>
      </p:sp>
      <p:sp>
        <p:nvSpPr>
          <p:cNvPr id="7" name="Retângulo 6"/>
          <p:cNvSpPr/>
          <p:nvPr/>
        </p:nvSpPr>
        <p:spPr>
          <a:xfrm>
            <a:off x="2394012" y="5602628"/>
            <a:ext cx="4572000" cy="923330"/>
          </a:xfrm>
          <a:prstGeom prst="rect">
            <a:avLst/>
          </a:prstGeom>
        </p:spPr>
        <p:style>
          <a:lnRef idx="1">
            <a:schemeClr val="accent3"/>
          </a:lnRef>
          <a:fillRef idx="3">
            <a:schemeClr val="accent3"/>
          </a:fillRef>
          <a:effectRef idx="2">
            <a:schemeClr val="accent3"/>
          </a:effectRef>
          <a:fontRef idx="minor">
            <a:schemeClr val="lt1"/>
          </a:fontRef>
        </p:style>
        <p:txBody>
          <a:bodyPr>
            <a:spAutoFit/>
          </a:bodyPr>
          <a:lstStyle/>
          <a:p>
            <a:pPr algn="just"/>
            <a:r>
              <a:rPr lang="pt-BR" b="1" dirty="0">
                <a:solidFill>
                  <a:schemeClr val="tx1"/>
                </a:solidFill>
              </a:rPr>
              <a:t>Exemplo: </a:t>
            </a:r>
            <a:r>
              <a:rPr lang="pt-BR" dirty="0">
                <a:solidFill>
                  <a:schemeClr val="tx1"/>
                </a:solidFill>
              </a:rPr>
              <a:t>Queremos verificar se o Sexo de uma </a:t>
            </a:r>
            <a:r>
              <a:rPr lang="pt-BR" dirty="0" smtClean="0">
                <a:solidFill>
                  <a:schemeClr val="tx1"/>
                </a:solidFill>
              </a:rPr>
              <a:t>pessoa </a:t>
            </a:r>
            <a:r>
              <a:rPr lang="pt-BR" dirty="0">
                <a:solidFill>
                  <a:schemeClr val="tx1"/>
                </a:solidFill>
              </a:rPr>
              <a:t>foi digitado corretamente e sua idade não é negativa ou nula. </a:t>
            </a:r>
            <a:endParaRPr lang="pt-BR" dirty="0">
              <a:solidFill>
                <a:schemeClr val="tx1"/>
              </a:solidFill>
            </a:endParaRPr>
          </a:p>
        </p:txBody>
      </p:sp>
    </p:spTree>
    <p:extLst>
      <p:ext uri="{BB962C8B-B14F-4D97-AF65-F5344CB8AC3E}">
        <p14:creationId xmlns:p14="http://schemas.microsoft.com/office/powerpoint/2010/main" val="118202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47664" y="576064"/>
            <a:ext cx="7308304" cy="836712"/>
          </a:xfrm>
        </p:spPr>
        <p:txBody>
          <a:bodyPr anchor="b">
            <a:normAutofit/>
          </a:bodyPr>
          <a:lstStyle/>
          <a:p>
            <a:r>
              <a:rPr lang="pt-BR" dirty="0" smtClean="0"/>
              <a:t>Criando Exceções</a:t>
            </a:r>
            <a:endParaRPr lang="pt-BR" sz="3600" dirty="0"/>
          </a:p>
        </p:txBody>
      </p:sp>
      <p:pic>
        <p:nvPicPr>
          <p:cNvPr id="13" name="Picture 2" descr="C:\Users\Lucas Biason\Downloads\Jav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49699"/>
            <a:ext cx="1475655" cy="147565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3" descr="G:\ITTraining - Programas e Controle\site\questionario\Image\log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79912" y="1"/>
            <a:ext cx="1224135" cy="706231"/>
          </a:xfrm>
          <a:prstGeom prst="rect">
            <a:avLst/>
          </a:prstGeom>
          <a:noFill/>
          <a:extLst>
            <a:ext uri="{909E8E84-426E-40DD-AFC4-6F175D3DCCD1}">
              <a14:hiddenFill xmlns:a14="http://schemas.microsoft.com/office/drawing/2010/main">
                <a:solidFill>
                  <a:srgbClr val="FFFFFF"/>
                </a:solidFill>
              </a14:hiddenFill>
            </a:ext>
          </a:extLst>
        </p:spPr>
      </p:pic>
      <p:sp>
        <p:nvSpPr>
          <p:cNvPr id="3" name="Retângulo 2"/>
          <p:cNvSpPr/>
          <p:nvPr/>
        </p:nvSpPr>
        <p:spPr>
          <a:xfrm>
            <a:off x="467544" y="1813173"/>
            <a:ext cx="8280920" cy="369332"/>
          </a:xfrm>
          <a:prstGeom prst="rect">
            <a:avLst/>
          </a:prstGeom>
        </p:spPr>
        <p:txBody>
          <a:bodyPr wrap="square">
            <a:spAutoFit/>
          </a:bodyPr>
          <a:lstStyle/>
          <a:p>
            <a:pPr algn="just"/>
            <a:r>
              <a:rPr lang="pt-BR" dirty="0" smtClean="0"/>
              <a:t>	Primeiramente, vamos criar a classe alvo de nosso exercício.</a:t>
            </a:r>
            <a:endParaRPr lang="pt-BR" dirty="0"/>
          </a:p>
        </p:txBody>
      </p:sp>
      <p:sp>
        <p:nvSpPr>
          <p:cNvPr id="8" name="Retângulo 7"/>
          <p:cNvSpPr/>
          <p:nvPr/>
        </p:nvSpPr>
        <p:spPr>
          <a:xfrm>
            <a:off x="2286000" y="2551837"/>
            <a:ext cx="4572000" cy="2585323"/>
          </a:xfrm>
          <a:prstGeom prst="rect">
            <a:avLst/>
          </a:prstGeom>
        </p:spPr>
        <p:style>
          <a:lnRef idx="2">
            <a:schemeClr val="dk1"/>
          </a:lnRef>
          <a:fillRef idx="1">
            <a:schemeClr val="lt1"/>
          </a:fillRef>
          <a:effectRef idx="0">
            <a:schemeClr val="dk1"/>
          </a:effectRef>
          <a:fontRef idx="minor">
            <a:schemeClr val="dk1"/>
          </a:fontRef>
        </p:style>
        <p:txBody>
          <a:bodyPr>
            <a:spAutoFit/>
          </a:bodyPr>
          <a:lstStyle/>
          <a:p>
            <a:r>
              <a:rPr lang="en-US" b="1" dirty="0"/>
              <a:t>public</a:t>
            </a:r>
            <a:r>
              <a:rPr lang="en-US" dirty="0"/>
              <a:t> </a:t>
            </a:r>
            <a:r>
              <a:rPr lang="en-US" b="1" dirty="0"/>
              <a:t>class</a:t>
            </a:r>
            <a:r>
              <a:rPr lang="en-US" dirty="0"/>
              <a:t> Pessoa {</a:t>
            </a:r>
            <a:endParaRPr lang="pt-BR" dirty="0"/>
          </a:p>
          <a:p>
            <a:r>
              <a:rPr lang="en-US" dirty="0"/>
              <a:t> </a:t>
            </a:r>
            <a:endParaRPr lang="pt-BR" dirty="0"/>
          </a:p>
          <a:p>
            <a:pPr lvl="1"/>
            <a:r>
              <a:rPr lang="en-US" dirty="0"/>
              <a:t> </a:t>
            </a:r>
            <a:r>
              <a:rPr lang="en-US" b="1" dirty="0" smtClean="0"/>
              <a:t>private </a:t>
            </a:r>
            <a:r>
              <a:rPr lang="en-US" dirty="0" smtClean="0"/>
              <a:t>String </a:t>
            </a:r>
            <a:r>
              <a:rPr lang="en-US" dirty="0" err="1"/>
              <a:t>nome</a:t>
            </a:r>
            <a:r>
              <a:rPr lang="en-US" dirty="0"/>
              <a:t>;</a:t>
            </a:r>
            <a:endParaRPr lang="pt-BR" dirty="0"/>
          </a:p>
          <a:p>
            <a:pPr lvl="1"/>
            <a:r>
              <a:rPr lang="en-US" b="1" dirty="0"/>
              <a:t> </a:t>
            </a:r>
            <a:r>
              <a:rPr lang="en-US" b="1" dirty="0"/>
              <a:t>private </a:t>
            </a:r>
            <a:r>
              <a:rPr lang="en-US" b="1" dirty="0" err="1" smtClean="0"/>
              <a:t>int</a:t>
            </a:r>
            <a:r>
              <a:rPr lang="en-US" dirty="0" smtClean="0"/>
              <a:t> </a:t>
            </a:r>
            <a:r>
              <a:rPr lang="en-US" dirty="0" err="1"/>
              <a:t>idade</a:t>
            </a:r>
            <a:r>
              <a:rPr lang="en-US" dirty="0"/>
              <a:t>;</a:t>
            </a:r>
            <a:endParaRPr lang="pt-BR" dirty="0"/>
          </a:p>
          <a:p>
            <a:pPr lvl="1"/>
            <a:r>
              <a:rPr lang="en-US" b="1" dirty="0"/>
              <a:t> </a:t>
            </a:r>
            <a:r>
              <a:rPr lang="en-US" b="1" dirty="0"/>
              <a:t>private </a:t>
            </a:r>
            <a:r>
              <a:rPr lang="en-US" dirty="0" smtClean="0"/>
              <a:t>String </a:t>
            </a:r>
            <a:r>
              <a:rPr lang="en-US" dirty="0" err="1"/>
              <a:t>sexo</a:t>
            </a:r>
            <a:r>
              <a:rPr lang="en-US" dirty="0" smtClean="0"/>
              <a:t>;</a:t>
            </a:r>
          </a:p>
          <a:p>
            <a:r>
              <a:rPr lang="en-US" dirty="0"/>
              <a:t>	</a:t>
            </a:r>
            <a:endParaRPr lang="en-US" dirty="0" smtClean="0"/>
          </a:p>
          <a:p>
            <a:r>
              <a:rPr lang="en-US" dirty="0" smtClean="0"/>
              <a:t>         //</a:t>
            </a:r>
            <a:r>
              <a:rPr lang="en-US" dirty="0" err="1" smtClean="0"/>
              <a:t>métodos</a:t>
            </a:r>
            <a:r>
              <a:rPr lang="en-US" dirty="0" smtClean="0"/>
              <a:t> get e set</a:t>
            </a:r>
            <a:endParaRPr lang="pt-BR" dirty="0"/>
          </a:p>
          <a:p>
            <a:r>
              <a:rPr lang="en-US" dirty="0"/>
              <a:t>	</a:t>
            </a:r>
            <a:endParaRPr lang="en-US" dirty="0" smtClean="0"/>
          </a:p>
          <a:p>
            <a:r>
              <a:rPr lang="en-US" dirty="0"/>
              <a:t>}</a:t>
            </a:r>
            <a:endParaRPr lang="pt-BR" dirty="0"/>
          </a:p>
        </p:txBody>
      </p:sp>
    </p:spTree>
    <p:extLst>
      <p:ext uri="{BB962C8B-B14F-4D97-AF65-F5344CB8AC3E}">
        <p14:creationId xmlns:p14="http://schemas.microsoft.com/office/powerpoint/2010/main" val="2735469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47664" y="576064"/>
            <a:ext cx="7308304" cy="836712"/>
          </a:xfrm>
        </p:spPr>
        <p:txBody>
          <a:bodyPr anchor="b">
            <a:normAutofit/>
          </a:bodyPr>
          <a:lstStyle/>
          <a:p>
            <a:r>
              <a:rPr lang="pt-BR" dirty="0" smtClean="0"/>
              <a:t>Criando </a:t>
            </a:r>
            <a:r>
              <a:rPr lang="pt-BR" dirty="0" smtClean="0"/>
              <a:t>Exceções </a:t>
            </a:r>
            <a:endParaRPr lang="pt-BR" sz="3600" dirty="0"/>
          </a:p>
        </p:txBody>
      </p:sp>
      <p:pic>
        <p:nvPicPr>
          <p:cNvPr id="13" name="Picture 2" descr="C:\Users\Lucas Biason\Downloads\Jav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49699"/>
            <a:ext cx="1475655" cy="147565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3" descr="G:\ITTraining - Programas e Controle\site\questionario\Image\log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79912" y="1"/>
            <a:ext cx="1224135" cy="706231"/>
          </a:xfrm>
          <a:prstGeom prst="rect">
            <a:avLst/>
          </a:prstGeom>
          <a:noFill/>
          <a:extLst>
            <a:ext uri="{909E8E84-426E-40DD-AFC4-6F175D3DCCD1}">
              <a14:hiddenFill xmlns:a14="http://schemas.microsoft.com/office/drawing/2010/main">
                <a:solidFill>
                  <a:srgbClr val="FFFFFF"/>
                </a:solidFill>
              </a14:hiddenFill>
            </a:ext>
          </a:extLst>
        </p:spPr>
      </p:pic>
      <p:sp>
        <p:nvSpPr>
          <p:cNvPr id="7" name="Retângulo 6"/>
          <p:cNvSpPr/>
          <p:nvPr/>
        </p:nvSpPr>
        <p:spPr>
          <a:xfrm>
            <a:off x="2303545" y="1628800"/>
            <a:ext cx="4572000" cy="400110"/>
          </a:xfrm>
          <a:prstGeom prst="rect">
            <a:avLst/>
          </a:prstGeom>
        </p:spPr>
        <p:style>
          <a:lnRef idx="1">
            <a:schemeClr val="accent3"/>
          </a:lnRef>
          <a:fillRef idx="3">
            <a:schemeClr val="accent3"/>
          </a:fillRef>
          <a:effectRef idx="2">
            <a:schemeClr val="accent3"/>
          </a:effectRef>
          <a:fontRef idx="minor">
            <a:schemeClr val="lt1"/>
          </a:fontRef>
        </p:style>
        <p:txBody>
          <a:bodyPr>
            <a:spAutoFit/>
          </a:bodyPr>
          <a:lstStyle/>
          <a:p>
            <a:pPr algn="ctr"/>
            <a:r>
              <a:rPr lang="pt-BR" sz="2000" b="1" dirty="0" smtClean="0">
                <a:solidFill>
                  <a:schemeClr val="tx1"/>
                </a:solidFill>
              </a:rPr>
              <a:t>1º Passo: </a:t>
            </a:r>
            <a:r>
              <a:rPr lang="pt-BR" sz="2000" dirty="0" smtClean="0">
                <a:solidFill>
                  <a:schemeClr val="tx1"/>
                </a:solidFill>
              </a:rPr>
              <a:t>criar a classe de Exceção. </a:t>
            </a:r>
            <a:endParaRPr lang="pt-BR" sz="2000" dirty="0">
              <a:solidFill>
                <a:schemeClr val="tx1"/>
              </a:solidFill>
            </a:endParaRPr>
          </a:p>
        </p:txBody>
      </p:sp>
      <p:sp>
        <p:nvSpPr>
          <p:cNvPr id="8" name="Retângulo 7"/>
          <p:cNvSpPr/>
          <p:nvPr/>
        </p:nvSpPr>
        <p:spPr>
          <a:xfrm>
            <a:off x="1110220" y="2636912"/>
            <a:ext cx="6984776" cy="1477328"/>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b="1" dirty="0"/>
              <a:t>public</a:t>
            </a:r>
            <a:r>
              <a:rPr lang="en-US" dirty="0"/>
              <a:t> </a:t>
            </a:r>
            <a:r>
              <a:rPr lang="en-US" b="1" dirty="0"/>
              <a:t>class</a:t>
            </a:r>
            <a:r>
              <a:rPr lang="en-US" dirty="0"/>
              <a:t> </a:t>
            </a:r>
            <a:r>
              <a:rPr lang="en-US" dirty="0" err="1"/>
              <a:t>IdadeNegativa</a:t>
            </a:r>
            <a:r>
              <a:rPr lang="en-US" b="1" dirty="0" err="1">
                <a:solidFill>
                  <a:schemeClr val="accent2">
                    <a:lumMod val="75000"/>
                  </a:schemeClr>
                </a:solidFill>
              </a:rPr>
              <a:t>Exception</a:t>
            </a:r>
            <a:r>
              <a:rPr lang="en-US" dirty="0"/>
              <a:t> </a:t>
            </a:r>
            <a:r>
              <a:rPr lang="en-US" b="1" dirty="0"/>
              <a:t>extends</a:t>
            </a:r>
            <a:r>
              <a:rPr lang="en-US" dirty="0"/>
              <a:t> </a:t>
            </a:r>
            <a:r>
              <a:rPr lang="en-US" b="1" dirty="0">
                <a:solidFill>
                  <a:schemeClr val="accent4">
                    <a:lumMod val="75000"/>
                  </a:schemeClr>
                </a:solidFill>
              </a:rPr>
              <a:t>Exception</a:t>
            </a:r>
            <a:r>
              <a:rPr lang="en-US" dirty="0"/>
              <a:t>{</a:t>
            </a:r>
            <a:endParaRPr lang="pt-BR" dirty="0"/>
          </a:p>
          <a:p>
            <a:r>
              <a:rPr lang="en-US" dirty="0"/>
              <a:t>	</a:t>
            </a:r>
            <a:r>
              <a:rPr lang="pt-BR" b="1" dirty="0" err="1"/>
              <a:t>public</a:t>
            </a:r>
            <a:r>
              <a:rPr lang="pt-BR" dirty="0"/>
              <a:t> </a:t>
            </a:r>
            <a:r>
              <a:rPr lang="en-US" dirty="0" err="1"/>
              <a:t>IdadeNegativa</a:t>
            </a:r>
            <a:r>
              <a:rPr lang="en-US" b="1" dirty="0" err="1">
                <a:solidFill>
                  <a:schemeClr val="accent2">
                    <a:lumMod val="75000"/>
                  </a:schemeClr>
                </a:solidFill>
              </a:rPr>
              <a:t>Exception</a:t>
            </a:r>
            <a:r>
              <a:rPr lang="pt-BR" dirty="0" smtClean="0"/>
              <a:t>(){</a:t>
            </a:r>
            <a:endParaRPr lang="pt-BR" dirty="0"/>
          </a:p>
          <a:p>
            <a:r>
              <a:rPr lang="pt-BR" dirty="0"/>
              <a:t>		</a:t>
            </a:r>
            <a:r>
              <a:rPr lang="pt-BR" b="1" dirty="0" err="1"/>
              <a:t>super</a:t>
            </a:r>
            <a:r>
              <a:rPr lang="pt-BR" dirty="0"/>
              <a:t>("Idade não pode ser negativa!");</a:t>
            </a:r>
          </a:p>
          <a:p>
            <a:r>
              <a:rPr lang="pt-BR" dirty="0"/>
              <a:t>	</a:t>
            </a:r>
            <a:r>
              <a:rPr lang="en-US" dirty="0"/>
              <a:t>}</a:t>
            </a:r>
            <a:endParaRPr lang="pt-BR" dirty="0"/>
          </a:p>
          <a:p>
            <a:r>
              <a:rPr lang="en-US" dirty="0" smtClean="0"/>
              <a:t>}</a:t>
            </a:r>
            <a:endParaRPr lang="pt-BR" dirty="0"/>
          </a:p>
        </p:txBody>
      </p:sp>
      <p:sp>
        <p:nvSpPr>
          <p:cNvPr id="9" name="Retângulo 8"/>
          <p:cNvSpPr/>
          <p:nvPr/>
        </p:nvSpPr>
        <p:spPr>
          <a:xfrm>
            <a:off x="1263364" y="4293096"/>
            <a:ext cx="6678488" cy="1477328"/>
          </a:xfrm>
          <a:prstGeom prst="rect">
            <a:avLst/>
          </a:prstGeom>
        </p:spPr>
        <p:txBody>
          <a:bodyPr wrap="square">
            <a:spAutoFit/>
          </a:bodyPr>
          <a:lstStyle/>
          <a:p>
            <a:r>
              <a:rPr lang="en-US" b="1" dirty="0"/>
              <a:t>public</a:t>
            </a:r>
            <a:r>
              <a:rPr lang="en-US" dirty="0"/>
              <a:t> </a:t>
            </a:r>
            <a:r>
              <a:rPr lang="en-US" b="1" dirty="0"/>
              <a:t>class</a:t>
            </a:r>
            <a:r>
              <a:rPr lang="en-US" dirty="0"/>
              <a:t> </a:t>
            </a:r>
            <a:r>
              <a:rPr lang="en-US" dirty="0" err="1" smtClean="0"/>
              <a:t>nome</a:t>
            </a:r>
            <a:r>
              <a:rPr lang="en-US" b="1" dirty="0" err="1" smtClean="0">
                <a:solidFill>
                  <a:schemeClr val="accent2">
                    <a:lumMod val="75000"/>
                  </a:schemeClr>
                </a:solidFill>
              </a:rPr>
              <a:t>Exception</a:t>
            </a:r>
            <a:r>
              <a:rPr lang="en-US" dirty="0" smtClean="0"/>
              <a:t> </a:t>
            </a:r>
            <a:r>
              <a:rPr lang="en-US" b="1" dirty="0"/>
              <a:t>extends</a:t>
            </a:r>
            <a:r>
              <a:rPr lang="en-US" dirty="0"/>
              <a:t> </a:t>
            </a:r>
            <a:r>
              <a:rPr lang="en-US" b="1" dirty="0" err="1" smtClean="0">
                <a:solidFill>
                  <a:schemeClr val="accent4">
                    <a:lumMod val="75000"/>
                  </a:schemeClr>
                </a:solidFill>
              </a:rPr>
              <a:t>Exception|</a:t>
            </a:r>
            <a:r>
              <a:rPr lang="en-US" b="1" dirty="0" err="1" smtClean="0">
                <a:solidFill>
                  <a:schemeClr val="accent1">
                    <a:lumMod val="75000"/>
                  </a:schemeClr>
                </a:solidFill>
              </a:rPr>
              <a:t>RuntimeException</a:t>
            </a:r>
            <a:r>
              <a:rPr lang="en-US" dirty="0" smtClean="0"/>
              <a:t>{</a:t>
            </a:r>
            <a:endParaRPr lang="pt-BR" dirty="0"/>
          </a:p>
          <a:p>
            <a:r>
              <a:rPr lang="en-US" dirty="0"/>
              <a:t>	</a:t>
            </a:r>
            <a:r>
              <a:rPr lang="pt-BR" b="1" dirty="0" err="1"/>
              <a:t>public</a:t>
            </a:r>
            <a:r>
              <a:rPr lang="pt-BR" dirty="0"/>
              <a:t> </a:t>
            </a:r>
            <a:r>
              <a:rPr lang="en-US" dirty="0" err="1"/>
              <a:t>nome</a:t>
            </a:r>
            <a:r>
              <a:rPr lang="en-US" b="1" dirty="0" err="1">
                <a:solidFill>
                  <a:schemeClr val="accent2">
                    <a:lumMod val="75000"/>
                  </a:schemeClr>
                </a:solidFill>
              </a:rPr>
              <a:t>Exception</a:t>
            </a:r>
            <a:r>
              <a:rPr lang="pt-BR" dirty="0" smtClean="0"/>
              <a:t>(){</a:t>
            </a:r>
            <a:endParaRPr lang="pt-BR" dirty="0"/>
          </a:p>
          <a:p>
            <a:r>
              <a:rPr lang="pt-BR" dirty="0"/>
              <a:t>		</a:t>
            </a:r>
            <a:r>
              <a:rPr lang="pt-BR" b="1" dirty="0" err="1"/>
              <a:t>super</a:t>
            </a:r>
            <a:r>
              <a:rPr lang="pt-BR" dirty="0" smtClean="0"/>
              <a:t>(</a:t>
            </a:r>
            <a:r>
              <a:rPr lang="pt-BR" b="1" dirty="0" smtClean="0">
                <a:solidFill>
                  <a:schemeClr val="accent6">
                    <a:lumMod val="75000"/>
                  </a:schemeClr>
                </a:solidFill>
              </a:rPr>
              <a:t>“mensagem"</a:t>
            </a:r>
            <a:r>
              <a:rPr lang="pt-BR" dirty="0" smtClean="0"/>
              <a:t>);</a:t>
            </a:r>
            <a:endParaRPr lang="pt-BR" dirty="0"/>
          </a:p>
          <a:p>
            <a:r>
              <a:rPr lang="pt-BR" dirty="0"/>
              <a:t>	</a:t>
            </a:r>
            <a:r>
              <a:rPr lang="en-US" dirty="0"/>
              <a:t>}</a:t>
            </a:r>
            <a:endParaRPr lang="pt-BR" dirty="0"/>
          </a:p>
          <a:p>
            <a:r>
              <a:rPr lang="en-US" dirty="0"/>
              <a:t>}	</a:t>
            </a:r>
            <a:endParaRPr lang="pt-BR" dirty="0"/>
          </a:p>
        </p:txBody>
      </p:sp>
    </p:spTree>
    <p:extLst>
      <p:ext uri="{BB962C8B-B14F-4D97-AF65-F5344CB8AC3E}">
        <p14:creationId xmlns:p14="http://schemas.microsoft.com/office/powerpoint/2010/main" val="671907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47664" y="576064"/>
            <a:ext cx="7308304" cy="836712"/>
          </a:xfrm>
        </p:spPr>
        <p:txBody>
          <a:bodyPr anchor="b">
            <a:normAutofit/>
          </a:bodyPr>
          <a:lstStyle/>
          <a:p>
            <a:r>
              <a:rPr lang="pt-BR" dirty="0" smtClean="0"/>
              <a:t>Criando </a:t>
            </a:r>
            <a:r>
              <a:rPr lang="pt-BR" dirty="0" smtClean="0"/>
              <a:t>Exceções </a:t>
            </a:r>
            <a:endParaRPr lang="pt-BR" sz="3600" dirty="0"/>
          </a:p>
        </p:txBody>
      </p:sp>
      <p:pic>
        <p:nvPicPr>
          <p:cNvPr id="13" name="Picture 2" descr="C:\Users\Lucas Biason\Downloads\Jav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49699"/>
            <a:ext cx="1475655" cy="147565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3" descr="G:\ITTraining - Programas e Controle\site\questionario\Image\log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79912" y="1"/>
            <a:ext cx="1224135" cy="706231"/>
          </a:xfrm>
          <a:prstGeom prst="rect">
            <a:avLst/>
          </a:prstGeom>
          <a:noFill/>
          <a:extLst>
            <a:ext uri="{909E8E84-426E-40DD-AFC4-6F175D3DCCD1}">
              <a14:hiddenFill xmlns:a14="http://schemas.microsoft.com/office/drawing/2010/main">
                <a:solidFill>
                  <a:srgbClr val="FFFFFF"/>
                </a:solidFill>
              </a14:hiddenFill>
            </a:ext>
          </a:extLst>
        </p:spPr>
      </p:pic>
      <p:sp>
        <p:nvSpPr>
          <p:cNvPr id="7" name="Retângulo 6"/>
          <p:cNvSpPr/>
          <p:nvPr/>
        </p:nvSpPr>
        <p:spPr>
          <a:xfrm>
            <a:off x="2303545" y="1628800"/>
            <a:ext cx="4572000" cy="707886"/>
          </a:xfrm>
          <a:prstGeom prst="rect">
            <a:avLst/>
          </a:prstGeom>
        </p:spPr>
        <p:style>
          <a:lnRef idx="1">
            <a:schemeClr val="accent3"/>
          </a:lnRef>
          <a:fillRef idx="3">
            <a:schemeClr val="accent3"/>
          </a:fillRef>
          <a:effectRef idx="2">
            <a:schemeClr val="accent3"/>
          </a:effectRef>
          <a:fontRef idx="minor">
            <a:schemeClr val="lt1"/>
          </a:fontRef>
        </p:style>
        <p:txBody>
          <a:bodyPr>
            <a:spAutoFit/>
          </a:bodyPr>
          <a:lstStyle/>
          <a:p>
            <a:pPr algn="ctr"/>
            <a:r>
              <a:rPr lang="pt-BR" sz="2000" b="1" dirty="0">
                <a:solidFill>
                  <a:schemeClr val="tx1"/>
                </a:solidFill>
              </a:rPr>
              <a:t>2</a:t>
            </a:r>
            <a:r>
              <a:rPr lang="pt-BR" sz="2000" b="1" dirty="0" smtClean="0">
                <a:solidFill>
                  <a:schemeClr val="tx1"/>
                </a:solidFill>
              </a:rPr>
              <a:t>º Passo: </a:t>
            </a:r>
            <a:r>
              <a:rPr lang="pt-BR" sz="2000" dirty="0" smtClean="0">
                <a:solidFill>
                  <a:schemeClr val="tx1"/>
                </a:solidFill>
              </a:rPr>
              <a:t>utilizar a Exceção criada nos métodos set. </a:t>
            </a:r>
            <a:endParaRPr lang="pt-BR" sz="2000" dirty="0">
              <a:solidFill>
                <a:schemeClr val="tx1"/>
              </a:solidFill>
            </a:endParaRPr>
          </a:p>
        </p:txBody>
      </p:sp>
      <p:sp>
        <p:nvSpPr>
          <p:cNvPr id="8" name="Retângulo 7"/>
          <p:cNvSpPr/>
          <p:nvPr/>
        </p:nvSpPr>
        <p:spPr>
          <a:xfrm>
            <a:off x="1110220" y="2636912"/>
            <a:ext cx="6984776" cy="1200329"/>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dirty="0"/>
              <a:t>public void </a:t>
            </a:r>
            <a:r>
              <a:rPr lang="en-US" dirty="0" err="1"/>
              <a:t>setIdade</a:t>
            </a:r>
            <a:r>
              <a:rPr lang="en-US" dirty="0"/>
              <a:t>(</a:t>
            </a:r>
            <a:r>
              <a:rPr lang="en-US" dirty="0" err="1"/>
              <a:t>int</a:t>
            </a:r>
            <a:r>
              <a:rPr lang="en-US" dirty="0"/>
              <a:t> </a:t>
            </a:r>
            <a:r>
              <a:rPr lang="en-US" dirty="0" err="1"/>
              <a:t>idade</a:t>
            </a:r>
            <a:r>
              <a:rPr lang="en-US" dirty="0"/>
              <a:t>) </a:t>
            </a:r>
            <a:r>
              <a:rPr lang="en-US" b="1" dirty="0">
                <a:solidFill>
                  <a:schemeClr val="accent6">
                    <a:lumMod val="75000"/>
                  </a:schemeClr>
                </a:solidFill>
              </a:rPr>
              <a:t>throws</a:t>
            </a:r>
            <a:r>
              <a:rPr lang="en-US" dirty="0">
                <a:solidFill>
                  <a:schemeClr val="accent6">
                    <a:lumMod val="75000"/>
                  </a:schemeClr>
                </a:solidFill>
              </a:rPr>
              <a:t> </a:t>
            </a:r>
            <a:r>
              <a:rPr lang="en-US" b="1" dirty="0" err="1">
                <a:solidFill>
                  <a:schemeClr val="accent2">
                    <a:lumMod val="75000"/>
                  </a:schemeClr>
                </a:solidFill>
              </a:rPr>
              <a:t>IdadeNegativaException</a:t>
            </a:r>
            <a:r>
              <a:rPr lang="en-US" dirty="0"/>
              <a:t>{</a:t>
            </a:r>
            <a:endParaRPr lang="pt-BR" dirty="0"/>
          </a:p>
          <a:p>
            <a:r>
              <a:rPr lang="en-US" dirty="0"/>
              <a:t>	if( </a:t>
            </a:r>
            <a:r>
              <a:rPr lang="en-US" dirty="0" err="1"/>
              <a:t>idade</a:t>
            </a:r>
            <a:r>
              <a:rPr lang="en-US" dirty="0"/>
              <a:t>&lt;=0 </a:t>
            </a:r>
            <a:r>
              <a:rPr lang="en-US" dirty="0">
                <a:solidFill>
                  <a:schemeClr val="accent6">
                    <a:lumMod val="75000"/>
                  </a:schemeClr>
                </a:solidFill>
              </a:rPr>
              <a:t>) </a:t>
            </a:r>
            <a:r>
              <a:rPr lang="en-US" b="1" dirty="0">
                <a:solidFill>
                  <a:schemeClr val="accent6">
                    <a:lumMod val="75000"/>
                  </a:schemeClr>
                </a:solidFill>
              </a:rPr>
              <a:t>throw</a:t>
            </a:r>
            <a:r>
              <a:rPr lang="en-US" dirty="0">
                <a:solidFill>
                  <a:schemeClr val="accent6">
                    <a:lumMod val="75000"/>
                  </a:schemeClr>
                </a:solidFill>
              </a:rPr>
              <a:t> </a:t>
            </a:r>
            <a:r>
              <a:rPr lang="en-US" b="1" dirty="0">
                <a:solidFill>
                  <a:schemeClr val="accent1">
                    <a:lumMod val="75000"/>
                  </a:schemeClr>
                </a:solidFill>
              </a:rPr>
              <a:t>new</a:t>
            </a:r>
            <a:r>
              <a:rPr lang="en-US" dirty="0"/>
              <a:t> </a:t>
            </a:r>
            <a:r>
              <a:rPr lang="en-US" b="1" dirty="0" err="1">
                <a:solidFill>
                  <a:schemeClr val="accent2">
                    <a:lumMod val="75000"/>
                  </a:schemeClr>
                </a:solidFill>
              </a:rPr>
              <a:t>IdadeNegativaException</a:t>
            </a:r>
            <a:r>
              <a:rPr lang="en-US" dirty="0" smtClean="0"/>
              <a:t>();</a:t>
            </a:r>
            <a:endParaRPr lang="pt-BR" dirty="0"/>
          </a:p>
          <a:p>
            <a:r>
              <a:rPr lang="en-US" dirty="0"/>
              <a:t>      	</a:t>
            </a:r>
            <a:r>
              <a:rPr lang="en-US" dirty="0" err="1"/>
              <a:t>this.idade</a:t>
            </a:r>
            <a:r>
              <a:rPr lang="en-US" dirty="0"/>
              <a:t> = </a:t>
            </a:r>
            <a:r>
              <a:rPr lang="en-US" dirty="0" err="1"/>
              <a:t>idade</a:t>
            </a:r>
            <a:r>
              <a:rPr lang="en-US" dirty="0"/>
              <a:t>;</a:t>
            </a:r>
            <a:endParaRPr lang="pt-BR" dirty="0"/>
          </a:p>
          <a:p>
            <a:r>
              <a:rPr lang="en-US" dirty="0"/>
              <a:t> }</a:t>
            </a:r>
            <a:endParaRPr lang="pt-BR" dirty="0"/>
          </a:p>
        </p:txBody>
      </p:sp>
      <p:sp>
        <p:nvSpPr>
          <p:cNvPr id="10" name="Retângulo 9"/>
          <p:cNvSpPr/>
          <p:nvPr/>
        </p:nvSpPr>
        <p:spPr>
          <a:xfrm>
            <a:off x="786772" y="4221088"/>
            <a:ext cx="7560840" cy="1200329"/>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a:spAutoFit/>
          </a:bodyPr>
          <a:lstStyle/>
          <a:p>
            <a:r>
              <a:rPr lang="en-US" dirty="0"/>
              <a:t>public </a:t>
            </a:r>
            <a:r>
              <a:rPr lang="en-US" dirty="0" err="1" smtClean="0"/>
              <a:t>retorno</a:t>
            </a:r>
            <a:r>
              <a:rPr lang="en-US" dirty="0" smtClean="0"/>
              <a:t> </a:t>
            </a:r>
            <a:r>
              <a:rPr lang="en-US" dirty="0" err="1" smtClean="0"/>
              <a:t>setAtributo</a:t>
            </a:r>
            <a:r>
              <a:rPr lang="en-US" dirty="0" smtClean="0"/>
              <a:t>(&lt;&lt;</a:t>
            </a:r>
            <a:r>
              <a:rPr lang="en-US" dirty="0" err="1" smtClean="0"/>
              <a:t>Parâmetro</a:t>
            </a:r>
            <a:r>
              <a:rPr lang="en-US" dirty="0" smtClean="0"/>
              <a:t>&gt;&gt;) </a:t>
            </a:r>
            <a:r>
              <a:rPr lang="en-US" b="1" dirty="0">
                <a:solidFill>
                  <a:schemeClr val="accent6">
                    <a:lumMod val="75000"/>
                  </a:schemeClr>
                </a:solidFill>
              </a:rPr>
              <a:t>throws</a:t>
            </a:r>
            <a:r>
              <a:rPr lang="en-US" dirty="0">
                <a:solidFill>
                  <a:schemeClr val="accent6">
                    <a:lumMod val="75000"/>
                  </a:schemeClr>
                </a:solidFill>
              </a:rPr>
              <a:t> </a:t>
            </a:r>
            <a:r>
              <a:rPr lang="en-US" b="1" dirty="0" err="1" smtClean="0">
                <a:solidFill>
                  <a:schemeClr val="accent2">
                    <a:lumMod val="75000"/>
                  </a:schemeClr>
                </a:solidFill>
              </a:rPr>
              <a:t>nossaException</a:t>
            </a:r>
            <a:r>
              <a:rPr lang="en-US" dirty="0"/>
              <a:t>{</a:t>
            </a:r>
            <a:endParaRPr lang="pt-BR" dirty="0"/>
          </a:p>
          <a:p>
            <a:r>
              <a:rPr lang="en-US" dirty="0"/>
              <a:t>	if( </a:t>
            </a:r>
            <a:r>
              <a:rPr lang="en-US" dirty="0" smtClean="0"/>
              <a:t>&lt;&lt;</a:t>
            </a:r>
            <a:r>
              <a:rPr lang="en-US" dirty="0" err="1" smtClean="0"/>
              <a:t>vaerificação</a:t>
            </a:r>
            <a:r>
              <a:rPr lang="en-US" dirty="0" smtClean="0"/>
              <a:t>&gt;&gt;</a:t>
            </a:r>
            <a:r>
              <a:rPr lang="en-US" dirty="0" smtClean="0">
                <a:solidFill>
                  <a:schemeClr val="tx1"/>
                </a:solidFill>
              </a:rPr>
              <a:t>)</a:t>
            </a:r>
            <a:r>
              <a:rPr lang="en-US" dirty="0" smtClean="0">
                <a:solidFill>
                  <a:schemeClr val="accent6">
                    <a:lumMod val="75000"/>
                  </a:schemeClr>
                </a:solidFill>
              </a:rPr>
              <a:t> </a:t>
            </a:r>
            <a:r>
              <a:rPr lang="en-US" b="1" dirty="0">
                <a:solidFill>
                  <a:schemeClr val="accent6">
                    <a:lumMod val="75000"/>
                  </a:schemeClr>
                </a:solidFill>
              </a:rPr>
              <a:t>throw</a:t>
            </a:r>
            <a:r>
              <a:rPr lang="en-US" dirty="0">
                <a:solidFill>
                  <a:schemeClr val="accent6">
                    <a:lumMod val="75000"/>
                  </a:schemeClr>
                </a:solidFill>
              </a:rPr>
              <a:t> </a:t>
            </a:r>
            <a:r>
              <a:rPr lang="en-US" b="1" dirty="0">
                <a:solidFill>
                  <a:schemeClr val="accent1">
                    <a:lumMod val="75000"/>
                  </a:schemeClr>
                </a:solidFill>
              </a:rPr>
              <a:t>new</a:t>
            </a:r>
            <a:r>
              <a:rPr lang="en-US" dirty="0"/>
              <a:t> </a:t>
            </a:r>
            <a:r>
              <a:rPr lang="en-US" b="1" dirty="0" err="1" smtClean="0">
                <a:solidFill>
                  <a:schemeClr val="accent2">
                    <a:lumMod val="75000"/>
                  </a:schemeClr>
                </a:solidFill>
              </a:rPr>
              <a:t>nossaException</a:t>
            </a:r>
            <a:r>
              <a:rPr lang="en-US" dirty="0" smtClean="0"/>
              <a:t>();</a:t>
            </a:r>
            <a:endParaRPr lang="pt-BR" dirty="0"/>
          </a:p>
          <a:p>
            <a:r>
              <a:rPr lang="en-US" dirty="0"/>
              <a:t>      	</a:t>
            </a:r>
            <a:r>
              <a:rPr lang="en-US" dirty="0" err="1" smtClean="0"/>
              <a:t>this.atributo</a:t>
            </a:r>
            <a:r>
              <a:rPr lang="en-US" dirty="0" smtClean="0"/>
              <a:t> </a:t>
            </a:r>
            <a:r>
              <a:rPr lang="en-US" dirty="0"/>
              <a:t>= </a:t>
            </a:r>
            <a:r>
              <a:rPr lang="en-US" dirty="0" err="1" smtClean="0"/>
              <a:t>atributo</a:t>
            </a:r>
            <a:r>
              <a:rPr lang="en-US" dirty="0" smtClean="0"/>
              <a:t>;</a:t>
            </a:r>
            <a:endParaRPr lang="pt-BR" dirty="0"/>
          </a:p>
          <a:p>
            <a:r>
              <a:rPr lang="en-US" dirty="0"/>
              <a:t> }</a:t>
            </a:r>
            <a:endParaRPr lang="pt-BR" dirty="0"/>
          </a:p>
        </p:txBody>
      </p:sp>
      <p:sp>
        <p:nvSpPr>
          <p:cNvPr id="11" name="Retângulo 10"/>
          <p:cNvSpPr/>
          <p:nvPr/>
        </p:nvSpPr>
        <p:spPr>
          <a:xfrm>
            <a:off x="683690" y="5877272"/>
            <a:ext cx="7664044" cy="584775"/>
          </a:xfrm>
          <a:prstGeom prst="rect">
            <a:avLst/>
          </a:prstGeom>
        </p:spPr>
        <p:style>
          <a:lnRef idx="1">
            <a:schemeClr val="accent2"/>
          </a:lnRef>
          <a:fillRef idx="3">
            <a:schemeClr val="accent2"/>
          </a:fillRef>
          <a:effectRef idx="2">
            <a:schemeClr val="accent2"/>
          </a:effectRef>
          <a:fontRef idx="minor">
            <a:schemeClr val="lt1"/>
          </a:fontRef>
        </p:style>
        <p:txBody>
          <a:bodyPr wrap="square">
            <a:spAutoFit/>
          </a:bodyPr>
          <a:lstStyle/>
          <a:p>
            <a:pPr algn="ctr"/>
            <a:r>
              <a:rPr lang="pt-BR" sz="1600" b="1" dirty="0" smtClean="0">
                <a:solidFill>
                  <a:schemeClr val="bg1"/>
                </a:solidFill>
              </a:rPr>
              <a:t>Lembrando que aqui exemplificamos um exemplo de uso para as Exceções personalizadas, existem vários tipos de uso.</a:t>
            </a:r>
            <a:endParaRPr lang="pt-BR" sz="1600" dirty="0">
              <a:solidFill>
                <a:schemeClr val="bg1"/>
              </a:solidFill>
            </a:endParaRPr>
          </a:p>
        </p:txBody>
      </p:sp>
    </p:spTree>
    <p:extLst>
      <p:ext uri="{BB962C8B-B14F-4D97-AF65-F5344CB8AC3E}">
        <p14:creationId xmlns:p14="http://schemas.microsoft.com/office/powerpoint/2010/main" val="2387420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47664" y="576064"/>
            <a:ext cx="7308304" cy="836712"/>
          </a:xfrm>
        </p:spPr>
        <p:txBody>
          <a:bodyPr anchor="b">
            <a:normAutofit/>
          </a:bodyPr>
          <a:lstStyle/>
          <a:p>
            <a:r>
              <a:rPr lang="pt-BR" dirty="0" smtClean="0"/>
              <a:t>Criando </a:t>
            </a:r>
            <a:r>
              <a:rPr lang="pt-BR" dirty="0" smtClean="0"/>
              <a:t>Exceções </a:t>
            </a:r>
            <a:endParaRPr lang="pt-BR" sz="3600" dirty="0"/>
          </a:p>
        </p:txBody>
      </p:sp>
      <p:pic>
        <p:nvPicPr>
          <p:cNvPr id="13" name="Picture 2" descr="C:\Users\Lucas Biason\Downloads\Jav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49699"/>
            <a:ext cx="1475655" cy="147565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3" descr="G:\ITTraining - Programas e Controle\site\questionario\Image\log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79912" y="1"/>
            <a:ext cx="1224135" cy="706231"/>
          </a:xfrm>
          <a:prstGeom prst="rect">
            <a:avLst/>
          </a:prstGeom>
          <a:noFill/>
          <a:extLst>
            <a:ext uri="{909E8E84-426E-40DD-AFC4-6F175D3DCCD1}">
              <a14:hiddenFill xmlns:a14="http://schemas.microsoft.com/office/drawing/2010/main">
                <a:solidFill>
                  <a:srgbClr val="FFFFFF"/>
                </a:solidFill>
              </a14:hiddenFill>
            </a:ext>
          </a:extLst>
        </p:spPr>
      </p:pic>
      <p:sp>
        <p:nvSpPr>
          <p:cNvPr id="7" name="Retângulo 6"/>
          <p:cNvSpPr/>
          <p:nvPr/>
        </p:nvSpPr>
        <p:spPr>
          <a:xfrm>
            <a:off x="2303545" y="1412776"/>
            <a:ext cx="4572000" cy="400110"/>
          </a:xfrm>
          <a:prstGeom prst="rect">
            <a:avLst/>
          </a:prstGeom>
        </p:spPr>
        <p:style>
          <a:lnRef idx="1">
            <a:schemeClr val="accent3"/>
          </a:lnRef>
          <a:fillRef idx="3">
            <a:schemeClr val="accent3"/>
          </a:fillRef>
          <a:effectRef idx="2">
            <a:schemeClr val="accent3"/>
          </a:effectRef>
          <a:fontRef idx="minor">
            <a:schemeClr val="lt1"/>
          </a:fontRef>
        </p:style>
        <p:txBody>
          <a:bodyPr>
            <a:spAutoFit/>
          </a:bodyPr>
          <a:lstStyle/>
          <a:p>
            <a:pPr algn="ctr"/>
            <a:r>
              <a:rPr lang="pt-BR" sz="2000" b="1" dirty="0" smtClean="0">
                <a:solidFill>
                  <a:schemeClr val="tx1"/>
                </a:solidFill>
              </a:rPr>
              <a:t>3º Passo: </a:t>
            </a:r>
            <a:r>
              <a:rPr lang="pt-BR" sz="2000" dirty="0" smtClean="0">
                <a:solidFill>
                  <a:schemeClr val="tx1"/>
                </a:solidFill>
              </a:rPr>
              <a:t>vamos testar. </a:t>
            </a:r>
            <a:endParaRPr lang="pt-BR" sz="2000" dirty="0">
              <a:solidFill>
                <a:schemeClr val="tx1"/>
              </a:solidFill>
            </a:endParaRPr>
          </a:p>
        </p:txBody>
      </p:sp>
      <p:sp>
        <p:nvSpPr>
          <p:cNvPr id="8" name="Retângulo 7"/>
          <p:cNvSpPr/>
          <p:nvPr/>
        </p:nvSpPr>
        <p:spPr>
          <a:xfrm>
            <a:off x="251520" y="2021432"/>
            <a:ext cx="8712968" cy="4524315"/>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pt-BR" dirty="0" err="1"/>
              <a:t>public</a:t>
            </a:r>
            <a:r>
              <a:rPr lang="pt-BR" dirty="0"/>
              <a:t> </a:t>
            </a:r>
            <a:r>
              <a:rPr lang="pt-BR" dirty="0" err="1"/>
              <a:t>static</a:t>
            </a:r>
            <a:r>
              <a:rPr lang="pt-BR" dirty="0"/>
              <a:t> </a:t>
            </a:r>
            <a:r>
              <a:rPr lang="pt-BR" dirty="0" err="1"/>
              <a:t>void</a:t>
            </a:r>
            <a:r>
              <a:rPr lang="pt-BR" dirty="0"/>
              <a:t> </a:t>
            </a:r>
            <a:r>
              <a:rPr lang="pt-BR" dirty="0" err="1"/>
              <a:t>main</a:t>
            </a:r>
            <a:r>
              <a:rPr lang="pt-BR" dirty="0"/>
              <a:t>(String[] </a:t>
            </a:r>
            <a:r>
              <a:rPr lang="pt-BR" dirty="0" err="1"/>
              <a:t>args</a:t>
            </a:r>
            <a:r>
              <a:rPr lang="pt-BR" dirty="0"/>
              <a:t>) {</a:t>
            </a:r>
          </a:p>
          <a:p>
            <a:r>
              <a:rPr lang="pt-BR" dirty="0"/>
              <a:t> </a:t>
            </a:r>
          </a:p>
          <a:p>
            <a:r>
              <a:rPr lang="pt-BR" dirty="0"/>
              <a:t>		Pessoa p = new Pessoa();</a:t>
            </a:r>
          </a:p>
          <a:p>
            <a:r>
              <a:rPr lang="pt-BR" dirty="0"/>
              <a:t>		</a:t>
            </a:r>
          </a:p>
          <a:p>
            <a:r>
              <a:rPr lang="pt-BR" dirty="0" smtClean="0"/>
              <a:t>                                  //</a:t>
            </a:r>
            <a:r>
              <a:rPr lang="pt-BR" u="sng" dirty="0"/>
              <a:t>não</a:t>
            </a:r>
            <a:r>
              <a:rPr lang="pt-BR" dirty="0"/>
              <a:t> </a:t>
            </a:r>
            <a:r>
              <a:rPr lang="pt-BR" u="sng" dirty="0"/>
              <a:t>vai</a:t>
            </a:r>
            <a:r>
              <a:rPr lang="pt-BR" dirty="0"/>
              <a:t> </a:t>
            </a:r>
            <a:r>
              <a:rPr lang="pt-BR" u="sng" dirty="0"/>
              <a:t>lançar</a:t>
            </a:r>
            <a:r>
              <a:rPr lang="pt-BR" dirty="0"/>
              <a:t> </a:t>
            </a:r>
            <a:r>
              <a:rPr lang="pt-BR" u="sng" dirty="0"/>
              <a:t>exceção</a:t>
            </a:r>
            <a:r>
              <a:rPr lang="pt-BR" dirty="0"/>
              <a:t>, </a:t>
            </a:r>
            <a:r>
              <a:rPr lang="pt-BR" u="sng" dirty="0"/>
              <a:t>porem</a:t>
            </a:r>
            <a:r>
              <a:rPr lang="pt-BR" dirty="0"/>
              <a:t> </a:t>
            </a:r>
            <a:r>
              <a:rPr lang="pt-BR" u="sng" dirty="0"/>
              <a:t>vai</a:t>
            </a:r>
            <a:r>
              <a:rPr lang="pt-BR" dirty="0"/>
              <a:t> </a:t>
            </a:r>
            <a:r>
              <a:rPr lang="pt-BR" u="sng" dirty="0"/>
              <a:t>dar</a:t>
            </a:r>
            <a:r>
              <a:rPr lang="pt-BR" dirty="0"/>
              <a:t> </a:t>
            </a:r>
            <a:r>
              <a:rPr lang="pt-BR" u="sng" dirty="0"/>
              <a:t>um</a:t>
            </a:r>
            <a:r>
              <a:rPr lang="pt-BR" dirty="0"/>
              <a:t> </a:t>
            </a:r>
            <a:r>
              <a:rPr lang="pt-BR" u="sng" dirty="0"/>
              <a:t>erro</a:t>
            </a:r>
            <a:r>
              <a:rPr lang="pt-BR" dirty="0"/>
              <a:t>,</a:t>
            </a:r>
          </a:p>
          <a:p>
            <a:r>
              <a:rPr lang="pt-BR" dirty="0" smtClean="0"/>
              <a:t>                                  //</a:t>
            </a:r>
            <a:r>
              <a:rPr lang="pt-BR" u="sng" dirty="0"/>
              <a:t>pois</a:t>
            </a:r>
            <a:r>
              <a:rPr lang="pt-BR" dirty="0"/>
              <a:t> </a:t>
            </a:r>
            <a:r>
              <a:rPr lang="pt-BR" u="sng" dirty="0"/>
              <a:t>essa</a:t>
            </a:r>
            <a:r>
              <a:rPr lang="pt-BR" dirty="0"/>
              <a:t> </a:t>
            </a:r>
            <a:r>
              <a:rPr lang="pt-BR" u="sng" dirty="0"/>
              <a:t>exceção</a:t>
            </a:r>
            <a:r>
              <a:rPr lang="pt-BR" dirty="0"/>
              <a:t> </a:t>
            </a:r>
            <a:r>
              <a:rPr lang="pt-BR" u="sng" dirty="0"/>
              <a:t>deve</a:t>
            </a:r>
            <a:r>
              <a:rPr lang="pt-BR" dirty="0"/>
              <a:t> </a:t>
            </a:r>
            <a:r>
              <a:rPr lang="pt-BR" u="sng" dirty="0"/>
              <a:t>ser</a:t>
            </a:r>
            <a:r>
              <a:rPr lang="pt-BR" dirty="0"/>
              <a:t> </a:t>
            </a:r>
            <a:r>
              <a:rPr lang="pt-BR" u="sng" dirty="0"/>
              <a:t>tratada</a:t>
            </a:r>
            <a:endParaRPr lang="pt-BR" dirty="0"/>
          </a:p>
          <a:p>
            <a:r>
              <a:rPr lang="pt-BR" dirty="0"/>
              <a:t>		</a:t>
            </a:r>
            <a:r>
              <a:rPr lang="pt-BR" b="1" dirty="0" err="1"/>
              <a:t>p.setIdade</a:t>
            </a:r>
            <a:r>
              <a:rPr lang="pt-BR" b="1" dirty="0"/>
              <a:t>(14);</a:t>
            </a:r>
          </a:p>
          <a:p>
            <a:r>
              <a:rPr lang="pt-BR" dirty="0"/>
              <a:t>		</a:t>
            </a:r>
          </a:p>
          <a:p>
            <a:r>
              <a:rPr lang="pt-BR" dirty="0" smtClean="0"/>
              <a:t>                                  //</a:t>
            </a:r>
            <a:r>
              <a:rPr lang="pt-BR" u="sng" dirty="0"/>
              <a:t>agora</a:t>
            </a:r>
            <a:r>
              <a:rPr lang="pt-BR" dirty="0"/>
              <a:t> </a:t>
            </a:r>
            <a:r>
              <a:rPr lang="pt-BR" u="sng" dirty="0"/>
              <a:t>que</a:t>
            </a:r>
            <a:r>
              <a:rPr lang="pt-BR" dirty="0"/>
              <a:t> </a:t>
            </a:r>
            <a:r>
              <a:rPr lang="pt-BR" u="sng" dirty="0"/>
              <a:t>circundamos</a:t>
            </a:r>
            <a:r>
              <a:rPr lang="pt-BR" dirty="0"/>
              <a:t> </a:t>
            </a:r>
            <a:r>
              <a:rPr lang="pt-BR" u="sng" dirty="0"/>
              <a:t>com</a:t>
            </a:r>
            <a:r>
              <a:rPr lang="pt-BR" dirty="0"/>
              <a:t> </a:t>
            </a:r>
            <a:r>
              <a:rPr lang="pt-BR" dirty="0" err="1"/>
              <a:t>try</a:t>
            </a:r>
            <a:r>
              <a:rPr lang="pt-BR" dirty="0"/>
              <a:t>/catch, </a:t>
            </a:r>
            <a:r>
              <a:rPr lang="pt-BR" u="sng" dirty="0"/>
              <a:t>não</a:t>
            </a:r>
            <a:r>
              <a:rPr lang="pt-BR" dirty="0"/>
              <a:t> </a:t>
            </a:r>
            <a:r>
              <a:rPr lang="pt-BR" u="sng" dirty="0"/>
              <a:t>haverá</a:t>
            </a:r>
            <a:r>
              <a:rPr lang="pt-BR" dirty="0"/>
              <a:t> </a:t>
            </a:r>
            <a:r>
              <a:rPr lang="pt-BR" u="sng" dirty="0"/>
              <a:t>problemas</a:t>
            </a:r>
            <a:endParaRPr lang="pt-BR" dirty="0"/>
          </a:p>
          <a:p>
            <a:r>
              <a:rPr lang="pt-BR" dirty="0"/>
              <a:t>		</a:t>
            </a:r>
            <a:r>
              <a:rPr lang="pt-BR" b="1" dirty="0" err="1"/>
              <a:t>try</a:t>
            </a:r>
            <a:r>
              <a:rPr lang="pt-BR" dirty="0"/>
              <a:t> {</a:t>
            </a:r>
          </a:p>
          <a:p>
            <a:r>
              <a:rPr lang="pt-BR" dirty="0"/>
              <a:t>			</a:t>
            </a:r>
            <a:r>
              <a:rPr lang="pt-BR" b="1" dirty="0" err="1"/>
              <a:t>p.setIdade</a:t>
            </a:r>
            <a:r>
              <a:rPr lang="pt-BR" b="1" dirty="0"/>
              <a:t>(-6);</a:t>
            </a:r>
          </a:p>
          <a:p>
            <a:r>
              <a:rPr lang="pt-BR" dirty="0"/>
              <a:t>		} </a:t>
            </a:r>
            <a:r>
              <a:rPr lang="pt-BR" b="1" dirty="0"/>
              <a:t>catch</a:t>
            </a:r>
            <a:r>
              <a:rPr lang="pt-BR" dirty="0"/>
              <a:t> (</a:t>
            </a:r>
            <a:r>
              <a:rPr lang="pt-BR" b="1" dirty="0" err="1">
                <a:solidFill>
                  <a:schemeClr val="accent2">
                    <a:lumMod val="75000"/>
                  </a:schemeClr>
                </a:solidFill>
              </a:rPr>
              <a:t>IdadeNegativaException</a:t>
            </a:r>
            <a:r>
              <a:rPr lang="pt-BR" dirty="0"/>
              <a:t> e) {</a:t>
            </a:r>
          </a:p>
          <a:p>
            <a:r>
              <a:rPr lang="pt-BR" dirty="0"/>
              <a:t>			</a:t>
            </a:r>
            <a:r>
              <a:rPr lang="pt-BR" dirty="0" err="1"/>
              <a:t>e.printStackTrace</a:t>
            </a:r>
            <a:r>
              <a:rPr lang="pt-BR" dirty="0"/>
              <a:t>();</a:t>
            </a:r>
          </a:p>
          <a:p>
            <a:r>
              <a:rPr lang="pt-BR" dirty="0"/>
              <a:t>		}</a:t>
            </a:r>
          </a:p>
          <a:p>
            <a:endParaRPr lang="pt-BR" dirty="0"/>
          </a:p>
          <a:p>
            <a:r>
              <a:rPr lang="pt-BR" dirty="0"/>
              <a:t>}</a:t>
            </a:r>
          </a:p>
        </p:txBody>
      </p:sp>
    </p:spTree>
    <p:extLst>
      <p:ext uri="{BB962C8B-B14F-4D97-AF65-F5344CB8AC3E}">
        <p14:creationId xmlns:p14="http://schemas.microsoft.com/office/powerpoint/2010/main" val="2739595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47664" y="576064"/>
            <a:ext cx="7308304" cy="836712"/>
          </a:xfrm>
        </p:spPr>
        <p:txBody>
          <a:bodyPr anchor="b">
            <a:normAutofit/>
          </a:bodyPr>
          <a:lstStyle/>
          <a:p>
            <a:r>
              <a:rPr lang="pt-BR" dirty="0" smtClean="0"/>
              <a:t>Criando </a:t>
            </a:r>
            <a:r>
              <a:rPr lang="pt-BR" dirty="0" smtClean="0"/>
              <a:t>Exceções </a:t>
            </a:r>
            <a:endParaRPr lang="pt-BR" sz="3600" dirty="0"/>
          </a:p>
        </p:txBody>
      </p:sp>
      <p:pic>
        <p:nvPicPr>
          <p:cNvPr id="13" name="Picture 2" descr="C:\Users\Lucas Biason\Downloads\Jav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49699"/>
            <a:ext cx="1475655" cy="147565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3" descr="G:\ITTraining - Programas e Controle\site\questionario\Image\log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79912" y="1"/>
            <a:ext cx="1224135" cy="706231"/>
          </a:xfrm>
          <a:prstGeom prst="rect">
            <a:avLst/>
          </a:prstGeom>
          <a:noFill/>
          <a:extLst>
            <a:ext uri="{909E8E84-426E-40DD-AFC4-6F175D3DCCD1}">
              <a14:hiddenFill xmlns:a14="http://schemas.microsoft.com/office/drawing/2010/main">
                <a:solidFill>
                  <a:srgbClr val="FFFFFF"/>
                </a:solidFill>
              </a14:hiddenFill>
            </a:ext>
          </a:extLst>
        </p:spPr>
      </p:pic>
      <p:sp>
        <p:nvSpPr>
          <p:cNvPr id="8" name="Retângulo 7"/>
          <p:cNvSpPr/>
          <p:nvPr/>
        </p:nvSpPr>
        <p:spPr>
          <a:xfrm>
            <a:off x="1062188" y="2348880"/>
            <a:ext cx="6984776" cy="1754326"/>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b="1" dirty="0" smtClean="0"/>
              <a:t>public</a:t>
            </a:r>
            <a:r>
              <a:rPr lang="en-US" dirty="0" smtClean="0"/>
              <a:t> </a:t>
            </a:r>
            <a:r>
              <a:rPr lang="en-US" b="1" dirty="0"/>
              <a:t>class</a:t>
            </a:r>
            <a:r>
              <a:rPr lang="en-US" dirty="0"/>
              <a:t> </a:t>
            </a:r>
            <a:r>
              <a:rPr lang="en-US" dirty="0" err="1"/>
              <a:t>SexoInvalido</a:t>
            </a:r>
            <a:r>
              <a:rPr lang="en-US" b="1" dirty="0" err="1">
                <a:solidFill>
                  <a:schemeClr val="accent2">
                    <a:lumMod val="75000"/>
                  </a:schemeClr>
                </a:solidFill>
              </a:rPr>
              <a:t>Exception</a:t>
            </a:r>
            <a:r>
              <a:rPr lang="en-US" dirty="0"/>
              <a:t> </a:t>
            </a:r>
            <a:r>
              <a:rPr lang="en-US" b="1" dirty="0"/>
              <a:t>extends</a:t>
            </a:r>
            <a:r>
              <a:rPr lang="en-US" dirty="0"/>
              <a:t> </a:t>
            </a:r>
            <a:r>
              <a:rPr lang="en-US" b="1" dirty="0" err="1">
                <a:solidFill>
                  <a:schemeClr val="accent1">
                    <a:lumMod val="75000"/>
                  </a:schemeClr>
                </a:solidFill>
              </a:rPr>
              <a:t>RuntimeException</a:t>
            </a:r>
            <a:r>
              <a:rPr lang="en-US" dirty="0" smtClean="0"/>
              <a:t> </a:t>
            </a:r>
            <a:r>
              <a:rPr lang="en-US" dirty="0"/>
              <a:t>{</a:t>
            </a:r>
            <a:endParaRPr lang="pt-BR" dirty="0"/>
          </a:p>
          <a:p>
            <a:r>
              <a:rPr lang="en-US" dirty="0"/>
              <a:t> </a:t>
            </a:r>
            <a:endParaRPr lang="pt-BR" dirty="0"/>
          </a:p>
          <a:p>
            <a:r>
              <a:rPr lang="en-US" dirty="0"/>
              <a:t>	</a:t>
            </a:r>
            <a:r>
              <a:rPr lang="pt-BR" b="1" dirty="0" err="1"/>
              <a:t>public</a:t>
            </a:r>
            <a:r>
              <a:rPr lang="pt-BR" dirty="0"/>
              <a:t> </a:t>
            </a:r>
            <a:r>
              <a:rPr lang="pt-BR" dirty="0" err="1"/>
              <a:t>SexoInvalidoException</a:t>
            </a:r>
            <a:r>
              <a:rPr lang="pt-BR" dirty="0"/>
              <a:t>(){</a:t>
            </a:r>
          </a:p>
          <a:p>
            <a:r>
              <a:rPr lang="pt-BR" dirty="0"/>
              <a:t>		</a:t>
            </a:r>
            <a:r>
              <a:rPr lang="pt-BR" b="1" dirty="0" err="1"/>
              <a:t>super</a:t>
            </a:r>
            <a:r>
              <a:rPr lang="pt-BR" dirty="0"/>
              <a:t>("apenas M ou F no sexo");</a:t>
            </a:r>
          </a:p>
          <a:p>
            <a:r>
              <a:rPr lang="pt-BR" dirty="0"/>
              <a:t>	</a:t>
            </a:r>
            <a:r>
              <a:rPr lang="en-US" dirty="0"/>
              <a:t>}</a:t>
            </a:r>
            <a:endParaRPr lang="pt-BR" dirty="0"/>
          </a:p>
          <a:p>
            <a:r>
              <a:rPr lang="en-US" dirty="0"/>
              <a:t>}</a:t>
            </a:r>
            <a:endParaRPr lang="pt-BR" dirty="0"/>
          </a:p>
        </p:txBody>
      </p:sp>
      <p:sp>
        <p:nvSpPr>
          <p:cNvPr id="3" name="Retângulo 2"/>
          <p:cNvSpPr/>
          <p:nvPr/>
        </p:nvSpPr>
        <p:spPr>
          <a:xfrm>
            <a:off x="439918" y="4365104"/>
            <a:ext cx="8352928" cy="2031325"/>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b="1" dirty="0"/>
              <a:t>public</a:t>
            </a:r>
            <a:r>
              <a:rPr lang="en-US" dirty="0"/>
              <a:t> </a:t>
            </a:r>
            <a:r>
              <a:rPr lang="en-US" b="1" dirty="0"/>
              <a:t>void</a:t>
            </a:r>
            <a:r>
              <a:rPr lang="en-US" dirty="0"/>
              <a:t> </a:t>
            </a:r>
            <a:r>
              <a:rPr lang="en-US" dirty="0" err="1"/>
              <a:t>setSexo</a:t>
            </a:r>
            <a:r>
              <a:rPr lang="en-US" dirty="0"/>
              <a:t>(String </a:t>
            </a:r>
            <a:r>
              <a:rPr lang="en-US" dirty="0" err="1"/>
              <a:t>sexo</a:t>
            </a:r>
            <a:r>
              <a:rPr lang="en-US" dirty="0"/>
              <a:t>) </a:t>
            </a:r>
            <a:r>
              <a:rPr lang="en-US" b="1" dirty="0"/>
              <a:t>throws</a:t>
            </a:r>
            <a:r>
              <a:rPr lang="en-US" dirty="0"/>
              <a:t> </a:t>
            </a:r>
            <a:r>
              <a:rPr lang="en-US" b="1" dirty="0" err="1">
                <a:solidFill>
                  <a:schemeClr val="accent2">
                    <a:lumMod val="75000"/>
                  </a:schemeClr>
                </a:solidFill>
              </a:rPr>
              <a:t>SexoInvalidoException</a:t>
            </a:r>
            <a:r>
              <a:rPr lang="en-US" dirty="0"/>
              <a:t> {</a:t>
            </a:r>
            <a:endParaRPr lang="pt-BR" dirty="0"/>
          </a:p>
          <a:p>
            <a:r>
              <a:rPr lang="en-US" dirty="0"/>
              <a:t>	</a:t>
            </a:r>
            <a:r>
              <a:rPr lang="en-US" b="1" dirty="0"/>
              <a:t>if</a:t>
            </a:r>
            <a:r>
              <a:rPr lang="en-US" dirty="0"/>
              <a:t>( "M".</a:t>
            </a:r>
            <a:r>
              <a:rPr lang="en-US" dirty="0" err="1"/>
              <a:t>equalsIgnoreCase</a:t>
            </a:r>
            <a:r>
              <a:rPr lang="en-US" dirty="0"/>
              <a:t>(</a:t>
            </a:r>
            <a:r>
              <a:rPr lang="en-US" dirty="0" err="1"/>
              <a:t>sexo</a:t>
            </a:r>
            <a:r>
              <a:rPr lang="en-US" dirty="0"/>
              <a:t>)  ||   </a:t>
            </a:r>
            <a:r>
              <a:rPr lang="en-US" dirty="0" smtClean="0"/>
              <a:t>  </a:t>
            </a:r>
            <a:r>
              <a:rPr lang="en-US" dirty="0"/>
              <a:t>"F".</a:t>
            </a:r>
            <a:r>
              <a:rPr lang="en-US" dirty="0" err="1"/>
              <a:t>equalsIgnoreCase</a:t>
            </a:r>
            <a:r>
              <a:rPr lang="en-US" dirty="0"/>
              <a:t>(</a:t>
            </a:r>
            <a:r>
              <a:rPr lang="en-US" dirty="0" err="1"/>
              <a:t>sexo</a:t>
            </a:r>
            <a:r>
              <a:rPr lang="en-US" dirty="0"/>
              <a:t>)){</a:t>
            </a:r>
            <a:endParaRPr lang="pt-BR" dirty="0"/>
          </a:p>
          <a:p>
            <a:r>
              <a:rPr lang="en-US" dirty="0"/>
              <a:t>			</a:t>
            </a:r>
            <a:r>
              <a:rPr lang="en-US" b="1" dirty="0" err="1"/>
              <a:t>this</a:t>
            </a:r>
            <a:r>
              <a:rPr lang="en-US" dirty="0" err="1"/>
              <a:t>.sexo</a:t>
            </a:r>
            <a:r>
              <a:rPr lang="en-US" dirty="0"/>
              <a:t> = </a:t>
            </a:r>
            <a:r>
              <a:rPr lang="en-US" dirty="0" err="1"/>
              <a:t>sexo</a:t>
            </a:r>
            <a:r>
              <a:rPr lang="en-US" dirty="0"/>
              <a:t>;</a:t>
            </a:r>
            <a:endParaRPr lang="pt-BR" dirty="0"/>
          </a:p>
          <a:p>
            <a:r>
              <a:rPr lang="en-US" dirty="0"/>
              <a:t>	}</a:t>
            </a:r>
            <a:r>
              <a:rPr lang="en-US" b="1" dirty="0"/>
              <a:t>else</a:t>
            </a:r>
            <a:r>
              <a:rPr lang="en-US" dirty="0"/>
              <a:t>{</a:t>
            </a:r>
            <a:endParaRPr lang="pt-BR" dirty="0"/>
          </a:p>
          <a:p>
            <a:r>
              <a:rPr lang="en-US" dirty="0"/>
              <a:t>			</a:t>
            </a:r>
            <a:r>
              <a:rPr lang="en-US" b="1" dirty="0">
                <a:solidFill>
                  <a:schemeClr val="accent6">
                    <a:lumMod val="75000"/>
                  </a:schemeClr>
                </a:solidFill>
              </a:rPr>
              <a:t>throw</a:t>
            </a:r>
            <a:r>
              <a:rPr lang="en-US" dirty="0"/>
              <a:t> </a:t>
            </a:r>
            <a:r>
              <a:rPr lang="en-US" b="1" dirty="0">
                <a:solidFill>
                  <a:schemeClr val="accent1">
                    <a:lumMod val="75000"/>
                  </a:schemeClr>
                </a:solidFill>
              </a:rPr>
              <a:t>new</a:t>
            </a:r>
            <a:r>
              <a:rPr lang="en-US" dirty="0"/>
              <a:t> </a:t>
            </a:r>
            <a:r>
              <a:rPr lang="en-US" b="1" dirty="0" err="1">
                <a:solidFill>
                  <a:schemeClr val="accent2">
                    <a:lumMod val="75000"/>
                  </a:schemeClr>
                </a:solidFill>
              </a:rPr>
              <a:t>SexoInvalidoException</a:t>
            </a:r>
            <a:r>
              <a:rPr lang="en-US" dirty="0"/>
              <a:t>();</a:t>
            </a:r>
            <a:endParaRPr lang="pt-BR" dirty="0"/>
          </a:p>
          <a:p>
            <a:r>
              <a:rPr lang="en-US" dirty="0"/>
              <a:t>	</a:t>
            </a:r>
            <a:r>
              <a:rPr lang="pt-BR" dirty="0"/>
              <a:t>}</a:t>
            </a:r>
          </a:p>
          <a:p>
            <a:r>
              <a:rPr lang="pt-BR" dirty="0"/>
              <a:t>}</a:t>
            </a:r>
          </a:p>
        </p:txBody>
      </p:sp>
      <p:sp>
        <p:nvSpPr>
          <p:cNvPr id="4" name="CaixaDeTexto 3"/>
          <p:cNvSpPr txBox="1"/>
          <p:nvPr/>
        </p:nvSpPr>
        <p:spPr>
          <a:xfrm>
            <a:off x="575084" y="1542878"/>
            <a:ext cx="7958984" cy="646331"/>
          </a:xfrm>
          <a:prstGeom prst="rect">
            <a:avLst/>
          </a:prstGeom>
          <a:noFill/>
        </p:spPr>
        <p:txBody>
          <a:bodyPr wrap="square" rtlCol="0">
            <a:spAutoFit/>
          </a:bodyPr>
          <a:lstStyle/>
          <a:p>
            <a:pPr algn="just"/>
            <a:r>
              <a:rPr lang="pt-BR" dirty="0" smtClean="0"/>
              <a:t>	Agora vamos fazer uma exceção para verificar se o sexo foi válido, lembre que somente é aceito M ou F.</a:t>
            </a:r>
            <a:endParaRPr lang="pt-BR" dirty="0"/>
          </a:p>
        </p:txBody>
      </p:sp>
    </p:spTree>
    <p:extLst>
      <p:ext uri="{BB962C8B-B14F-4D97-AF65-F5344CB8AC3E}">
        <p14:creationId xmlns:p14="http://schemas.microsoft.com/office/powerpoint/2010/main" val="90707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3" grpId="0" animBg="1"/>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47664" y="576064"/>
            <a:ext cx="7308304" cy="836712"/>
          </a:xfrm>
        </p:spPr>
        <p:txBody>
          <a:bodyPr anchor="b">
            <a:normAutofit/>
          </a:bodyPr>
          <a:lstStyle/>
          <a:p>
            <a:r>
              <a:rPr lang="pt-BR" dirty="0" smtClean="0"/>
              <a:t>Criando </a:t>
            </a:r>
            <a:r>
              <a:rPr lang="pt-BR" dirty="0" smtClean="0"/>
              <a:t>Exceções </a:t>
            </a:r>
            <a:endParaRPr lang="pt-BR" sz="3600" dirty="0"/>
          </a:p>
        </p:txBody>
      </p:sp>
      <p:pic>
        <p:nvPicPr>
          <p:cNvPr id="13" name="Picture 2" descr="C:\Users\Lucas Biason\Downloads\Jav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49699"/>
            <a:ext cx="1475655" cy="147565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3" descr="G:\ITTraining - Programas e Controle\site\questionario\Image\log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79912" y="1"/>
            <a:ext cx="1224135" cy="706231"/>
          </a:xfrm>
          <a:prstGeom prst="rect">
            <a:avLst/>
          </a:prstGeom>
          <a:noFill/>
          <a:extLst>
            <a:ext uri="{909E8E84-426E-40DD-AFC4-6F175D3DCCD1}">
              <a14:hiddenFill xmlns:a14="http://schemas.microsoft.com/office/drawing/2010/main">
                <a:solidFill>
                  <a:srgbClr val="FFFFFF"/>
                </a:solidFill>
              </a14:hiddenFill>
            </a:ext>
          </a:extLst>
        </p:spPr>
      </p:pic>
      <p:sp>
        <p:nvSpPr>
          <p:cNvPr id="8" name="Retângulo 7"/>
          <p:cNvSpPr/>
          <p:nvPr/>
        </p:nvSpPr>
        <p:spPr>
          <a:xfrm>
            <a:off x="240931" y="1628800"/>
            <a:ext cx="8712968" cy="5078313"/>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pt-BR" dirty="0" err="1"/>
              <a:t>public</a:t>
            </a:r>
            <a:r>
              <a:rPr lang="pt-BR" dirty="0"/>
              <a:t> </a:t>
            </a:r>
            <a:r>
              <a:rPr lang="pt-BR" dirty="0" err="1"/>
              <a:t>static</a:t>
            </a:r>
            <a:r>
              <a:rPr lang="pt-BR" dirty="0"/>
              <a:t> </a:t>
            </a:r>
            <a:r>
              <a:rPr lang="pt-BR" dirty="0" err="1"/>
              <a:t>void</a:t>
            </a:r>
            <a:r>
              <a:rPr lang="pt-BR" dirty="0"/>
              <a:t> </a:t>
            </a:r>
            <a:r>
              <a:rPr lang="pt-BR" dirty="0" err="1"/>
              <a:t>main</a:t>
            </a:r>
            <a:r>
              <a:rPr lang="pt-BR" dirty="0"/>
              <a:t>(String[] </a:t>
            </a:r>
            <a:r>
              <a:rPr lang="pt-BR" dirty="0" err="1"/>
              <a:t>args</a:t>
            </a:r>
            <a:r>
              <a:rPr lang="pt-BR" dirty="0"/>
              <a:t>) {</a:t>
            </a:r>
          </a:p>
          <a:p>
            <a:r>
              <a:rPr lang="pt-BR" dirty="0"/>
              <a:t> </a:t>
            </a:r>
          </a:p>
          <a:p>
            <a:r>
              <a:rPr lang="pt-BR" dirty="0"/>
              <a:t>		Pessoa p = new Pessoa();</a:t>
            </a:r>
          </a:p>
          <a:p>
            <a:r>
              <a:rPr lang="pt-BR" dirty="0"/>
              <a:t>		</a:t>
            </a:r>
          </a:p>
          <a:p>
            <a:r>
              <a:rPr lang="pt-BR" dirty="0" smtClean="0"/>
              <a:t>                                  </a:t>
            </a:r>
            <a:r>
              <a:rPr lang="pt-BR" dirty="0"/>
              <a:t>//</a:t>
            </a:r>
            <a:r>
              <a:rPr lang="pt-BR" u="sng" dirty="0"/>
              <a:t>não</a:t>
            </a:r>
            <a:r>
              <a:rPr lang="pt-BR" dirty="0"/>
              <a:t> </a:t>
            </a:r>
            <a:r>
              <a:rPr lang="pt-BR" u="sng" dirty="0"/>
              <a:t>vai</a:t>
            </a:r>
            <a:r>
              <a:rPr lang="pt-BR" dirty="0"/>
              <a:t> </a:t>
            </a:r>
            <a:r>
              <a:rPr lang="pt-BR" u="sng" dirty="0"/>
              <a:t>lançar</a:t>
            </a:r>
            <a:r>
              <a:rPr lang="pt-BR" dirty="0"/>
              <a:t> </a:t>
            </a:r>
            <a:r>
              <a:rPr lang="pt-BR" u="sng" dirty="0"/>
              <a:t>exceção</a:t>
            </a:r>
            <a:r>
              <a:rPr lang="pt-BR" dirty="0"/>
              <a:t>, e </a:t>
            </a:r>
            <a:r>
              <a:rPr lang="pt-BR" u="sng" dirty="0"/>
              <a:t>não</a:t>
            </a:r>
            <a:r>
              <a:rPr lang="pt-BR" dirty="0"/>
              <a:t> e </a:t>
            </a:r>
            <a:r>
              <a:rPr lang="pt-BR" u="sng" dirty="0"/>
              <a:t>preciso</a:t>
            </a:r>
            <a:r>
              <a:rPr lang="pt-BR" dirty="0"/>
              <a:t> </a:t>
            </a:r>
            <a:r>
              <a:rPr lang="pt-BR" u="sng" dirty="0"/>
              <a:t>tratar</a:t>
            </a:r>
            <a:r>
              <a:rPr lang="pt-BR" dirty="0"/>
              <a:t>, </a:t>
            </a:r>
          </a:p>
          <a:p>
            <a:r>
              <a:rPr lang="pt-BR" dirty="0" smtClean="0"/>
              <a:t>                                  //</a:t>
            </a:r>
            <a:r>
              <a:rPr lang="pt-BR" u="sng" dirty="0"/>
              <a:t>já</a:t>
            </a:r>
            <a:r>
              <a:rPr lang="pt-BR" dirty="0"/>
              <a:t> </a:t>
            </a:r>
            <a:r>
              <a:rPr lang="pt-BR" u="sng" dirty="0"/>
              <a:t>que</a:t>
            </a:r>
            <a:r>
              <a:rPr lang="pt-BR" dirty="0"/>
              <a:t> </a:t>
            </a:r>
            <a:r>
              <a:rPr lang="pt-BR" u="sng" dirty="0"/>
              <a:t>ele</a:t>
            </a:r>
            <a:r>
              <a:rPr lang="pt-BR" dirty="0"/>
              <a:t> é </a:t>
            </a:r>
            <a:r>
              <a:rPr lang="pt-BR" u="sng" dirty="0"/>
              <a:t>uma</a:t>
            </a:r>
            <a:r>
              <a:rPr lang="pt-BR" dirty="0"/>
              <a:t> </a:t>
            </a:r>
            <a:r>
              <a:rPr lang="pt-BR" dirty="0" err="1"/>
              <a:t>RuntimeException</a:t>
            </a:r>
            <a:r>
              <a:rPr lang="pt-BR" dirty="0"/>
              <a:t>, e </a:t>
            </a:r>
            <a:r>
              <a:rPr lang="pt-BR" u="sng" dirty="0"/>
              <a:t>seu</a:t>
            </a:r>
            <a:r>
              <a:rPr lang="pt-BR" dirty="0"/>
              <a:t> </a:t>
            </a:r>
            <a:r>
              <a:rPr lang="pt-BR" u="sng" dirty="0"/>
              <a:t>tratamento</a:t>
            </a:r>
            <a:endParaRPr lang="pt-BR" dirty="0"/>
          </a:p>
          <a:p>
            <a:r>
              <a:rPr lang="pt-BR" dirty="0" smtClean="0"/>
              <a:t>                                  //</a:t>
            </a:r>
            <a:r>
              <a:rPr lang="pt-BR" u="sng" dirty="0"/>
              <a:t>não</a:t>
            </a:r>
            <a:r>
              <a:rPr lang="pt-BR" dirty="0"/>
              <a:t> é </a:t>
            </a:r>
            <a:r>
              <a:rPr lang="pt-BR" u="sng" dirty="0" err="1"/>
              <a:t>obrigatorio</a:t>
            </a:r>
            <a:endParaRPr lang="pt-BR" dirty="0"/>
          </a:p>
          <a:p>
            <a:r>
              <a:rPr lang="pt-BR" dirty="0"/>
              <a:t>		</a:t>
            </a:r>
            <a:r>
              <a:rPr lang="pt-BR" b="1" dirty="0" err="1"/>
              <a:t>p.setSexo</a:t>
            </a:r>
            <a:r>
              <a:rPr lang="pt-BR" b="1" dirty="0"/>
              <a:t>("m");</a:t>
            </a:r>
          </a:p>
          <a:p>
            <a:r>
              <a:rPr lang="pt-BR" dirty="0"/>
              <a:t>		</a:t>
            </a:r>
          </a:p>
          <a:p>
            <a:r>
              <a:rPr lang="pt-BR" dirty="0"/>
              <a:t>		</a:t>
            </a:r>
          </a:p>
          <a:p>
            <a:r>
              <a:rPr lang="pt-BR" dirty="0"/>
              <a:t>		//</a:t>
            </a:r>
            <a:r>
              <a:rPr lang="pt-BR" u="sng" dirty="0"/>
              <a:t>agora</a:t>
            </a:r>
            <a:r>
              <a:rPr lang="pt-BR" dirty="0"/>
              <a:t> </a:t>
            </a:r>
            <a:r>
              <a:rPr lang="pt-BR" u="sng" dirty="0"/>
              <a:t>que</a:t>
            </a:r>
            <a:r>
              <a:rPr lang="pt-BR" dirty="0"/>
              <a:t> </a:t>
            </a:r>
            <a:r>
              <a:rPr lang="pt-BR" u="sng" dirty="0"/>
              <a:t>circundamos</a:t>
            </a:r>
            <a:r>
              <a:rPr lang="pt-BR" dirty="0"/>
              <a:t> </a:t>
            </a:r>
            <a:r>
              <a:rPr lang="pt-BR" u="sng" dirty="0"/>
              <a:t>com</a:t>
            </a:r>
            <a:r>
              <a:rPr lang="pt-BR" dirty="0"/>
              <a:t> </a:t>
            </a:r>
            <a:r>
              <a:rPr lang="pt-BR" dirty="0" err="1"/>
              <a:t>try</a:t>
            </a:r>
            <a:r>
              <a:rPr lang="pt-BR" dirty="0"/>
              <a:t>/catch</a:t>
            </a:r>
          </a:p>
          <a:p>
            <a:r>
              <a:rPr lang="pt-BR" dirty="0"/>
              <a:t>		</a:t>
            </a:r>
            <a:r>
              <a:rPr lang="en-US" b="1" dirty="0"/>
              <a:t>try</a:t>
            </a:r>
            <a:r>
              <a:rPr lang="en-US" dirty="0"/>
              <a:t> {</a:t>
            </a:r>
            <a:endParaRPr lang="pt-BR" dirty="0"/>
          </a:p>
          <a:p>
            <a:r>
              <a:rPr lang="en-US" dirty="0"/>
              <a:t>			</a:t>
            </a:r>
            <a:r>
              <a:rPr lang="en-US" b="1" dirty="0" err="1"/>
              <a:t>p.setSexo</a:t>
            </a:r>
            <a:r>
              <a:rPr lang="en-US" b="1" dirty="0"/>
              <a:t>("s");</a:t>
            </a:r>
            <a:endParaRPr lang="pt-BR" b="1" dirty="0"/>
          </a:p>
          <a:p>
            <a:r>
              <a:rPr lang="en-US" dirty="0"/>
              <a:t>		} </a:t>
            </a:r>
            <a:r>
              <a:rPr lang="en-US" b="1" dirty="0"/>
              <a:t>catch</a:t>
            </a:r>
            <a:r>
              <a:rPr lang="en-US" dirty="0"/>
              <a:t> (</a:t>
            </a:r>
            <a:r>
              <a:rPr lang="en-US" b="1" dirty="0" err="1">
                <a:solidFill>
                  <a:schemeClr val="accent2">
                    <a:lumMod val="75000"/>
                  </a:schemeClr>
                </a:solidFill>
              </a:rPr>
              <a:t>SexoInvalidoException</a:t>
            </a:r>
            <a:r>
              <a:rPr lang="en-US" b="1" dirty="0">
                <a:solidFill>
                  <a:schemeClr val="accent2">
                    <a:lumMod val="75000"/>
                  </a:schemeClr>
                </a:solidFill>
              </a:rPr>
              <a:t> </a:t>
            </a:r>
            <a:r>
              <a:rPr lang="en-US" dirty="0"/>
              <a:t>e) {</a:t>
            </a:r>
            <a:endParaRPr lang="pt-BR" dirty="0"/>
          </a:p>
          <a:p>
            <a:r>
              <a:rPr lang="en-US" dirty="0"/>
              <a:t>			</a:t>
            </a:r>
            <a:r>
              <a:rPr lang="pt-BR" dirty="0" err="1"/>
              <a:t>e.printStackTrace</a:t>
            </a:r>
            <a:r>
              <a:rPr lang="pt-BR" dirty="0"/>
              <a:t>();</a:t>
            </a:r>
          </a:p>
          <a:p>
            <a:r>
              <a:rPr lang="pt-BR" dirty="0"/>
              <a:t>		}</a:t>
            </a:r>
          </a:p>
          <a:p>
            <a:endParaRPr lang="pt-BR" dirty="0"/>
          </a:p>
          <a:p>
            <a:r>
              <a:rPr lang="pt-BR" dirty="0"/>
              <a:t>}</a:t>
            </a:r>
          </a:p>
        </p:txBody>
      </p:sp>
    </p:spTree>
    <p:extLst>
      <p:ext uri="{BB962C8B-B14F-4D97-AF65-F5344CB8AC3E}">
        <p14:creationId xmlns:p14="http://schemas.microsoft.com/office/powerpoint/2010/main" val="37974171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pt-BR" dirty="0" smtClean="0"/>
              <a:t>Tipos </a:t>
            </a:r>
            <a:r>
              <a:rPr lang="pt-BR" dirty="0" err="1" smtClean="0"/>
              <a:t>en</a:t>
            </a:r>
            <a:r>
              <a:rPr lang="pt-BR" dirty="0" err="1" smtClean="0"/>
              <a:t>um</a:t>
            </a:r>
            <a:endParaRPr lang="pt-BR" dirty="0"/>
          </a:p>
        </p:txBody>
      </p:sp>
      <p:sp>
        <p:nvSpPr>
          <p:cNvPr id="3" name="Espaço Reservado para Texto 2"/>
          <p:cNvSpPr>
            <a:spLocks noGrp="1"/>
          </p:cNvSpPr>
          <p:nvPr>
            <p:ph type="body" idx="1"/>
          </p:nvPr>
        </p:nvSpPr>
        <p:spPr/>
        <p:txBody>
          <a:bodyPr/>
          <a:lstStyle/>
          <a:p>
            <a:r>
              <a:rPr lang="pt-BR" i="1" dirty="0" smtClean="0">
                <a:solidFill>
                  <a:schemeClr val="tx1">
                    <a:lumMod val="65000"/>
                    <a:lumOff val="35000"/>
                  </a:schemeClr>
                </a:solidFill>
              </a:rPr>
              <a:t>Aprendendo o conceito de </a:t>
            </a:r>
            <a:r>
              <a:rPr lang="pt-BR" i="1" dirty="0" smtClean="0">
                <a:solidFill>
                  <a:schemeClr val="tx1">
                    <a:lumMod val="65000"/>
                    <a:lumOff val="35000"/>
                  </a:schemeClr>
                </a:solidFill>
              </a:rPr>
              <a:t>enumeradores</a:t>
            </a:r>
            <a:endParaRPr lang="pt-BR" dirty="0">
              <a:solidFill>
                <a:schemeClr val="tx1">
                  <a:lumMod val="75000"/>
                  <a:lumOff val="25000"/>
                </a:schemeClr>
              </a:solidFill>
            </a:endParaRPr>
          </a:p>
        </p:txBody>
      </p:sp>
      <p:pic>
        <p:nvPicPr>
          <p:cNvPr id="6" name="Picture 3" descr="G:\ITTraining - Programas e Controle\site\questionario\Image\logo.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79912" y="1"/>
            <a:ext cx="1224135" cy="70623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C:\Users\Lucas Biason\Downloads\Java.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56494" y="1340768"/>
            <a:ext cx="2270969" cy="22709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3080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47664" y="576064"/>
            <a:ext cx="7308304" cy="836712"/>
          </a:xfrm>
        </p:spPr>
        <p:txBody>
          <a:bodyPr anchor="b">
            <a:normAutofit/>
          </a:bodyPr>
          <a:lstStyle/>
          <a:p>
            <a:r>
              <a:rPr lang="pt-BR" dirty="0" smtClean="0"/>
              <a:t>Enumerações</a:t>
            </a:r>
            <a:endParaRPr lang="pt-BR" sz="3600" dirty="0"/>
          </a:p>
        </p:txBody>
      </p:sp>
      <p:pic>
        <p:nvPicPr>
          <p:cNvPr id="13" name="Picture 2" descr="C:\Users\Lucas Biason\Downloads\Jav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49699"/>
            <a:ext cx="1475655" cy="147565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3" descr="G:\ITTraining - Programas e Controle\site\questionario\Image\log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79912" y="1"/>
            <a:ext cx="1224135" cy="706231"/>
          </a:xfrm>
          <a:prstGeom prst="rect">
            <a:avLst/>
          </a:prstGeom>
          <a:noFill/>
          <a:extLst>
            <a:ext uri="{909E8E84-426E-40DD-AFC4-6F175D3DCCD1}">
              <a14:hiddenFill xmlns:a14="http://schemas.microsoft.com/office/drawing/2010/main">
                <a:solidFill>
                  <a:srgbClr val="FFFFFF"/>
                </a:solidFill>
              </a14:hiddenFill>
            </a:ext>
          </a:extLst>
        </p:spPr>
      </p:pic>
      <p:sp>
        <p:nvSpPr>
          <p:cNvPr id="3" name="Retângulo 2"/>
          <p:cNvSpPr/>
          <p:nvPr/>
        </p:nvSpPr>
        <p:spPr>
          <a:xfrm>
            <a:off x="708395" y="1988840"/>
            <a:ext cx="7920880" cy="646331"/>
          </a:xfrm>
          <a:prstGeom prst="rect">
            <a:avLst/>
          </a:prstGeom>
        </p:spPr>
        <p:txBody>
          <a:bodyPr wrap="square">
            <a:spAutoFit/>
          </a:bodyPr>
          <a:lstStyle/>
          <a:p>
            <a:pPr algn="just"/>
            <a:r>
              <a:rPr lang="pt-BR" dirty="0" smtClean="0"/>
              <a:t>	Um </a:t>
            </a:r>
            <a:r>
              <a:rPr lang="pt-BR" dirty="0"/>
              <a:t>tipo </a:t>
            </a:r>
            <a:r>
              <a:rPr lang="pt-BR" b="1" dirty="0" err="1"/>
              <a:t>enum</a:t>
            </a:r>
            <a:r>
              <a:rPr lang="pt-BR" b="1" dirty="0"/>
              <a:t> </a:t>
            </a:r>
            <a:r>
              <a:rPr lang="pt-BR" dirty="0"/>
              <a:t>básico define  um conjunto de constantes representadas como identificadores únicos. </a:t>
            </a:r>
            <a:endParaRPr lang="pt-BR" dirty="0"/>
          </a:p>
        </p:txBody>
      </p:sp>
      <p:sp>
        <p:nvSpPr>
          <p:cNvPr id="4" name="Retângulo 3"/>
          <p:cNvSpPr/>
          <p:nvPr/>
        </p:nvSpPr>
        <p:spPr>
          <a:xfrm>
            <a:off x="726002" y="2877036"/>
            <a:ext cx="7920880" cy="1200329"/>
          </a:xfrm>
          <a:prstGeom prst="rect">
            <a:avLst/>
          </a:prstGeom>
        </p:spPr>
        <p:txBody>
          <a:bodyPr wrap="square">
            <a:spAutoFit/>
          </a:bodyPr>
          <a:lstStyle/>
          <a:p>
            <a:pPr algn="just"/>
            <a:r>
              <a:rPr lang="pt-BR" dirty="0"/>
              <a:t>1.  Tipos  </a:t>
            </a:r>
            <a:r>
              <a:rPr lang="pt-BR" dirty="0" err="1"/>
              <a:t>enum</a:t>
            </a:r>
            <a:r>
              <a:rPr lang="pt-BR" dirty="0"/>
              <a:t> são  implicitamente final  porque declaram constantes que  não devem ser modificadas. </a:t>
            </a:r>
          </a:p>
          <a:p>
            <a:pPr algn="just"/>
            <a:r>
              <a:rPr lang="pt-BR" dirty="0"/>
              <a:t>2.  Constantes </a:t>
            </a:r>
            <a:r>
              <a:rPr lang="pt-BR" dirty="0" err="1"/>
              <a:t>enum</a:t>
            </a:r>
            <a:r>
              <a:rPr lang="pt-BR" dirty="0"/>
              <a:t> são implicitamente  </a:t>
            </a:r>
            <a:r>
              <a:rPr lang="pt-BR" dirty="0" err="1"/>
              <a:t>static</a:t>
            </a:r>
            <a:r>
              <a:rPr lang="pt-BR" dirty="0"/>
              <a:t>. Não há necessidade de criar um objeto </a:t>
            </a:r>
            <a:r>
              <a:rPr lang="pt-BR" dirty="0" err="1"/>
              <a:t>enum</a:t>
            </a:r>
            <a:r>
              <a:rPr lang="pt-BR" dirty="0"/>
              <a:t>. </a:t>
            </a:r>
          </a:p>
        </p:txBody>
      </p:sp>
      <p:sp>
        <p:nvSpPr>
          <p:cNvPr id="5" name="Retângulo 4"/>
          <p:cNvSpPr/>
          <p:nvPr/>
        </p:nvSpPr>
        <p:spPr>
          <a:xfrm>
            <a:off x="711843" y="4496346"/>
            <a:ext cx="7913984" cy="923330"/>
          </a:xfrm>
          <a:prstGeom prst="rect">
            <a:avLst/>
          </a:prstGeom>
        </p:spPr>
        <p:txBody>
          <a:bodyPr wrap="square">
            <a:spAutoFit/>
          </a:bodyPr>
          <a:lstStyle/>
          <a:p>
            <a:pPr algn="just"/>
            <a:r>
              <a:rPr lang="pt-BR" dirty="0" smtClean="0"/>
              <a:t>	As  </a:t>
            </a:r>
            <a:r>
              <a:rPr lang="pt-BR" dirty="0"/>
              <a:t>constantes  </a:t>
            </a:r>
            <a:r>
              <a:rPr lang="pt-BR" dirty="0" err="1"/>
              <a:t>enum</a:t>
            </a:r>
            <a:r>
              <a:rPr lang="pt-BR" dirty="0"/>
              <a:t>  podem  ser  utilizadas  em  qualquer  lugar  em  que  constantes  podem  ser  utilizadas,  como  nos  rótulos  case  das  instruções switch e para controlar instruções for aprimoradas.</a:t>
            </a:r>
          </a:p>
        </p:txBody>
      </p:sp>
    </p:spTree>
    <p:extLst>
      <p:ext uri="{BB962C8B-B14F-4D97-AF65-F5344CB8AC3E}">
        <p14:creationId xmlns:p14="http://schemas.microsoft.com/office/powerpoint/2010/main" val="1742933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Tema do Office">
  <a:themeElements>
    <a:clrScheme name="Escritório">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Escritório">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3730</TotalTime>
  <Words>4676</Words>
  <Application>Microsoft Office PowerPoint</Application>
  <PresentationFormat>Apresentação na tela (4:3)</PresentationFormat>
  <Paragraphs>1528</Paragraphs>
  <Slides>122</Slides>
  <Notes>0</Notes>
  <HiddenSlides>0</HiddenSlides>
  <MMClips>0</MMClips>
  <ScaleCrop>false</ScaleCrop>
  <HeadingPairs>
    <vt:vector size="4" baseType="variant">
      <vt:variant>
        <vt:lpstr>Tema</vt:lpstr>
      </vt:variant>
      <vt:variant>
        <vt:i4>1</vt:i4>
      </vt:variant>
      <vt:variant>
        <vt:lpstr>Títulos de slides</vt:lpstr>
      </vt:variant>
      <vt:variant>
        <vt:i4>122</vt:i4>
      </vt:variant>
    </vt:vector>
  </HeadingPairs>
  <TitlesOfParts>
    <vt:vector size="123" baseType="lpstr">
      <vt:lpstr>Tema do Office</vt:lpstr>
      <vt:lpstr>Java Básico</vt:lpstr>
      <vt:lpstr>Conteúdo Programático (Semana)</vt:lpstr>
      <vt:lpstr>Conteúdo Programático (Fim de Semana)</vt:lpstr>
      <vt:lpstr>Introdução</vt:lpstr>
      <vt:lpstr>Introdução a Java</vt:lpstr>
      <vt:lpstr>Introdução a Java</vt:lpstr>
      <vt:lpstr>Introdução a Java</vt:lpstr>
      <vt:lpstr>Introdução a Java</vt:lpstr>
      <vt:lpstr>Estrutura Básica da Linguagem java</vt:lpstr>
      <vt:lpstr>Primeiro Exemplo – “HelloWorld”</vt:lpstr>
      <vt:lpstr>Estudo Sobre Variáveis</vt:lpstr>
      <vt:lpstr>E/S de Dados e Operações</vt:lpstr>
      <vt:lpstr>Condicionais (‘if - else’)</vt:lpstr>
      <vt:lpstr>Condicionais Encadeados</vt:lpstr>
      <vt:lpstr>O Operador ‘?’</vt:lpstr>
      <vt:lpstr>Condicionais e Switch</vt:lpstr>
      <vt:lpstr>Repetição – While/Enquanto</vt:lpstr>
      <vt:lpstr>Repetição – Do...While/Faça</vt:lpstr>
      <vt:lpstr>Repetição – For/Para</vt:lpstr>
      <vt:lpstr> Sentinela, ‘Break’ e ‘Continue’</vt:lpstr>
      <vt:lpstr> Arrays: Vetores</vt:lpstr>
      <vt:lpstr> Arrays: Matrizes</vt:lpstr>
      <vt:lpstr>Classe JoptionPane – Criando Caixas de Diálogos</vt:lpstr>
      <vt:lpstr> Mensagem Simples</vt:lpstr>
      <vt:lpstr>Recebendo um Número</vt:lpstr>
      <vt:lpstr>Confirmações</vt:lpstr>
      <vt:lpstr>Opções com caixa de seleção</vt:lpstr>
      <vt:lpstr>Introdução a Classes</vt:lpstr>
      <vt:lpstr>Orientação a Objetos - Introdução</vt:lpstr>
      <vt:lpstr>Orientação a Objetos - Introdução</vt:lpstr>
      <vt:lpstr>Orientação a Objetos - Introdução</vt:lpstr>
      <vt:lpstr>Orientação a Objetos - Introdução</vt:lpstr>
      <vt:lpstr>Orientação a Objetos - Overview</vt:lpstr>
      <vt:lpstr>Orientação a Objetos - Exemplo</vt:lpstr>
      <vt:lpstr>Orientação a Objetos - Exemplo</vt:lpstr>
      <vt:lpstr>Orientação a Objetos - Exemplo</vt:lpstr>
      <vt:lpstr>Orientação a Objetos - ContaTeste</vt:lpstr>
      <vt:lpstr>Orientação a Objetos - ContaTeste</vt:lpstr>
      <vt:lpstr>Orientação a Objetos - Encapsulamento</vt:lpstr>
      <vt:lpstr>Orientação a Objetos - Encapsulamento</vt:lpstr>
      <vt:lpstr>Orientação a Objetos - ContaTeste</vt:lpstr>
      <vt:lpstr>Orientação a Objetos - Construtores</vt:lpstr>
      <vt:lpstr>Orientação a Objetos - Relações Entre Classes</vt:lpstr>
      <vt:lpstr>Herança</vt:lpstr>
      <vt:lpstr>Herança</vt:lpstr>
      <vt:lpstr>Herança</vt:lpstr>
      <vt:lpstr>Herança</vt:lpstr>
      <vt:lpstr>Herança</vt:lpstr>
      <vt:lpstr>Herança</vt:lpstr>
      <vt:lpstr>Classes Abstratas</vt:lpstr>
      <vt:lpstr>Classes Abstratas e Polimorfismo</vt:lpstr>
      <vt:lpstr>Classes Abstratas e Polimorfismo</vt:lpstr>
      <vt:lpstr>Classes Abstratas e Polimorfismo</vt:lpstr>
      <vt:lpstr>Polimorfismo</vt:lpstr>
      <vt:lpstr>Exemplo</vt:lpstr>
      <vt:lpstr>Exemplo</vt:lpstr>
      <vt:lpstr>Exemplo</vt:lpstr>
      <vt:lpstr>Exemplo</vt:lpstr>
      <vt:lpstr>Exemplo</vt:lpstr>
      <vt:lpstr>Exemplo</vt:lpstr>
      <vt:lpstr>Exemplo</vt:lpstr>
      <vt:lpstr>Interfaces</vt:lpstr>
      <vt:lpstr>Interfaces</vt:lpstr>
      <vt:lpstr>Interfaces - Exemplo</vt:lpstr>
      <vt:lpstr>Interfaces - Exemplo</vt:lpstr>
      <vt:lpstr>Interfaces - Exemplo</vt:lpstr>
      <vt:lpstr>Interfaces - Exemplo</vt:lpstr>
      <vt:lpstr>Interfaces - Exemplo</vt:lpstr>
      <vt:lpstr>Genéricos e Coleções</vt:lpstr>
      <vt:lpstr>Genéricos – Um estudo</vt:lpstr>
      <vt:lpstr>Genéricos – Um estudo</vt:lpstr>
      <vt:lpstr>Genéricos – Um estudo</vt:lpstr>
      <vt:lpstr>Genéricos – Um estudo</vt:lpstr>
      <vt:lpstr>Coleções</vt:lpstr>
      <vt:lpstr>Coleções - listas</vt:lpstr>
      <vt:lpstr>Coleções - listas</vt:lpstr>
      <vt:lpstr>Coleções - Mapas</vt:lpstr>
      <vt:lpstr>Coleções - Mapas</vt:lpstr>
      <vt:lpstr>Coleções - Mapas</vt:lpstr>
      <vt:lpstr>Coleções - Mapas</vt:lpstr>
      <vt:lpstr>Coleções - Mapas</vt:lpstr>
      <vt:lpstr>Coleções - Mapas</vt:lpstr>
      <vt:lpstr>Erros e Exceções</vt:lpstr>
      <vt:lpstr>Exceções</vt:lpstr>
      <vt:lpstr>Exceções - Erros</vt:lpstr>
      <vt:lpstr>Exceções - Falhas</vt:lpstr>
      <vt:lpstr>Exceções - Exceções de Contingência</vt:lpstr>
      <vt:lpstr>Exceções – Tratando Exceções</vt:lpstr>
      <vt:lpstr>Exceções – Tratando Exceções</vt:lpstr>
      <vt:lpstr>Exceções – Tratando Exceções</vt:lpstr>
      <vt:lpstr>Criando Exceções</vt:lpstr>
      <vt:lpstr>Criando Exceções</vt:lpstr>
      <vt:lpstr>Criando Exceções </vt:lpstr>
      <vt:lpstr>Criando Exceções </vt:lpstr>
      <vt:lpstr>Criando Exceções </vt:lpstr>
      <vt:lpstr>Criando Exceções </vt:lpstr>
      <vt:lpstr>Criando Exceções </vt:lpstr>
      <vt:lpstr>Tipos enum</vt:lpstr>
      <vt:lpstr>Enumerações</vt:lpstr>
      <vt:lpstr>Enumerações</vt:lpstr>
      <vt:lpstr>Enumerações</vt:lpstr>
      <vt:lpstr>Threads</vt:lpstr>
      <vt:lpstr>Threads</vt:lpstr>
      <vt:lpstr>Criando Threads</vt:lpstr>
      <vt:lpstr>Criando Threads</vt:lpstr>
      <vt:lpstr>Arquivos e Strings</vt:lpstr>
      <vt:lpstr>Arquivo Texto</vt:lpstr>
      <vt:lpstr>Abrindo Arquivo Texto</vt:lpstr>
      <vt:lpstr>Lendo Arquivo Texto</vt:lpstr>
      <vt:lpstr>Fechando Arquivo Texto</vt:lpstr>
      <vt:lpstr>Testando a Classe Arquivo </vt:lpstr>
      <vt:lpstr>Testando a Classe Arquivo </vt:lpstr>
      <vt:lpstr>CRUD em Arquivo </vt:lpstr>
      <vt:lpstr>CRUD em Arquivo – Classe Controle </vt:lpstr>
      <vt:lpstr>CRUD em Arquivo – Classe Controle </vt:lpstr>
      <vt:lpstr>CRUD em Arquivo – Classe Controle </vt:lpstr>
      <vt:lpstr>CRUD em Arquivo – Classe Controle </vt:lpstr>
      <vt:lpstr>CRUD em Arquivo – Classe Controle </vt:lpstr>
      <vt:lpstr>CRUD em Arquivo – Teste</vt:lpstr>
      <vt:lpstr>Arquivos Stream</vt:lpstr>
      <vt:lpstr>Arquivos Stream</vt:lpstr>
      <vt:lpstr>Arquivos Stream</vt:lpstr>
    </vt:vector>
  </TitlesOfParts>
  <Company>home</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Java Básico</dc:title>
  <dc:creator>Lucas</dc:creator>
  <cp:lastModifiedBy>Lucas</cp:lastModifiedBy>
  <cp:revision>107</cp:revision>
  <dcterms:created xsi:type="dcterms:W3CDTF">2012-01-17T15:16:13Z</dcterms:created>
  <dcterms:modified xsi:type="dcterms:W3CDTF">2012-02-09T18:56:29Z</dcterms:modified>
</cp:coreProperties>
</file>